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4" r:id="rId3"/>
    <p:sldId id="266" r:id="rId4"/>
    <p:sldId id="257" r:id="rId5"/>
    <p:sldId id="258" r:id="rId6"/>
    <p:sldId id="259" r:id="rId7"/>
    <p:sldId id="260" r:id="rId8"/>
    <p:sldId id="261" r:id="rId9"/>
    <p:sldId id="262" r:id="rId10"/>
    <p:sldId id="263"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10"/>
  </p:normalViewPr>
  <p:slideViewPr>
    <p:cSldViewPr snapToGrid="0" snapToObjects="1">
      <p:cViewPr varScale="1">
        <p:scale>
          <a:sx n="71" d="100"/>
          <a:sy n="71" d="100"/>
        </p:scale>
        <p:origin x="50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25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46289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21972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037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28675" y="2046038"/>
            <a:ext cx="8295033" cy="2610148"/>
          </a:xfrm>
          <a:prstGeom prst="rect">
            <a:avLst/>
          </a:prstGeom>
          <a:noFill/>
          <a:ln/>
        </p:spPr>
        <p:txBody>
          <a:bodyPr wrap="square" rtlCol="0" anchor="t"/>
          <a:lstStyle/>
          <a:p>
            <a:pPr>
              <a:lnSpc>
                <a:spcPts val="7545"/>
              </a:lnSpc>
            </a:pPr>
            <a:r>
              <a:rPr lang="en-US" sz="6036" b="1" kern="0" spc="-181" dirty="0">
                <a:solidFill>
                  <a:srgbClr val="FFFFFF"/>
                </a:solidFill>
                <a:latin typeface="Inter" pitchFamily="34" charset="0"/>
                <a:ea typeface="Inter" pitchFamily="34" charset="-122"/>
                <a:cs typeface="Inter" pitchFamily="34" charset="-120"/>
              </a:rPr>
              <a:t>“Pong” </a:t>
            </a:r>
          </a:p>
          <a:p>
            <a:pPr>
              <a:lnSpc>
                <a:spcPts val="7545"/>
              </a:lnSpc>
            </a:pPr>
            <a:r>
              <a:rPr lang="en-US" sz="6036" b="1" kern="0" spc="-181" dirty="0">
                <a:solidFill>
                  <a:srgbClr val="FFFFFF"/>
                </a:solidFill>
                <a:latin typeface="Inter" pitchFamily="34" charset="0"/>
                <a:ea typeface="Inter" pitchFamily="34" charset="-122"/>
                <a:cs typeface="Inter" pitchFamily="34" charset="-120"/>
              </a:rPr>
              <a:t>A Classic Arcade Game</a:t>
            </a:r>
            <a:endParaRPr lang="en-US" sz="6036" dirty="0"/>
          </a:p>
        </p:txBody>
      </p:sp>
      <p:sp>
        <p:nvSpPr>
          <p:cNvPr id="6" name="Text 3"/>
          <p:cNvSpPr/>
          <p:nvPr/>
        </p:nvSpPr>
        <p:spPr>
          <a:xfrm>
            <a:off x="6319599" y="4573072"/>
            <a:ext cx="7477601" cy="1333024"/>
          </a:xfrm>
          <a:prstGeom prst="rect">
            <a:avLst/>
          </a:prstGeom>
          <a:noFill/>
          <a:ln/>
        </p:spPr>
        <p:txBody>
          <a:bodyPr wrap="square" rtlCol="0" anchor="t"/>
          <a:lstStyle/>
          <a:p>
            <a:pPr marL="0" indent="0">
              <a:lnSpc>
                <a:spcPts val="2624"/>
              </a:lnSpc>
              <a:buNone/>
            </a:pPr>
            <a:endParaRPr lang="en-US" sz="1750" dirty="0"/>
          </a:p>
        </p:txBody>
      </p:sp>
      <p:sp>
        <p:nvSpPr>
          <p:cNvPr id="7" name="TextBox 6">
            <a:extLst>
              <a:ext uri="{FF2B5EF4-FFF2-40B4-BE49-F238E27FC236}">
                <a16:creationId xmlns:a16="http://schemas.microsoft.com/office/drawing/2014/main" id="{4D80B3D5-66C9-4006-9855-926D1DC4D2E2}"/>
              </a:ext>
            </a:extLst>
          </p:cNvPr>
          <p:cNvSpPr txBox="1"/>
          <p:nvPr/>
        </p:nvSpPr>
        <p:spPr>
          <a:xfrm>
            <a:off x="6615953" y="4883972"/>
            <a:ext cx="2926080" cy="461665"/>
          </a:xfrm>
          <a:prstGeom prst="rect">
            <a:avLst/>
          </a:prstGeom>
          <a:noFill/>
        </p:spPr>
        <p:txBody>
          <a:bodyPr wrap="square" rtlCol="0">
            <a:spAutoFit/>
          </a:bodyPr>
          <a:lstStyle/>
          <a:p>
            <a:r>
              <a:rPr lang="en-US" sz="2400" b="1" dirty="0">
                <a:solidFill>
                  <a:schemeClr val="bg1"/>
                </a:solidFill>
              </a:rPr>
              <a:t>Presented By:</a:t>
            </a:r>
            <a:endParaRPr lang="en-PK" sz="2400" b="1" dirty="0">
              <a:solidFill>
                <a:schemeClr val="bg1"/>
              </a:solidFill>
            </a:endParaRPr>
          </a:p>
        </p:txBody>
      </p:sp>
      <p:sp>
        <p:nvSpPr>
          <p:cNvPr id="8" name="TextBox 7">
            <a:extLst>
              <a:ext uri="{FF2B5EF4-FFF2-40B4-BE49-F238E27FC236}">
                <a16:creationId xmlns:a16="http://schemas.microsoft.com/office/drawing/2014/main" id="{F742AC33-0D38-4EC0-BE83-535FA3C066CF}"/>
              </a:ext>
            </a:extLst>
          </p:cNvPr>
          <p:cNvSpPr txBox="1"/>
          <p:nvPr/>
        </p:nvSpPr>
        <p:spPr>
          <a:xfrm>
            <a:off x="8788998" y="5594938"/>
            <a:ext cx="3173506" cy="1323439"/>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bg1"/>
                </a:solidFill>
              </a:rPr>
              <a:t>Inam Ul Hassan</a:t>
            </a:r>
          </a:p>
          <a:p>
            <a:pPr marL="285750" indent="-285750">
              <a:buFont typeface="Wingdings" panose="05000000000000000000" pitchFamily="2" charset="2"/>
              <a:buChar char="q"/>
            </a:pPr>
            <a:r>
              <a:rPr lang="en-US" sz="2000" b="1" dirty="0" err="1">
                <a:solidFill>
                  <a:schemeClr val="bg1"/>
                </a:solidFill>
              </a:rPr>
              <a:t>Ukasha</a:t>
            </a:r>
            <a:r>
              <a:rPr lang="en-US" sz="2000" b="1" dirty="0">
                <a:solidFill>
                  <a:schemeClr val="bg1"/>
                </a:solidFill>
              </a:rPr>
              <a:t> Zaheer</a:t>
            </a:r>
          </a:p>
          <a:p>
            <a:pPr marL="285750" indent="-285750">
              <a:buFont typeface="Wingdings" panose="05000000000000000000" pitchFamily="2" charset="2"/>
              <a:buChar char="q"/>
            </a:pPr>
            <a:r>
              <a:rPr lang="en-US" sz="2000" b="1" dirty="0">
                <a:solidFill>
                  <a:schemeClr val="bg1"/>
                </a:solidFill>
              </a:rPr>
              <a:t>M. Huzaifa</a:t>
            </a:r>
          </a:p>
          <a:p>
            <a:pPr marL="285750" indent="-285750">
              <a:buFont typeface="Wingdings" panose="05000000000000000000" pitchFamily="2" charset="2"/>
              <a:buChar char="q"/>
            </a:pPr>
            <a:r>
              <a:rPr lang="en-US" sz="2000" b="1" dirty="0" err="1">
                <a:solidFill>
                  <a:schemeClr val="bg1"/>
                </a:solidFill>
              </a:rPr>
              <a:t>Kinza</a:t>
            </a:r>
            <a:r>
              <a:rPr lang="en-US" sz="2000" b="1" dirty="0">
                <a:solidFill>
                  <a:schemeClr val="bg1"/>
                </a:solidFill>
              </a:rPr>
              <a:t> Batool</a:t>
            </a:r>
            <a:endParaRPr lang="en-PK" sz="2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591628"/>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Future Enhancements: Expanding the Pong Experience</a:t>
            </a:r>
            <a:endParaRPr lang="en-US" sz="4374" dirty="0"/>
          </a:p>
        </p:txBody>
      </p:sp>
      <p:sp>
        <p:nvSpPr>
          <p:cNvPr id="5" name="Text 3"/>
          <p:cNvSpPr/>
          <p:nvPr/>
        </p:nvSpPr>
        <p:spPr>
          <a:xfrm>
            <a:off x="2037993" y="3535799"/>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Power-ups</a:t>
            </a:r>
            <a:endParaRPr lang="en-US" sz="2187" dirty="0"/>
          </a:p>
        </p:txBody>
      </p:sp>
      <p:sp>
        <p:nvSpPr>
          <p:cNvPr id="6" name="Text 4"/>
          <p:cNvSpPr/>
          <p:nvPr/>
        </p:nvSpPr>
        <p:spPr>
          <a:xfrm>
            <a:off x="2037993" y="4105156"/>
            <a:ext cx="3156347" cy="2332792"/>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Introduce special power-ups that players can collect, granting them temporary advantages like faster ball speed, larger paddles, or the ability to curve the ball's trajectory.</a:t>
            </a:r>
            <a:endParaRPr lang="en-US" sz="1750" dirty="0"/>
          </a:p>
        </p:txBody>
      </p:sp>
      <p:sp>
        <p:nvSpPr>
          <p:cNvPr id="7" name="Text 5"/>
          <p:cNvSpPr/>
          <p:nvPr/>
        </p:nvSpPr>
        <p:spPr>
          <a:xfrm>
            <a:off x="5743932" y="3535799"/>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Obstacles</a:t>
            </a:r>
            <a:endParaRPr lang="en-US" sz="2187" dirty="0"/>
          </a:p>
        </p:txBody>
      </p:sp>
      <p:sp>
        <p:nvSpPr>
          <p:cNvPr id="8" name="Text 6"/>
          <p:cNvSpPr/>
          <p:nvPr/>
        </p:nvSpPr>
        <p:spPr>
          <a:xfrm>
            <a:off x="5743932" y="4105156"/>
            <a:ext cx="3156347" cy="1999536"/>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Add dynamic obstacles to the playing field, such as moving walls or teleportation gates, that players must navigate around to keep the ball in play and score points.</a:t>
            </a:r>
            <a:endParaRPr lang="en-US" sz="1750" dirty="0"/>
          </a:p>
        </p:txBody>
      </p:sp>
      <p:sp>
        <p:nvSpPr>
          <p:cNvPr id="9" name="Text 7"/>
          <p:cNvSpPr/>
          <p:nvPr/>
        </p:nvSpPr>
        <p:spPr>
          <a:xfrm>
            <a:off x="9449872" y="3535799"/>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Multiplayer</a:t>
            </a:r>
            <a:endParaRPr lang="en-US" sz="2187" dirty="0"/>
          </a:p>
        </p:txBody>
      </p:sp>
      <p:sp>
        <p:nvSpPr>
          <p:cNvPr id="10" name="Text 8"/>
          <p:cNvSpPr/>
          <p:nvPr/>
        </p:nvSpPr>
        <p:spPr>
          <a:xfrm>
            <a:off x="9449872" y="4105156"/>
            <a:ext cx="3156347" cy="2332792"/>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Expand the game to support online or local multiplayer, allowing players to compete against each other in real-time and adding a new layer of strategy and social interaction to the classic Pong experience.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1672948" y="3535799"/>
            <a:ext cx="10554414" cy="1388745"/>
          </a:xfrm>
          <a:prstGeom prst="rect">
            <a:avLst/>
          </a:prstGeom>
          <a:noFill/>
          <a:ln/>
        </p:spPr>
        <p:txBody>
          <a:bodyPr wrap="square" rtlCol="0" anchor="t"/>
          <a:lstStyle/>
          <a:p>
            <a:pPr marL="0" indent="0" algn="ctr">
              <a:lnSpc>
                <a:spcPts val="5468"/>
              </a:lnSpc>
              <a:buNone/>
            </a:pPr>
            <a:r>
              <a:rPr lang="en-US" sz="4400" b="1" dirty="0">
                <a:solidFill>
                  <a:schemeClr val="bg1"/>
                </a:solidFill>
              </a:rPr>
              <a:t>Thanks!</a:t>
            </a:r>
          </a:p>
        </p:txBody>
      </p:sp>
      <p:sp>
        <p:nvSpPr>
          <p:cNvPr id="5" name="Text 3"/>
          <p:cNvSpPr/>
          <p:nvPr/>
        </p:nvSpPr>
        <p:spPr>
          <a:xfrm>
            <a:off x="2037993" y="3535799"/>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4"/>
          <p:cNvSpPr/>
          <p:nvPr/>
        </p:nvSpPr>
        <p:spPr>
          <a:xfrm>
            <a:off x="2037993" y="4105156"/>
            <a:ext cx="3156347" cy="2332792"/>
          </a:xfrm>
          <a:prstGeom prst="rect">
            <a:avLst/>
          </a:prstGeom>
          <a:noFill/>
          <a:ln/>
        </p:spPr>
        <p:txBody>
          <a:bodyPr wrap="square" rtlCol="0" anchor="t"/>
          <a:lstStyle/>
          <a:p>
            <a:pPr marL="0" indent="0">
              <a:lnSpc>
                <a:spcPts val="2624"/>
              </a:lnSpc>
              <a:buNone/>
            </a:pPr>
            <a:endParaRPr lang="en-US" sz="1750" dirty="0"/>
          </a:p>
        </p:txBody>
      </p:sp>
      <p:sp>
        <p:nvSpPr>
          <p:cNvPr id="7" name="Text 5"/>
          <p:cNvSpPr/>
          <p:nvPr/>
        </p:nvSpPr>
        <p:spPr>
          <a:xfrm>
            <a:off x="5743932" y="3535799"/>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5743932" y="4105156"/>
            <a:ext cx="3156347" cy="1999536"/>
          </a:xfrm>
          <a:prstGeom prst="rect">
            <a:avLst/>
          </a:prstGeom>
          <a:noFill/>
          <a:ln/>
        </p:spPr>
        <p:txBody>
          <a:bodyPr wrap="square" rtlCol="0" anchor="t"/>
          <a:lstStyle/>
          <a:p>
            <a:pPr marL="0" indent="0">
              <a:lnSpc>
                <a:spcPts val="2624"/>
              </a:lnSpc>
              <a:buNone/>
            </a:pPr>
            <a:endParaRPr lang="en-US" sz="1750" dirty="0"/>
          </a:p>
        </p:txBody>
      </p:sp>
      <p:sp>
        <p:nvSpPr>
          <p:cNvPr id="9" name="Text 7"/>
          <p:cNvSpPr/>
          <p:nvPr/>
        </p:nvSpPr>
        <p:spPr>
          <a:xfrm>
            <a:off x="9449872" y="3535799"/>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9449872" y="4105156"/>
            <a:ext cx="3156347" cy="2332792"/>
          </a:xfrm>
          <a:prstGeom prst="rect">
            <a:avLst/>
          </a:prstGeom>
          <a:noFill/>
          <a:ln/>
        </p:spPr>
        <p:txBody>
          <a:bodyPr wrap="square" rtlCol="0" anchor="t"/>
          <a:lstStyle/>
          <a:p>
            <a:pPr marL="0" indent="0">
              <a:lnSpc>
                <a:spcPts val="2624"/>
              </a:lnSpc>
              <a:buNone/>
            </a:pPr>
            <a:endParaRPr lang="en-US" sz="1750" dirty="0"/>
          </a:p>
        </p:txBody>
      </p:sp>
    </p:spTree>
    <p:extLst>
      <p:ext uri="{BB962C8B-B14F-4D97-AF65-F5344CB8AC3E}">
        <p14:creationId xmlns:p14="http://schemas.microsoft.com/office/powerpoint/2010/main" val="70456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10865"/>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8" y="3412279"/>
            <a:ext cx="7477601" cy="1160793"/>
          </a:xfrm>
          <a:prstGeom prst="rect">
            <a:avLst/>
          </a:prstGeom>
          <a:noFill/>
          <a:ln/>
        </p:spPr>
        <p:txBody>
          <a:bodyPr wrap="square" rtlCol="0" anchor="t"/>
          <a:lstStyle/>
          <a:p>
            <a:pPr marL="0" indent="0">
              <a:lnSpc>
                <a:spcPts val="7545"/>
              </a:lnSpc>
              <a:buNone/>
            </a:pPr>
            <a:r>
              <a:rPr lang="en-US" sz="6036" b="1" kern="0" spc="-181" dirty="0">
                <a:solidFill>
                  <a:srgbClr val="FFFFFF"/>
                </a:solidFill>
                <a:latin typeface="Inter" pitchFamily="34" charset="0"/>
                <a:ea typeface="Inter" pitchFamily="34" charset="-122"/>
                <a:cs typeface="Inter" pitchFamily="34" charset="-120"/>
              </a:rPr>
              <a:t>Overview:</a:t>
            </a:r>
            <a:endParaRPr lang="en-US" sz="6036" dirty="0"/>
          </a:p>
        </p:txBody>
      </p:sp>
      <p:sp>
        <p:nvSpPr>
          <p:cNvPr id="6" name="Text 3"/>
          <p:cNvSpPr/>
          <p:nvPr/>
        </p:nvSpPr>
        <p:spPr>
          <a:xfrm>
            <a:off x="6319599" y="4573072"/>
            <a:ext cx="7477601" cy="1333024"/>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Pong, the iconic arcade game that captivated players for decades, has been reimagined in this C++ implementation. Dive into the world of object-oriented programming as we explore the intricate mechanics and design choices that bring this classic to life on the modern screen.</a:t>
            </a:r>
            <a:endParaRPr lang="en-US" sz="1750" dirty="0"/>
          </a:p>
        </p:txBody>
      </p:sp>
    </p:spTree>
    <p:extLst>
      <p:ext uri="{BB962C8B-B14F-4D97-AF65-F5344CB8AC3E}">
        <p14:creationId xmlns:p14="http://schemas.microsoft.com/office/powerpoint/2010/main" val="49355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10865"/>
            <a:ext cx="14630400" cy="8229600"/>
          </a:xfrm>
          <a:prstGeom prst="rect">
            <a:avLst/>
          </a:prstGeom>
          <a:solidFill>
            <a:srgbClr val="272525"/>
          </a:solidFill>
          <a:ln/>
        </p:spPr>
      </p:sp>
      <p:sp>
        <p:nvSpPr>
          <p:cNvPr id="5" name="Text 2"/>
          <p:cNvSpPr/>
          <p:nvPr/>
        </p:nvSpPr>
        <p:spPr>
          <a:xfrm>
            <a:off x="962290" y="733625"/>
            <a:ext cx="7477601" cy="1160793"/>
          </a:xfrm>
          <a:prstGeom prst="rect">
            <a:avLst/>
          </a:prstGeom>
          <a:noFill/>
          <a:ln/>
        </p:spPr>
        <p:txBody>
          <a:bodyPr wrap="square" rtlCol="0" anchor="t"/>
          <a:lstStyle/>
          <a:p>
            <a:pPr marL="0" indent="0">
              <a:lnSpc>
                <a:spcPts val="7545"/>
              </a:lnSpc>
              <a:buNone/>
            </a:pPr>
            <a:r>
              <a:rPr lang="en-US" sz="6036" b="1" kern="0" spc="-181" dirty="0">
                <a:solidFill>
                  <a:srgbClr val="FFFFFF"/>
                </a:solidFill>
                <a:latin typeface="Inter" pitchFamily="34" charset="0"/>
                <a:ea typeface="Inter" pitchFamily="34" charset="-122"/>
                <a:cs typeface="Inter" pitchFamily="34" charset="-120"/>
              </a:rPr>
              <a:t>Output :</a:t>
            </a:r>
            <a:endParaRPr lang="en-US" sz="6036" dirty="0"/>
          </a:p>
        </p:txBody>
      </p:sp>
      <p:sp>
        <p:nvSpPr>
          <p:cNvPr id="6" name="Text 3"/>
          <p:cNvSpPr/>
          <p:nvPr/>
        </p:nvSpPr>
        <p:spPr>
          <a:xfrm>
            <a:off x="6319599" y="4573072"/>
            <a:ext cx="7477601" cy="1333024"/>
          </a:xfrm>
          <a:prstGeom prst="rect">
            <a:avLst/>
          </a:prstGeom>
          <a:noFill/>
          <a:ln/>
        </p:spPr>
        <p:txBody>
          <a:bodyPr wrap="square" rtlCol="0" anchor="t"/>
          <a:lstStyle/>
          <a:p>
            <a:pPr marL="0" indent="0">
              <a:lnSpc>
                <a:spcPts val="2624"/>
              </a:lnSpc>
              <a:buNone/>
            </a:pPr>
            <a:endParaRPr lang="en-US" sz="1750" dirty="0"/>
          </a:p>
        </p:txBody>
      </p:sp>
      <p:pic>
        <p:nvPicPr>
          <p:cNvPr id="8" name="Picture 7">
            <a:extLst>
              <a:ext uri="{FF2B5EF4-FFF2-40B4-BE49-F238E27FC236}">
                <a16:creationId xmlns:a16="http://schemas.microsoft.com/office/drawing/2014/main" id="{B6F0FCBF-079B-4CEC-884E-459A03EDA736}"/>
              </a:ext>
            </a:extLst>
          </p:cNvPr>
          <p:cNvPicPr>
            <a:picLocks noChangeAspect="1"/>
          </p:cNvPicPr>
          <p:nvPr/>
        </p:nvPicPr>
        <p:blipFill rotWithShape="1">
          <a:blip r:embed="rId3"/>
          <a:srcRect t="3430"/>
          <a:stretch/>
        </p:blipFill>
        <p:spPr>
          <a:xfrm>
            <a:off x="4195483" y="1894418"/>
            <a:ext cx="6884894" cy="5601556"/>
          </a:xfrm>
          <a:prstGeom prst="rect">
            <a:avLst/>
          </a:prstGeom>
        </p:spPr>
      </p:pic>
    </p:spTree>
    <p:extLst>
      <p:ext uri="{BB962C8B-B14F-4D97-AF65-F5344CB8AC3E}">
        <p14:creationId xmlns:p14="http://schemas.microsoft.com/office/powerpoint/2010/main" val="213125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605558"/>
            <a:ext cx="8919805"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Game Objects: The Building Blocks</a:t>
            </a:r>
            <a:endParaRPr lang="en-US" sz="4374" dirty="0"/>
          </a:p>
        </p:txBody>
      </p:sp>
      <p:sp>
        <p:nvSpPr>
          <p:cNvPr id="5" name="Text 3"/>
          <p:cNvSpPr/>
          <p:nvPr/>
        </p:nvSpPr>
        <p:spPr>
          <a:xfrm>
            <a:off x="2037993" y="2855357"/>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The Ball</a:t>
            </a:r>
            <a:endParaRPr lang="en-US" sz="2187" dirty="0"/>
          </a:p>
        </p:txBody>
      </p:sp>
      <p:sp>
        <p:nvSpPr>
          <p:cNvPr id="6" name="Text 4"/>
          <p:cNvSpPr/>
          <p:nvPr/>
        </p:nvSpPr>
        <p:spPr>
          <a:xfrm>
            <a:off x="2037993" y="3424714"/>
            <a:ext cx="3156347" cy="2666048"/>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As the heart of the game is the cBall class, which represents the ball's movement and direction. With its ability to change direction and respond to collisions, the ball is the driving force behind the gameplay.</a:t>
            </a:r>
            <a:endParaRPr lang="en-US" sz="1750" dirty="0"/>
          </a:p>
        </p:txBody>
      </p:sp>
      <p:sp>
        <p:nvSpPr>
          <p:cNvPr id="7" name="Text 5"/>
          <p:cNvSpPr/>
          <p:nvPr/>
        </p:nvSpPr>
        <p:spPr>
          <a:xfrm>
            <a:off x="5743932" y="2855357"/>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The Paddles</a:t>
            </a:r>
            <a:endParaRPr lang="en-US" sz="2187" dirty="0"/>
          </a:p>
        </p:txBody>
      </p:sp>
      <p:sp>
        <p:nvSpPr>
          <p:cNvPr id="8" name="Text 6"/>
          <p:cNvSpPr/>
          <p:nvPr/>
        </p:nvSpPr>
        <p:spPr>
          <a:xfrm>
            <a:off x="5743932" y="3424714"/>
            <a:ext cx="3156347" cy="2666048"/>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The cPaddle class controls the player-controlled paddles, allowing them to move up and down to intercept the ball. The paddles' positioning and movement are crucial for scoring points and keeping the game in play.</a:t>
            </a:r>
            <a:endParaRPr lang="en-US" sz="1750" dirty="0"/>
          </a:p>
        </p:txBody>
      </p:sp>
      <p:sp>
        <p:nvSpPr>
          <p:cNvPr id="9" name="Text 7"/>
          <p:cNvSpPr/>
          <p:nvPr/>
        </p:nvSpPr>
        <p:spPr>
          <a:xfrm>
            <a:off x="9449872" y="2855357"/>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Game Manager</a:t>
            </a:r>
            <a:endParaRPr lang="en-US" sz="2187" dirty="0"/>
          </a:p>
        </p:txBody>
      </p:sp>
      <p:sp>
        <p:nvSpPr>
          <p:cNvPr id="10" name="Text 8"/>
          <p:cNvSpPr/>
          <p:nvPr/>
        </p:nvSpPr>
        <p:spPr>
          <a:xfrm>
            <a:off x="9449872" y="3424714"/>
            <a:ext cx="3156347" cy="2999303"/>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The cGameManager class oversees the entire game, handling input, logic, and drawing the game state to the console. It coordinates the interactions between the ball, paddles, and scoring to ensure a seamless and engaging experience.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623102"/>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621167" y="2371844"/>
            <a:ext cx="6271498" cy="486013"/>
          </a:xfrm>
          <a:prstGeom prst="rect">
            <a:avLst/>
          </a:prstGeom>
          <a:noFill/>
          <a:ln/>
        </p:spPr>
        <p:txBody>
          <a:bodyPr wrap="none" rtlCol="0" anchor="t"/>
          <a:lstStyle/>
          <a:p>
            <a:pPr marL="0" indent="0">
              <a:lnSpc>
                <a:spcPts val="3827"/>
              </a:lnSpc>
              <a:buNone/>
            </a:pPr>
            <a:r>
              <a:rPr lang="en-US" sz="3062" b="1" kern="0" spc="-92" dirty="0">
                <a:solidFill>
                  <a:srgbClr val="FFFFFF"/>
                </a:solidFill>
                <a:latin typeface="Inter" pitchFamily="34" charset="0"/>
                <a:ea typeface="Inter" pitchFamily="34" charset="-122"/>
                <a:cs typeface="Inter" pitchFamily="34" charset="-120"/>
              </a:rPr>
              <a:t>Game Loop: The Heartbeat of Pong</a:t>
            </a:r>
            <a:endParaRPr lang="en-US" sz="3062" dirty="0"/>
          </a:p>
        </p:txBody>
      </p:sp>
      <p:sp>
        <p:nvSpPr>
          <p:cNvPr id="6" name="Shape 3"/>
          <p:cNvSpPr/>
          <p:nvPr/>
        </p:nvSpPr>
        <p:spPr>
          <a:xfrm>
            <a:off x="3621167" y="5759887"/>
            <a:ext cx="7388066" cy="31075"/>
          </a:xfrm>
          <a:prstGeom prst="roundRect">
            <a:avLst>
              <a:gd name="adj" fmla="val 225238"/>
            </a:avLst>
          </a:prstGeom>
          <a:solidFill>
            <a:srgbClr val="2A1999"/>
          </a:solidFill>
          <a:ln/>
        </p:spPr>
      </p:sp>
      <p:sp>
        <p:nvSpPr>
          <p:cNvPr id="7" name="Shape 4"/>
          <p:cNvSpPr/>
          <p:nvPr/>
        </p:nvSpPr>
        <p:spPr>
          <a:xfrm>
            <a:off x="5413712" y="5215592"/>
            <a:ext cx="31075" cy="544354"/>
          </a:xfrm>
          <a:prstGeom prst="roundRect">
            <a:avLst>
              <a:gd name="adj" fmla="val 225238"/>
            </a:avLst>
          </a:prstGeom>
          <a:solidFill>
            <a:srgbClr val="2A1999"/>
          </a:solidFill>
          <a:ln/>
        </p:spPr>
      </p:sp>
      <p:sp>
        <p:nvSpPr>
          <p:cNvPr id="8" name="Shape 5"/>
          <p:cNvSpPr/>
          <p:nvPr/>
        </p:nvSpPr>
        <p:spPr>
          <a:xfrm>
            <a:off x="5254347" y="5584924"/>
            <a:ext cx="349925" cy="349925"/>
          </a:xfrm>
          <a:prstGeom prst="roundRect">
            <a:avLst>
              <a:gd name="adj" fmla="val 20002"/>
            </a:avLst>
          </a:prstGeom>
          <a:solidFill>
            <a:srgbClr val="110080"/>
          </a:solidFill>
          <a:ln w="7620">
            <a:solidFill>
              <a:srgbClr val="2A1999"/>
            </a:solidFill>
            <a:prstDash val="solid"/>
          </a:ln>
        </p:spPr>
      </p:sp>
      <p:sp>
        <p:nvSpPr>
          <p:cNvPr id="9" name="Text 6"/>
          <p:cNvSpPr/>
          <p:nvPr/>
        </p:nvSpPr>
        <p:spPr>
          <a:xfrm>
            <a:off x="5375672" y="5643146"/>
            <a:ext cx="107156" cy="233363"/>
          </a:xfrm>
          <a:prstGeom prst="rect">
            <a:avLst/>
          </a:prstGeom>
          <a:noFill/>
          <a:ln/>
        </p:spPr>
        <p:txBody>
          <a:bodyPr wrap="none" rtlCol="0" anchor="t"/>
          <a:lstStyle/>
          <a:p>
            <a:pPr marL="0" indent="0" algn="ctr">
              <a:lnSpc>
                <a:spcPts val="1837"/>
              </a:lnSpc>
              <a:buNone/>
            </a:pPr>
            <a:r>
              <a:rPr lang="en-US" sz="1837" b="1" kern="0" spc="-55" dirty="0">
                <a:solidFill>
                  <a:srgbClr val="E5E0DF"/>
                </a:solidFill>
                <a:latin typeface="Inter" pitchFamily="34" charset="0"/>
                <a:ea typeface="Inter" pitchFamily="34" charset="-122"/>
                <a:cs typeface="Inter" pitchFamily="34" charset="-120"/>
              </a:rPr>
              <a:t>1</a:t>
            </a:r>
            <a:endParaRPr lang="en-US" sz="1837" dirty="0"/>
          </a:p>
        </p:txBody>
      </p:sp>
      <p:sp>
        <p:nvSpPr>
          <p:cNvPr id="10" name="Text 7"/>
          <p:cNvSpPr/>
          <p:nvPr/>
        </p:nvSpPr>
        <p:spPr>
          <a:xfrm>
            <a:off x="4457224" y="3324344"/>
            <a:ext cx="1944172" cy="243007"/>
          </a:xfrm>
          <a:prstGeom prst="rect">
            <a:avLst/>
          </a:prstGeom>
          <a:noFill/>
          <a:ln/>
        </p:spPr>
        <p:txBody>
          <a:bodyPr wrap="none" rtlCol="0" anchor="t"/>
          <a:lstStyle/>
          <a:p>
            <a:pPr marL="0" indent="0" algn="ctr">
              <a:lnSpc>
                <a:spcPts val="1914"/>
              </a:lnSpc>
              <a:buNone/>
            </a:pPr>
            <a:r>
              <a:rPr lang="en-US" sz="1531" b="1" kern="0" spc="-46" dirty="0">
                <a:solidFill>
                  <a:srgbClr val="E5E0DF"/>
                </a:solidFill>
                <a:latin typeface="Inter" pitchFamily="34" charset="0"/>
                <a:ea typeface="Inter" pitchFamily="34" charset="-122"/>
                <a:cs typeface="Inter" pitchFamily="34" charset="-120"/>
              </a:rPr>
              <a:t>Input</a:t>
            </a:r>
            <a:endParaRPr lang="en-US" sz="1531" dirty="0"/>
          </a:p>
        </p:txBody>
      </p:sp>
      <p:sp>
        <p:nvSpPr>
          <p:cNvPr id="11" name="Text 8"/>
          <p:cNvSpPr/>
          <p:nvPr/>
        </p:nvSpPr>
        <p:spPr>
          <a:xfrm>
            <a:off x="3776662" y="3660577"/>
            <a:ext cx="3305294" cy="1399461"/>
          </a:xfrm>
          <a:prstGeom prst="rect">
            <a:avLst/>
          </a:prstGeom>
          <a:noFill/>
          <a:ln/>
        </p:spPr>
        <p:txBody>
          <a:bodyPr wrap="square" rtlCol="0" anchor="t"/>
          <a:lstStyle/>
          <a:p>
            <a:pPr marL="0" indent="0" algn="ctr">
              <a:lnSpc>
                <a:spcPts val="1837"/>
              </a:lnSpc>
              <a:buNone/>
            </a:pPr>
            <a:r>
              <a:rPr lang="en-US" sz="1225" kern="0" spc="-24" dirty="0">
                <a:solidFill>
                  <a:srgbClr val="E5E0DF"/>
                </a:solidFill>
                <a:latin typeface="Inter" pitchFamily="34" charset="0"/>
                <a:ea typeface="Inter" pitchFamily="34" charset="-122"/>
                <a:cs typeface="Inter" pitchFamily="34" charset="-120"/>
              </a:rPr>
              <a:t>The game continuously checks for user input, allowing players to control the paddles and start the ball's movement. This input is handled by the cGameManager class, which translates keyboard commands into paddle movements.</a:t>
            </a:r>
            <a:endParaRPr lang="en-US" sz="1225" dirty="0"/>
          </a:p>
        </p:txBody>
      </p:sp>
      <p:sp>
        <p:nvSpPr>
          <p:cNvPr id="12" name="Shape 9"/>
          <p:cNvSpPr/>
          <p:nvPr/>
        </p:nvSpPr>
        <p:spPr>
          <a:xfrm>
            <a:off x="7299543" y="5759827"/>
            <a:ext cx="31075" cy="544354"/>
          </a:xfrm>
          <a:prstGeom prst="roundRect">
            <a:avLst>
              <a:gd name="adj" fmla="val 225238"/>
            </a:avLst>
          </a:prstGeom>
          <a:solidFill>
            <a:srgbClr val="2A1999"/>
          </a:solidFill>
          <a:ln/>
        </p:spPr>
      </p:sp>
      <p:sp>
        <p:nvSpPr>
          <p:cNvPr id="13" name="Shape 10"/>
          <p:cNvSpPr/>
          <p:nvPr/>
        </p:nvSpPr>
        <p:spPr>
          <a:xfrm>
            <a:off x="7140178" y="5584924"/>
            <a:ext cx="349925" cy="349925"/>
          </a:xfrm>
          <a:prstGeom prst="roundRect">
            <a:avLst>
              <a:gd name="adj" fmla="val 20002"/>
            </a:avLst>
          </a:prstGeom>
          <a:solidFill>
            <a:srgbClr val="110080"/>
          </a:solidFill>
          <a:ln w="7620">
            <a:solidFill>
              <a:srgbClr val="2A1999"/>
            </a:solidFill>
            <a:prstDash val="solid"/>
          </a:ln>
        </p:spPr>
      </p:sp>
      <p:sp>
        <p:nvSpPr>
          <p:cNvPr id="14" name="Text 11"/>
          <p:cNvSpPr/>
          <p:nvPr/>
        </p:nvSpPr>
        <p:spPr>
          <a:xfrm>
            <a:off x="7245072" y="5643146"/>
            <a:ext cx="140018" cy="233363"/>
          </a:xfrm>
          <a:prstGeom prst="rect">
            <a:avLst/>
          </a:prstGeom>
          <a:noFill/>
          <a:ln/>
        </p:spPr>
        <p:txBody>
          <a:bodyPr wrap="none" rtlCol="0" anchor="t"/>
          <a:lstStyle/>
          <a:p>
            <a:pPr marL="0" indent="0" algn="ctr">
              <a:lnSpc>
                <a:spcPts val="1837"/>
              </a:lnSpc>
              <a:buNone/>
            </a:pPr>
            <a:r>
              <a:rPr lang="en-US" sz="1837" b="1" kern="0" spc="-55" dirty="0">
                <a:solidFill>
                  <a:srgbClr val="E5E0DF"/>
                </a:solidFill>
                <a:latin typeface="Inter" pitchFamily="34" charset="0"/>
                <a:ea typeface="Inter" pitchFamily="34" charset="-122"/>
                <a:cs typeface="Inter" pitchFamily="34" charset="-120"/>
              </a:rPr>
              <a:t>2</a:t>
            </a:r>
            <a:endParaRPr lang="en-US" sz="1837" dirty="0"/>
          </a:p>
        </p:txBody>
      </p:sp>
      <p:sp>
        <p:nvSpPr>
          <p:cNvPr id="15" name="Text 12"/>
          <p:cNvSpPr/>
          <p:nvPr/>
        </p:nvSpPr>
        <p:spPr>
          <a:xfrm>
            <a:off x="6343055" y="6459736"/>
            <a:ext cx="1944172" cy="243007"/>
          </a:xfrm>
          <a:prstGeom prst="rect">
            <a:avLst/>
          </a:prstGeom>
          <a:noFill/>
          <a:ln/>
        </p:spPr>
        <p:txBody>
          <a:bodyPr wrap="none" rtlCol="0" anchor="t"/>
          <a:lstStyle/>
          <a:p>
            <a:pPr marL="0" indent="0" algn="ctr">
              <a:lnSpc>
                <a:spcPts val="1914"/>
              </a:lnSpc>
              <a:buNone/>
            </a:pPr>
            <a:r>
              <a:rPr lang="en-US" sz="1531" b="1" kern="0" spc="-46" dirty="0">
                <a:solidFill>
                  <a:srgbClr val="E5E0DF"/>
                </a:solidFill>
                <a:latin typeface="Inter" pitchFamily="34" charset="0"/>
                <a:ea typeface="Inter" pitchFamily="34" charset="-122"/>
                <a:cs typeface="Inter" pitchFamily="34" charset="-120"/>
              </a:rPr>
              <a:t>Logic</a:t>
            </a:r>
            <a:endParaRPr lang="en-US" sz="1531" dirty="0"/>
          </a:p>
        </p:txBody>
      </p:sp>
      <p:sp>
        <p:nvSpPr>
          <p:cNvPr id="16" name="Text 13"/>
          <p:cNvSpPr/>
          <p:nvPr/>
        </p:nvSpPr>
        <p:spPr>
          <a:xfrm>
            <a:off x="5662493" y="6795968"/>
            <a:ext cx="3305294" cy="1399461"/>
          </a:xfrm>
          <a:prstGeom prst="rect">
            <a:avLst/>
          </a:prstGeom>
          <a:noFill/>
          <a:ln/>
        </p:spPr>
        <p:txBody>
          <a:bodyPr wrap="square" rtlCol="0" anchor="t"/>
          <a:lstStyle/>
          <a:p>
            <a:pPr marL="0" indent="0" algn="ctr">
              <a:lnSpc>
                <a:spcPts val="1837"/>
              </a:lnSpc>
              <a:buNone/>
            </a:pPr>
            <a:r>
              <a:rPr lang="en-US" sz="1225" kern="0" spc="-24" dirty="0">
                <a:solidFill>
                  <a:srgbClr val="E5E0DF"/>
                </a:solidFill>
                <a:latin typeface="Inter" pitchFamily="34" charset="0"/>
                <a:ea typeface="Inter" pitchFamily="34" charset="-122"/>
                <a:cs typeface="Inter" pitchFamily="34" charset="-120"/>
              </a:rPr>
              <a:t>The game's logic, managed by the cGameManager, updates the positions of the ball and paddles based on the current state of the game. This includes detecting collisions, updating scores, and resetting the ball when a player scores.</a:t>
            </a:r>
            <a:endParaRPr lang="en-US" sz="1225" dirty="0"/>
          </a:p>
        </p:txBody>
      </p:sp>
      <p:sp>
        <p:nvSpPr>
          <p:cNvPr id="17" name="Shape 14"/>
          <p:cNvSpPr/>
          <p:nvPr/>
        </p:nvSpPr>
        <p:spPr>
          <a:xfrm>
            <a:off x="9185493" y="5215592"/>
            <a:ext cx="31075" cy="544354"/>
          </a:xfrm>
          <a:prstGeom prst="roundRect">
            <a:avLst>
              <a:gd name="adj" fmla="val 225238"/>
            </a:avLst>
          </a:prstGeom>
          <a:solidFill>
            <a:srgbClr val="2A1999"/>
          </a:solidFill>
          <a:ln/>
        </p:spPr>
      </p:sp>
      <p:sp>
        <p:nvSpPr>
          <p:cNvPr id="18" name="Shape 15"/>
          <p:cNvSpPr/>
          <p:nvPr/>
        </p:nvSpPr>
        <p:spPr>
          <a:xfrm>
            <a:off x="9026128" y="5584924"/>
            <a:ext cx="349925" cy="349925"/>
          </a:xfrm>
          <a:prstGeom prst="roundRect">
            <a:avLst>
              <a:gd name="adj" fmla="val 20002"/>
            </a:avLst>
          </a:prstGeom>
          <a:solidFill>
            <a:srgbClr val="110080"/>
          </a:solidFill>
          <a:ln w="7620">
            <a:solidFill>
              <a:srgbClr val="2A1999"/>
            </a:solidFill>
            <a:prstDash val="solid"/>
          </a:ln>
        </p:spPr>
      </p:sp>
      <p:sp>
        <p:nvSpPr>
          <p:cNvPr id="19" name="Text 16"/>
          <p:cNvSpPr/>
          <p:nvPr/>
        </p:nvSpPr>
        <p:spPr>
          <a:xfrm>
            <a:off x="9127569" y="5643146"/>
            <a:ext cx="146923" cy="233363"/>
          </a:xfrm>
          <a:prstGeom prst="rect">
            <a:avLst/>
          </a:prstGeom>
          <a:noFill/>
          <a:ln/>
        </p:spPr>
        <p:txBody>
          <a:bodyPr wrap="none" rtlCol="0" anchor="t"/>
          <a:lstStyle/>
          <a:p>
            <a:pPr marL="0" indent="0" algn="ctr">
              <a:lnSpc>
                <a:spcPts val="1837"/>
              </a:lnSpc>
              <a:buNone/>
            </a:pPr>
            <a:r>
              <a:rPr lang="en-US" sz="1837" b="1" kern="0" spc="-55" dirty="0">
                <a:solidFill>
                  <a:srgbClr val="E5E0DF"/>
                </a:solidFill>
                <a:latin typeface="Inter" pitchFamily="34" charset="0"/>
                <a:ea typeface="Inter" pitchFamily="34" charset="-122"/>
                <a:cs typeface="Inter" pitchFamily="34" charset="-120"/>
              </a:rPr>
              <a:t>3</a:t>
            </a:r>
            <a:endParaRPr lang="en-US" sz="1837" dirty="0"/>
          </a:p>
        </p:txBody>
      </p:sp>
      <p:sp>
        <p:nvSpPr>
          <p:cNvPr id="20" name="Text 17"/>
          <p:cNvSpPr/>
          <p:nvPr/>
        </p:nvSpPr>
        <p:spPr>
          <a:xfrm>
            <a:off x="8229005" y="3091101"/>
            <a:ext cx="1944172" cy="243007"/>
          </a:xfrm>
          <a:prstGeom prst="rect">
            <a:avLst/>
          </a:prstGeom>
          <a:noFill/>
          <a:ln/>
        </p:spPr>
        <p:txBody>
          <a:bodyPr wrap="none" rtlCol="0" anchor="t"/>
          <a:lstStyle/>
          <a:p>
            <a:pPr marL="0" indent="0" algn="ctr">
              <a:lnSpc>
                <a:spcPts val="1914"/>
              </a:lnSpc>
              <a:buNone/>
            </a:pPr>
            <a:r>
              <a:rPr lang="en-US" sz="1531" b="1" kern="0" spc="-46" dirty="0">
                <a:solidFill>
                  <a:srgbClr val="E5E0DF"/>
                </a:solidFill>
                <a:latin typeface="Inter" pitchFamily="34" charset="0"/>
                <a:ea typeface="Inter" pitchFamily="34" charset="-122"/>
                <a:cs typeface="Inter" pitchFamily="34" charset="-120"/>
              </a:rPr>
              <a:t>Rendering</a:t>
            </a:r>
            <a:endParaRPr lang="en-US" sz="1531" dirty="0"/>
          </a:p>
        </p:txBody>
      </p:sp>
      <p:sp>
        <p:nvSpPr>
          <p:cNvPr id="21" name="Text 18"/>
          <p:cNvSpPr/>
          <p:nvPr/>
        </p:nvSpPr>
        <p:spPr>
          <a:xfrm>
            <a:off x="7548443" y="3427333"/>
            <a:ext cx="3305294" cy="1632704"/>
          </a:xfrm>
          <a:prstGeom prst="rect">
            <a:avLst/>
          </a:prstGeom>
          <a:noFill/>
          <a:ln/>
        </p:spPr>
        <p:txBody>
          <a:bodyPr wrap="square" rtlCol="0" anchor="t"/>
          <a:lstStyle/>
          <a:p>
            <a:pPr marL="0" indent="0" algn="ctr">
              <a:lnSpc>
                <a:spcPts val="1837"/>
              </a:lnSpc>
              <a:buNone/>
            </a:pPr>
            <a:r>
              <a:rPr lang="en-US" sz="1225" kern="0" spc="-24" dirty="0">
                <a:solidFill>
                  <a:srgbClr val="E5E0DF"/>
                </a:solidFill>
                <a:latin typeface="Inter" pitchFamily="34" charset="0"/>
                <a:ea typeface="Inter" pitchFamily="34" charset="-122"/>
                <a:cs typeface="Inter" pitchFamily="34" charset="-120"/>
              </a:rPr>
              <a:t>The game's state is then rendered to the console, using ASCII characters to depict the ball, paddles, and playing field. The cGameManager's Draw() function is responsible for this visual representation, ensuring the game is displayed accurately to the players.</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714"/>
            <a:ext cx="14630400" cy="8230314"/>
          </a:xfrm>
          <a:prstGeom prst="rect">
            <a:avLst/>
          </a:prstGeom>
          <a:solidFill>
            <a:srgbClr val="272525"/>
          </a:solidFill>
          <a:ln/>
        </p:spPr>
        <p:txBody>
          <a:bodyPr/>
          <a:lstStyle/>
          <a:p>
            <a:pPr marL="285750" indent="-285750">
              <a:buFont typeface="Wingdings" panose="05000000000000000000" pitchFamily="2" charset="2"/>
              <a:buChar char="Ø"/>
            </a:pPr>
            <a:r>
              <a:rPr lang="en-US" sz="1800" b="0">
                <a:solidFill>
                  <a:schemeClr val="bg1"/>
                </a:solidFill>
                <a:effectLst/>
                <a:latin typeface="Inter"/>
              </a:rPr>
              <a:t>#include &lt;conio.h&gt;   </a:t>
            </a:r>
            <a:endParaRPr lang="en-US" sz="1800">
              <a:solidFill>
                <a:schemeClr val="bg1"/>
              </a:solidFill>
              <a:latin typeface="Inter"/>
            </a:endParaRPr>
          </a:p>
          <a:p>
            <a:pPr marL="285750" indent="-285750">
              <a:buFont typeface="Wingdings" panose="05000000000000000000" pitchFamily="2" charset="2"/>
              <a:buChar char="Ø"/>
            </a:pPr>
            <a:r>
              <a:rPr lang="en-US" sz="1800" b="0">
                <a:solidFill>
                  <a:schemeClr val="bg1"/>
                </a:solidFill>
                <a:effectLst/>
                <a:latin typeface="Inter"/>
              </a:rPr>
              <a:t> #include &lt;time.h&gt;  </a:t>
            </a:r>
          </a:p>
          <a:p>
            <a:pPr marL="285750" indent="-285750">
              <a:buFont typeface="Wingdings" panose="05000000000000000000" pitchFamily="2" charset="2"/>
              <a:buChar char="Ø"/>
            </a:pPr>
            <a:r>
              <a:rPr lang="en-US" sz="1800" b="0">
                <a:solidFill>
                  <a:schemeClr val="bg1"/>
                </a:solidFill>
                <a:effectLst/>
                <a:latin typeface="Inter"/>
              </a:rPr>
              <a:t>#include &lt;Windows.h&gt;</a:t>
            </a:r>
            <a:endParaRPr lang="en-US" sz="1800" b="0" dirty="0">
              <a:solidFill>
                <a:schemeClr val="bg1"/>
              </a:solidFill>
              <a:effectLst/>
              <a:latin typeface="Inter"/>
            </a:endParaRPr>
          </a:p>
        </p:txBody>
      </p:sp>
      <p:pic>
        <p:nvPicPr>
          <p:cNvPr id="4" name="Image 0" descr="preencoded.png"/>
          <p:cNvPicPr>
            <a:picLocks noChangeAspect="1"/>
          </p:cNvPicPr>
          <p:nvPr/>
        </p:nvPicPr>
        <p:blipFill>
          <a:blip r:embed="rId3"/>
          <a:stretch>
            <a:fillRect/>
          </a:stretch>
        </p:blipFill>
        <p:spPr>
          <a:xfrm>
            <a:off x="0" y="0"/>
            <a:ext cx="3657600" cy="8230314"/>
          </a:xfrm>
          <a:prstGeom prst="rect">
            <a:avLst/>
          </a:prstGeom>
        </p:spPr>
      </p:pic>
      <p:sp>
        <p:nvSpPr>
          <p:cNvPr id="5" name="Text 2"/>
          <p:cNvSpPr/>
          <p:nvPr/>
        </p:nvSpPr>
        <p:spPr>
          <a:xfrm>
            <a:off x="4452461" y="582930"/>
            <a:ext cx="9383077" cy="1324689"/>
          </a:xfrm>
          <a:prstGeom prst="rect">
            <a:avLst/>
          </a:prstGeom>
          <a:noFill/>
          <a:ln/>
        </p:spPr>
        <p:txBody>
          <a:bodyPr wrap="square" rtlCol="0" anchor="t"/>
          <a:lstStyle/>
          <a:p>
            <a:pPr marL="0" indent="0">
              <a:lnSpc>
                <a:spcPts val="5216"/>
              </a:lnSpc>
              <a:buNone/>
            </a:pPr>
            <a:r>
              <a:rPr lang="en-US" sz="4173" b="1" kern="0" spc="-125" dirty="0">
                <a:solidFill>
                  <a:srgbClr val="FFFFFF"/>
                </a:solidFill>
                <a:latin typeface="Inter" pitchFamily="34" charset="0"/>
                <a:ea typeface="Inter" pitchFamily="34" charset="-122"/>
                <a:cs typeface="Inter" pitchFamily="34" charset="-120"/>
              </a:rPr>
              <a:t>Object-Oriented Design: Encapsulation and Inheritance</a:t>
            </a:r>
            <a:endParaRPr lang="en-US" sz="4173" dirty="0"/>
          </a:p>
        </p:txBody>
      </p:sp>
      <p:sp>
        <p:nvSpPr>
          <p:cNvPr id="6" name="Shape 3"/>
          <p:cNvSpPr/>
          <p:nvPr/>
        </p:nvSpPr>
        <p:spPr>
          <a:xfrm>
            <a:off x="4452461" y="2463998"/>
            <a:ext cx="476964" cy="476964"/>
          </a:xfrm>
          <a:prstGeom prst="roundRect">
            <a:avLst>
              <a:gd name="adj" fmla="val 20001"/>
            </a:avLst>
          </a:prstGeom>
          <a:solidFill>
            <a:srgbClr val="110080"/>
          </a:solidFill>
          <a:ln w="7620">
            <a:solidFill>
              <a:srgbClr val="2A1999"/>
            </a:solidFill>
            <a:prstDash val="solid"/>
          </a:ln>
        </p:spPr>
      </p:sp>
      <p:sp>
        <p:nvSpPr>
          <p:cNvPr id="7" name="Text 4"/>
          <p:cNvSpPr/>
          <p:nvPr/>
        </p:nvSpPr>
        <p:spPr>
          <a:xfrm>
            <a:off x="4617839" y="2543413"/>
            <a:ext cx="146090" cy="318016"/>
          </a:xfrm>
          <a:prstGeom prst="rect">
            <a:avLst/>
          </a:prstGeom>
          <a:noFill/>
          <a:ln/>
        </p:spPr>
        <p:txBody>
          <a:bodyPr wrap="none" rtlCol="0" anchor="t"/>
          <a:lstStyle/>
          <a:p>
            <a:pPr marL="0" indent="0" algn="ctr">
              <a:lnSpc>
                <a:spcPts val="2504"/>
              </a:lnSpc>
              <a:buNone/>
            </a:pPr>
            <a:r>
              <a:rPr lang="en-US" sz="2504" b="1" kern="0" spc="-75" dirty="0">
                <a:solidFill>
                  <a:srgbClr val="E5E0DF"/>
                </a:solidFill>
                <a:latin typeface="Inter" pitchFamily="34" charset="0"/>
                <a:ea typeface="Inter" pitchFamily="34" charset="-122"/>
                <a:cs typeface="Inter" pitchFamily="34" charset="-120"/>
              </a:rPr>
              <a:t>1</a:t>
            </a:r>
            <a:endParaRPr lang="en-US" sz="2504" dirty="0"/>
          </a:p>
        </p:txBody>
      </p:sp>
      <p:sp>
        <p:nvSpPr>
          <p:cNvPr id="8" name="Text 5"/>
          <p:cNvSpPr/>
          <p:nvPr/>
        </p:nvSpPr>
        <p:spPr>
          <a:xfrm>
            <a:off x="5141357" y="2463998"/>
            <a:ext cx="2649855" cy="331232"/>
          </a:xfrm>
          <a:prstGeom prst="rect">
            <a:avLst/>
          </a:prstGeom>
          <a:noFill/>
          <a:ln/>
        </p:spPr>
        <p:txBody>
          <a:bodyPr wrap="none" rtlCol="0" anchor="t"/>
          <a:lstStyle/>
          <a:p>
            <a:pPr marL="0" indent="0">
              <a:lnSpc>
                <a:spcPts val="2608"/>
              </a:lnSpc>
              <a:buNone/>
            </a:pPr>
            <a:r>
              <a:rPr lang="en-US" sz="2087" b="1" kern="0" spc="-63" dirty="0">
                <a:solidFill>
                  <a:srgbClr val="E5E0DF"/>
                </a:solidFill>
                <a:latin typeface="Inter" pitchFamily="34" charset="0"/>
                <a:ea typeface="Inter" pitchFamily="34" charset="-122"/>
                <a:cs typeface="Inter" pitchFamily="34" charset="-120"/>
              </a:rPr>
              <a:t>Encapsulation</a:t>
            </a:r>
            <a:endParaRPr lang="en-US" sz="2087" dirty="0"/>
          </a:p>
        </p:txBody>
      </p:sp>
      <p:sp>
        <p:nvSpPr>
          <p:cNvPr id="9" name="Text 6"/>
          <p:cNvSpPr/>
          <p:nvPr/>
        </p:nvSpPr>
        <p:spPr>
          <a:xfrm>
            <a:off x="5141357" y="2922389"/>
            <a:ext cx="3896678" cy="1574307"/>
          </a:xfrm>
          <a:prstGeom prst="rect">
            <a:avLst/>
          </a:prstGeom>
          <a:noFill/>
          <a:ln/>
        </p:spPr>
        <p:txBody>
          <a:bodyPr wrap="square" rtlCol="0" anchor="t"/>
          <a:lstStyle/>
          <a:p>
            <a:pPr marL="0" indent="0">
              <a:lnSpc>
                <a:spcPts val="2504"/>
              </a:lnSpc>
              <a:buNone/>
            </a:pPr>
            <a:r>
              <a:rPr lang="en-US" sz="1669" kern="0" spc="-33" dirty="0">
                <a:solidFill>
                  <a:srgbClr val="E5E0DF"/>
                </a:solidFill>
                <a:latin typeface="Inter" pitchFamily="34" charset="0"/>
                <a:ea typeface="Inter" pitchFamily="34" charset="-122"/>
                <a:cs typeface="Inter" pitchFamily="34" charset="-120"/>
              </a:rPr>
              <a:t>The game's core classes, cGameObject, cBall, and cPaddle, demonstrate the principles of encapsulation. Each class hides its internal implementation details and exposes only the necessary public methods and properties, ensuring a clean and modular design.</a:t>
            </a:r>
            <a:endParaRPr lang="en-US" sz="1669" dirty="0"/>
          </a:p>
        </p:txBody>
      </p:sp>
      <p:sp>
        <p:nvSpPr>
          <p:cNvPr id="10" name="Shape 7"/>
          <p:cNvSpPr/>
          <p:nvPr/>
        </p:nvSpPr>
        <p:spPr>
          <a:xfrm>
            <a:off x="9249966" y="2463998"/>
            <a:ext cx="476964" cy="476964"/>
          </a:xfrm>
          <a:prstGeom prst="roundRect">
            <a:avLst>
              <a:gd name="adj" fmla="val 20001"/>
            </a:avLst>
          </a:prstGeom>
          <a:solidFill>
            <a:srgbClr val="110080"/>
          </a:solidFill>
          <a:ln w="7620">
            <a:solidFill>
              <a:srgbClr val="2A1999"/>
            </a:solidFill>
            <a:prstDash val="solid"/>
          </a:ln>
        </p:spPr>
      </p:sp>
      <p:sp>
        <p:nvSpPr>
          <p:cNvPr id="11" name="Text 8"/>
          <p:cNvSpPr/>
          <p:nvPr/>
        </p:nvSpPr>
        <p:spPr>
          <a:xfrm>
            <a:off x="9393079" y="2543413"/>
            <a:ext cx="190738" cy="318016"/>
          </a:xfrm>
          <a:prstGeom prst="rect">
            <a:avLst/>
          </a:prstGeom>
          <a:noFill/>
          <a:ln/>
        </p:spPr>
        <p:txBody>
          <a:bodyPr wrap="none" rtlCol="0" anchor="t"/>
          <a:lstStyle/>
          <a:p>
            <a:pPr marL="0" indent="0" algn="ctr">
              <a:lnSpc>
                <a:spcPts val="2504"/>
              </a:lnSpc>
              <a:buNone/>
            </a:pPr>
            <a:r>
              <a:rPr lang="en-US" sz="2504" b="1" kern="0" spc="-75" dirty="0">
                <a:solidFill>
                  <a:srgbClr val="E5E0DF"/>
                </a:solidFill>
                <a:latin typeface="Inter" pitchFamily="34" charset="0"/>
                <a:ea typeface="Inter" pitchFamily="34" charset="-122"/>
                <a:cs typeface="Inter" pitchFamily="34" charset="-120"/>
              </a:rPr>
              <a:t>2</a:t>
            </a:r>
            <a:endParaRPr lang="en-US" sz="2504" dirty="0"/>
          </a:p>
        </p:txBody>
      </p:sp>
      <p:sp>
        <p:nvSpPr>
          <p:cNvPr id="12" name="Text 9"/>
          <p:cNvSpPr/>
          <p:nvPr/>
        </p:nvSpPr>
        <p:spPr>
          <a:xfrm>
            <a:off x="9938861" y="2463998"/>
            <a:ext cx="2649855" cy="331232"/>
          </a:xfrm>
          <a:prstGeom prst="rect">
            <a:avLst/>
          </a:prstGeom>
          <a:noFill/>
          <a:ln/>
        </p:spPr>
        <p:txBody>
          <a:bodyPr wrap="none" rtlCol="0" anchor="t"/>
          <a:lstStyle/>
          <a:p>
            <a:pPr marL="0" indent="0">
              <a:lnSpc>
                <a:spcPts val="2608"/>
              </a:lnSpc>
              <a:buNone/>
            </a:pPr>
            <a:r>
              <a:rPr lang="en-US" sz="2087" b="1" kern="0" spc="-63" dirty="0">
                <a:solidFill>
                  <a:srgbClr val="E5E0DF"/>
                </a:solidFill>
                <a:latin typeface="Inter" pitchFamily="34" charset="0"/>
                <a:ea typeface="Inter" pitchFamily="34" charset="-122"/>
                <a:cs typeface="Inter" pitchFamily="34" charset="-120"/>
              </a:rPr>
              <a:t>Inheritance</a:t>
            </a:r>
            <a:endParaRPr lang="en-US" sz="2087" dirty="0"/>
          </a:p>
        </p:txBody>
      </p:sp>
      <p:sp>
        <p:nvSpPr>
          <p:cNvPr id="13" name="Text 10"/>
          <p:cNvSpPr/>
          <p:nvPr/>
        </p:nvSpPr>
        <p:spPr>
          <a:xfrm>
            <a:off x="9938861" y="2922390"/>
            <a:ext cx="3896678" cy="2069482"/>
          </a:xfrm>
          <a:prstGeom prst="rect">
            <a:avLst/>
          </a:prstGeom>
          <a:noFill/>
          <a:ln/>
        </p:spPr>
        <p:txBody>
          <a:bodyPr wrap="square" rtlCol="0" anchor="t"/>
          <a:lstStyle/>
          <a:p>
            <a:pPr marL="0" indent="0">
              <a:lnSpc>
                <a:spcPts val="2504"/>
              </a:lnSpc>
              <a:buNone/>
            </a:pPr>
            <a:r>
              <a:rPr lang="en-US" sz="1669" kern="0" spc="-33" dirty="0">
                <a:solidFill>
                  <a:srgbClr val="E5E0DF"/>
                </a:solidFill>
                <a:latin typeface="Inter" pitchFamily="34" charset="0"/>
                <a:ea typeface="Inter" pitchFamily="34" charset="-122"/>
                <a:cs typeface="Inter" pitchFamily="34" charset="-120"/>
              </a:rPr>
              <a:t>The cBall and cPaddle classes inherit from the base cGameObject class, which provides common functionality such as position tracking and reset capabilities. This inheritance hierarchy allows for code reuse and a clear separation of concerns, making the overall design more maintainable and extensible.</a:t>
            </a:r>
            <a:endParaRPr lang="en-US" sz="1669" dirty="0"/>
          </a:p>
        </p:txBody>
      </p:sp>
      <p:sp>
        <p:nvSpPr>
          <p:cNvPr id="14" name="Shape 11"/>
          <p:cNvSpPr/>
          <p:nvPr/>
        </p:nvSpPr>
        <p:spPr>
          <a:xfrm>
            <a:off x="4525447" y="5467941"/>
            <a:ext cx="476964" cy="476964"/>
          </a:xfrm>
          <a:prstGeom prst="roundRect">
            <a:avLst>
              <a:gd name="adj" fmla="val 20001"/>
            </a:avLst>
          </a:prstGeom>
          <a:solidFill>
            <a:srgbClr val="110080"/>
          </a:solidFill>
          <a:ln w="7620">
            <a:solidFill>
              <a:srgbClr val="2A1999"/>
            </a:solidFill>
            <a:prstDash val="solid"/>
          </a:ln>
        </p:spPr>
      </p:sp>
      <p:sp>
        <p:nvSpPr>
          <p:cNvPr id="15" name="Text 12"/>
          <p:cNvSpPr/>
          <p:nvPr/>
        </p:nvSpPr>
        <p:spPr>
          <a:xfrm>
            <a:off x="4663857" y="5547415"/>
            <a:ext cx="200144" cy="318016"/>
          </a:xfrm>
          <a:prstGeom prst="rect">
            <a:avLst/>
          </a:prstGeom>
          <a:noFill/>
          <a:ln/>
        </p:spPr>
        <p:txBody>
          <a:bodyPr wrap="none" rtlCol="0" anchor="t"/>
          <a:lstStyle/>
          <a:p>
            <a:pPr marL="0" indent="0" algn="ctr">
              <a:lnSpc>
                <a:spcPts val="2504"/>
              </a:lnSpc>
              <a:buNone/>
            </a:pPr>
            <a:r>
              <a:rPr lang="en-US" sz="2504" b="1" kern="0" spc="-75" dirty="0">
                <a:solidFill>
                  <a:srgbClr val="E5E0DF"/>
                </a:solidFill>
                <a:latin typeface="Inter" pitchFamily="34" charset="0"/>
                <a:ea typeface="Inter" pitchFamily="34" charset="-122"/>
                <a:cs typeface="Inter" pitchFamily="34" charset="-120"/>
              </a:rPr>
              <a:t>3</a:t>
            </a:r>
            <a:endParaRPr lang="en-US" sz="2504" dirty="0"/>
          </a:p>
        </p:txBody>
      </p:sp>
      <p:sp>
        <p:nvSpPr>
          <p:cNvPr id="16" name="Text 13"/>
          <p:cNvSpPr/>
          <p:nvPr/>
        </p:nvSpPr>
        <p:spPr>
          <a:xfrm>
            <a:off x="5169217" y="5429400"/>
            <a:ext cx="2649855" cy="331232"/>
          </a:xfrm>
          <a:prstGeom prst="rect">
            <a:avLst/>
          </a:prstGeom>
          <a:noFill/>
          <a:ln/>
        </p:spPr>
        <p:txBody>
          <a:bodyPr wrap="none" rtlCol="0" anchor="t"/>
          <a:lstStyle/>
          <a:p>
            <a:pPr marL="0" indent="0">
              <a:lnSpc>
                <a:spcPts val="2608"/>
              </a:lnSpc>
              <a:buNone/>
            </a:pPr>
            <a:r>
              <a:rPr lang="en-US" sz="2087" b="1" kern="0" spc="-63" dirty="0">
                <a:solidFill>
                  <a:srgbClr val="E5E0DF"/>
                </a:solidFill>
                <a:latin typeface="Inter" pitchFamily="34" charset="0"/>
                <a:ea typeface="Inter" pitchFamily="34" charset="-122"/>
                <a:cs typeface="Inter" pitchFamily="34" charset="-120"/>
              </a:rPr>
              <a:t>Polymorphism</a:t>
            </a:r>
            <a:endParaRPr lang="en-US" sz="2087" dirty="0"/>
          </a:p>
        </p:txBody>
      </p:sp>
      <p:sp>
        <p:nvSpPr>
          <p:cNvPr id="17" name="Text 14"/>
          <p:cNvSpPr/>
          <p:nvPr/>
        </p:nvSpPr>
        <p:spPr>
          <a:xfrm>
            <a:off x="5141357" y="5760632"/>
            <a:ext cx="8694182" cy="954048"/>
          </a:xfrm>
          <a:prstGeom prst="rect">
            <a:avLst/>
          </a:prstGeom>
          <a:noFill/>
          <a:ln/>
        </p:spPr>
        <p:txBody>
          <a:bodyPr wrap="square" rtlCol="0" anchor="t"/>
          <a:lstStyle/>
          <a:p>
            <a:pPr marL="0" indent="0">
              <a:lnSpc>
                <a:spcPts val="2504"/>
              </a:lnSpc>
              <a:buNone/>
            </a:pPr>
            <a:r>
              <a:rPr lang="en-US" sz="1669" kern="0" spc="-33" dirty="0">
                <a:solidFill>
                  <a:srgbClr val="E5E0DF"/>
                </a:solidFill>
                <a:latin typeface="Inter" pitchFamily="34" charset="0"/>
                <a:ea typeface="Inter" pitchFamily="34" charset="-122"/>
                <a:cs typeface="Inter" pitchFamily="34" charset="-120"/>
              </a:rPr>
              <a:t>The virtual reset() function in the cGameObject class showcases the use of polymorphism. This allows the derived classes, cBall and cPaddle, to provide their own implementation of the reset functionality, tailored to their specific needs.</a:t>
            </a:r>
            <a:endParaRPr lang="en-US" sz="1669" dirty="0"/>
          </a:p>
        </p:txBody>
      </p:sp>
      <p:sp>
        <p:nvSpPr>
          <p:cNvPr id="18" name="Shape 11">
            <a:extLst>
              <a:ext uri="{FF2B5EF4-FFF2-40B4-BE49-F238E27FC236}">
                <a16:creationId xmlns:a16="http://schemas.microsoft.com/office/drawing/2014/main" id="{242AA88A-050E-4AF8-9F29-3A930FD77563}"/>
              </a:ext>
            </a:extLst>
          </p:cNvPr>
          <p:cNvSpPr/>
          <p:nvPr/>
        </p:nvSpPr>
        <p:spPr>
          <a:xfrm>
            <a:off x="4555017" y="6854997"/>
            <a:ext cx="476964" cy="476964"/>
          </a:xfrm>
          <a:prstGeom prst="roundRect">
            <a:avLst>
              <a:gd name="adj" fmla="val 20001"/>
            </a:avLst>
          </a:prstGeom>
          <a:solidFill>
            <a:srgbClr val="110080"/>
          </a:solidFill>
          <a:ln w="7620">
            <a:solidFill>
              <a:srgbClr val="2A1999"/>
            </a:solidFill>
            <a:prstDash val="solid"/>
          </a:ln>
        </p:spPr>
        <p:txBody>
          <a:bodyPr/>
          <a:lstStyle/>
          <a:p>
            <a:pPr marL="0" indent="0" algn="ctr">
              <a:lnSpc>
                <a:spcPts val="2504"/>
              </a:lnSpc>
              <a:buNone/>
            </a:pPr>
            <a:r>
              <a:rPr lang="en-US" sz="2400" b="1" kern="0" spc="-75" dirty="0">
                <a:solidFill>
                  <a:srgbClr val="E5E0DF"/>
                </a:solidFill>
                <a:latin typeface="Inter" pitchFamily="34" charset="0"/>
                <a:ea typeface="Inter" pitchFamily="34" charset="-122"/>
              </a:rPr>
              <a:t>4</a:t>
            </a:r>
            <a:endParaRPr lang="en-US" sz="2400" dirty="0"/>
          </a:p>
        </p:txBody>
      </p:sp>
      <p:sp>
        <p:nvSpPr>
          <p:cNvPr id="20" name="Text 13">
            <a:extLst>
              <a:ext uri="{FF2B5EF4-FFF2-40B4-BE49-F238E27FC236}">
                <a16:creationId xmlns:a16="http://schemas.microsoft.com/office/drawing/2014/main" id="{75D149D4-35CA-4F25-8DBC-A02B7777391B}"/>
              </a:ext>
            </a:extLst>
          </p:cNvPr>
          <p:cNvSpPr/>
          <p:nvPr/>
        </p:nvSpPr>
        <p:spPr>
          <a:xfrm>
            <a:off x="5235553" y="6829692"/>
            <a:ext cx="2649855" cy="331232"/>
          </a:xfrm>
          <a:prstGeom prst="rect">
            <a:avLst/>
          </a:prstGeom>
          <a:noFill/>
          <a:ln/>
        </p:spPr>
        <p:txBody>
          <a:bodyPr wrap="none" rtlCol="0" anchor="t"/>
          <a:lstStyle/>
          <a:p>
            <a:pPr marL="0" indent="0">
              <a:lnSpc>
                <a:spcPts val="2608"/>
              </a:lnSpc>
              <a:buNone/>
            </a:pPr>
            <a:r>
              <a:rPr lang="en-US" sz="2087" b="1" kern="0" spc="-63" dirty="0">
                <a:solidFill>
                  <a:srgbClr val="E5E0DF"/>
                </a:solidFill>
                <a:latin typeface="Inter" pitchFamily="34" charset="0"/>
                <a:ea typeface="Inter" pitchFamily="34" charset="-122"/>
              </a:rPr>
              <a:t>Enums</a:t>
            </a:r>
            <a:endParaRPr lang="en-US" sz="2087" dirty="0"/>
          </a:p>
        </p:txBody>
      </p:sp>
      <p:sp>
        <p:nvSpPr>
          <p:cNvPr id="21" name="Shape 11">
            <a:extLst>
              <a:ext uri="{FF2B5EF4-FFF2-40B4-BE49-F238E27FC236}">
                <a16:creationId xmlns:a16="http://schemas.microsoft.com/office/drawing/2014/main" id="{881C0C32-2A3E-465E-A4AE-3D3D97F59764}"/>
              </a:ext>
            </a:extLst>
          </p:cNvPr>
          <p:cNvSpPr/>
          <p:nvPr/>
        </p:nvSpPr>
        <p:spPr>
          <a:xfrm>
            <a:off x="9154597" y="6886500"/>
            <a:ext cx="476964" cy="476964"/>
          </a:xfrm>
          <a:prstGeom prst="roundRect">
            <a:avLst>
              <a:gd name="adj" fmla="val 20001"/>
            </a:avLst>
          </a:prstGeom>
          <a:solidFill>
            <a:srgbClr val="110080"/>
          </a:solidFill>
          <a:ln w="7620">
            <a:solidFill>
              <a:srgbClr val="2A1999"/>
            </a:solidFill>
            <a:prstDash val="solid"/>
          </a:ln>
        </p:spPr>
        <p:txBody>
          <a:bodyPr/>
          <a:lstStyle/>
          <a:p>
            <a:pPr marL="0" indent="0" algn="ctr">
              <a:lnSpc>
                <a:spcPts val="2504"/>
              </a:lnSpc>
              <a:buNone/>
            </a:pPr>
            <a:r>
              <a:rPr lang="en-US" sz="2400" b="1" kern="0" spc="-75" dirty="0">
                <a:solidFill>
                  <a:srgbClr val="E5E0DF"/>
                </a:solidFill>
                <a:latin typeface="Inter" pitchFamily="34" charset="0"/>
                <a:ea typeface="Inter" pitchFamily="34" charset="-122"/>
              </a:rPr>
              <a:t>5</a:t>
            </a:r>
            <a:endParaRPr lang="en-US" sz="2400" dirty="0"/>
          </a:p>
        </p:txBody>
      </p:sp>
      <p:sp>
        <p:nvSpPr>
          <p:cNvPr id="22" name="TextBox 21">
            <a:extLst>
              <a:ext uri="{FF2B5EF4-FFF2-40B4-BE49-F238E27FC236}">
                <a16:creationId xmlns:a16="http://schemas.microsoft.com/office/drawing/2014/main" id="{2ACDAE69-FE21-40F2-81DF-110E78A9DA44}"/>
              </a:ext>
            </a:extLst>
          </p:cNvPr>
          <p:cNvSpPr txBox="1"/>
          <p:nvPr/>
        </p:nvSpPr>
        <p:spPr>
          <a:xfrm>
            <a:off x="10182139" y="6886500"/>
            <a:ext cx="2151529" cy="413959"/>
          </a:xfrm>
          <a:prstGeom prst="rect">
            <a:avLst/>
          </a:prstGeom>
          <a:noFill/>
        </p:spPr>
        <p:txBody>
          <a:bodyPr wrap="square" rtlCol="0">
            <a:spAutoFit/>
          </a:bodyPr>
          <a:lstStyle/>
          <a:p>
            <a:r>
              <a:rPr lang="en-US" sz="2090" b="1" dirty="0">
                <a:solidFill>
                  <a:schemeClr val="bg1"/>
                </a:solidFill>
                <a:latin typeface="Inter"/>
              </a:rPr>
              <a:t>Libraries</a:t>
            </a:r>
            <a:endParaRPr lang="en-PK" sz="2090" b="1" dirty="0">
              <a:solidFill>
                <a:schemeClr val="bg1"/>
              </a:solidFill>
              <a:latin typeface="Inter"/>
            </a:endParaRPr>
          </a:p>
        </p:txBody>
      </p:sp>
      <p:sp>
        <p:nvSpPr>
          <p:cNvPr id="23" name="TextBox 22">
            <a:extLst>
              <a:ext uri="{FF2B5EF4-FFF2-40B4-BE49-F238E27FC236}">
                <a16:creationId xmlns:a16="http://schemas.microsoft.com/office/drawing/2014/main" id="{14843E9D-A3FE-4F8D-BF01-6CA881096A35}"/>
              </a:ext>
            </a:extLst>
          </p:cNvPr>
          <p:cNvSpPr txBox="1"/>
          <p:nvPr/>
        </p:nvSpPr>
        <p:spPr>
          <a:xfrm>
            <a:off x="10566712" y="7185005"/>
            <a:ext cx="2915322" cy="861774"/>
          </a:xfrm>
          <a:prstGeom prst="rect">
            <a:avLst/>
          </a:prstGeom>
          <a:noFill/>
        </p:spPr>
        <p:txBody>
          <a:bodyPr wrap="square" rtlCol="0">
            <a:spAutoFit/>
          </a:bodyPr>
          <a:lstStyle/>
          <a:p>
            <a:pPr marL="285750" indent="-285750">
              <a:buFont typeface="Wingdings" panose="05000000000000000000" pitchFamily="2" charset="2"/>
              <a:buChar char="Ø"/>
            </a:pPr>
            <a:r>
              <a:rPr lang="en-US" sz="1650" b="0" dirty="0">
                <a:solidFill>
                  <a:schemeClr val="bg1"/>
                </a:solidFill>
                <a:effectLst/>
                <a:latin typeface="Inter"/>
              </a:rPr>
              <a:t>#include &lt;</a:t>
            </a:r>
            <a:r>
              <a:rPr lang="en-US" sz="1650" b="0" dirty="0" err="1">
                <a:solidFill>
                  <a:schemeClr val="bg1"/>
                </a:solidFill>
                <a:effectLst/>
                <a:latin typeface="Inter"/>
              </a:rPr>
              <a:t>conio.h</a:t>
            </a:r>
            <a:r>
              <a:rPr lang="en-US" sz="1650" b="0" dirty="0">
                <a:solidFill>
                  <a:schemeClr val="bg1"/>
                </a:solidFill>
                <a:effectLst/>
                <a:latin typeface="Inter"/>
              </a:rPr>
              <a:t>&gt;   </a:t>
            </a:r>
            <a:endParaRPr lang="en-US" sz="1650" dirty="0">
              <a:solidFill>
                <a:schemeClr val="bg1"/>
              </a:solidFill>
              <a:latin typeface="Inter"/>
            </a:endParaRPr>
          </a:p>
          <a:p>
            <a:pPr marL="285750" indent="-285750">
              <a:buFont typeface="Wingdings" panose="05000000000000000000" pitchFamily="2" charset="2"/>
              <a:buChar char="Ø"/>
            </a:pPr>
            <a:r>
              <a:rPr lang="en-US" sz="1650" b="0" dirty="0">
                <a:solidFill>
                  <a:schemeClr val="bg1"/>
                </a:solidFill>
                <a:effectLst/>
                <a:latin typeface="Inter"/>
              </a:rPr>
              <a:t> #include &lt;</a:t>
            </a:r>
            <a:r>
              <a:rPr lang="en-US" sz="1650" b="0" dirty="0" err="1">
                <a:solidFill>
                  <a:schemeClr val="bg1"/>
                </a:solidFill>
                <a:effectLst/>
                <a:latin typeface="Inter"/>
              </a:rPr>
              <a:t>time.h</a:t>
            </a:r>
            <a:r>
              <a:rPr lang="en-US" sz="1650" b="0" dirty="0">
                <a:solidFill>
                  <a:schemeClr val="bg1"/>
                </a:solidFill>
                <a:effectLst/>
                <a:latin typeface="Inter"/>
              </a:rPr>
              <a:t>&gt;  </a:t>
            </a:r>
          </a:p>
          <a:p>
            <a:pPr marL="285750" indent="-285750">
              <a:buFont typeface="Wingdings" panose="05000000000000000000" pitchFamily="2" charset="2"/>
              <a:buChar char="Ø"/>
            </a:pPr>
            <a:r>
              <a:rPr lang="en-US" sz="1650" b="0" dirty="0">
                <a:solidFill>
                  <a:schemeClr val="bg1"/>
                </a:solidFill>
                <a:effectLst/>
                <a:latin typeface="Inter"/>
              </a:rPr>
              <a:t>#include &lt;</a:t>
            </a:r>
            <a:r>
              <a:rPr lang="en-US" sz="1650" b="0" dirty="0" err="1">
                <a:solidFill>
                  <a:schemeClr val="bg1"/>
                </a:solidFill>
                <a:effectLst/>
                <a:latin typeface="Inter"/>
              </a:rPr>
              <a:t>Windows.h</a:t>
            </a:r>
            <a:r>
              <a:rPr lang="en-US" sz="1650" b="0" dirty="0">
                <a:solidFill>
                  <a:schemeClr val="bg1"/>
                </a:solidFill>
                <a:effectLst/>
                <a:latin typeface="Inter"/>
              </a:rPr>
              <a:t>&gt;</a:t>
            </a:r>
          </a:p>
        </p:txBody>
      </p:sp>
      <p:sp>
        <p:nvSpPr>
          <p:cNvPr id="24" name="TextBox 23">
            <a:extLst>
              <a:ext uri="{FF2B5EF4-FFF2-40B4-BE49-F238E27FC236}">
                <a16:creationId xmlns:a16="http://schemas.microsoft.com/office/drawing/2014/main" id="{63B5AC31-AF2E-42C7-962F-F54E1E3EBCB0}"/>
              </a:ext>
            </a:extLst>
          </p:cNvPr>
          <p:cNvSpPr txBox="1"/>
          <p:nvPr/>
        </p:nvSpPr>
        <p:spPr>
          <a:xfrm>
            <a:off x="5485023" y="7199530"/>
            <a:ext cx="2237643" cy="600164"/>
          </a:xfrm>
          <a:prstGeom prst="rect">
            <a:avLst/>
          </a:prstGeom>
          <a:noFill/>
        </p:spPr>
        <p:txBody>
          <a:bodyPr wrap="square" rtlCol="0">
            <a:spAutoFit/>
          </a:bodyPr>
          <a:lstStyle/>
          <a:p>
            <a:pPr marL="285750" indent="-285750">
              <a:buFont typeface="Wingdings" panose="05000000000000000000" pitchFamily="2" charset="2"/>
              <a:buChar char="Ø"/>
            </a:pPr>
            <a:r>
              <a:rPr lang="en-US" sz="1650" dirty="0" err="1">
                <a:solidFill>
                  <a:schemeClr val="bg1"/>
                </a:solidFill>
                <a:latin typeface="Inter"/>
              </a:rPr>
              <a:t>eDirection</a:t>
            </a:r>
            <a:endParaRPr lang="en-US" sz="1650" dirty="0">
              <a:solidFill>
                <a:schemeClr val="bg1"/>
              </a:solidFill>
              <a:latin typeface="Inter"/>
            </a:endParaRPr>
          </a:p>
          <a:p>
            <a:pPr marL="285750" indent="-285750">
              <a:buFont typeface="Wingdings" panose="05000000000000000000" pitchFamily="2" charset="2"/>
              <a:buChar char="Ø"/>
            </a:pPr>
            <a:r>
              <a:rPr lang="en-US" sz="1650" dirty="0" err="1">
                <a:solidFill>
                  <a:schemeClr val="bg1"/>
                </a:solidFill>
                <a:latin typeface="Inter"/>
              </a:rPr>
              <a:t>eController</a:t>
            </a:r>
            <a:endParaRPr lang="en-PK" sz="1650" dirty="0">
              <a:solidFill>
                <a:schemeClr val="bg1"/>
              </a:solidFill>
              <a:latin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430"/>
            </a:avLst>
          </a:prstGeom>
          <a:solidFill>
            <a:srgbClr val="272525">
              <a:alpha val="80000"/>
            </a:srgbClr>
          </a:solidFill>
          <a:ln/>
        </p:spPr>
      </p:sp>
      <p:sp>
        <p:nvSpPr>
          <p:cNvPr id="6" name="Text 3"/>
          <p:cNvSpPr/>
          <p:nvPr/>
        </p:nvSpPr>
        <p:spPr>
          <a:xfrm>
            <a:off x="2037993" y="1464707"/>
            <a:ext cx="6471166"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Game States and Scoring</a:t>
            </a:r>
            <a:endParaRPr lang="en-US" sz="4374" dirty="0"/>
          </a:p>
        </p:txBody>
      </p:sp>
      <p:sp>
        <p:nvSpPr>
          <p:cNvPr id="7" name="Shape 4"/>
          <p:cNvSpPr/>
          <p:nvPr/>
        </p:nvSpPr>
        <p:spPr>
          <a:xfrm>
            <a:off x="2037993" y="2492335"/>
            <a:ext cx="3370064" cy="4272558"/>
          </a:xfrm>
          <a:prstGeom prst="roundRect">
            <a:avLst>
              <a:gd name="adj" fmla="val 2967"/>
            </a:avLst>
          </a:prstGeom>
          <a:solidFill>
            <a:srgbClr val="110080"/>
          </a:solidFill>
          <a:ln w="7620">
            <a:solidFill>
              <a:srgbClr val="2A1999"/>
            </a:solidFill>
            <a:prstDash val="solid"/>
          </a:ln>
        </p:spPr>
      </p:sp>
      <p:sp>
        <p:nvSpPr>
          <p:cNvPr id="8" name="Text 5"/>
          <p:cNvSpPr/>
          <p:nvPr/>
        </p:nvSpPr>
        <p:spPr>
          <a:xfrm>
            <a:off x="2267783" y="2722126"/>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Scoring</a:t>
            </a:r>
            <a:endParaRPr lang="en-US" sz="2187" dirty="0"/>
          </a:p>
        </p:txBody>
      </p:sp>
      <p:sp>
        <p:nvSpPr>
          <p:cNvPr id="9" name="Text 6"/>
          <p:cNvSpPr/>
          <p:nvPr/>
        </p:nvSpPr>
        <p:spPr>
          <a:xfrm>
            <a:off x="2267783" y="3202543"/>
            <a:ext cx="2910483" cy="3332559"/>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The game keeps track of the scores for both players, updating them whenever a player scores a point. The ScoreUp() function in the cGameManager class is responsible for this, resetting the ball and paddles after a score is recorded.</a:t>
            </a:r>
            <a:endParaRPr lang="en-US" sz="1750" dirty="0"/>
          </a:p>
        </p:txBody>
      </p:sp>
      <p:sp>
        <p:nvSpPr>
          <p:cNvPr id="10" name="Shape 7"/>
          <p:cNvSpPr/>
          <p:nvPr/>
        </p:nvSpPr>
        <p:spPr>
          <a:xfrm>
            <a:off x="5630228" y="2492335"/>
            <a:ext cx="3370064" cy="4272558"/>
          </a:xfrm>
          <a:prstGeom prst="roundRect">
            <a:avLst>
              <a:gd name="adj" fmla="val 2967"/>
            </a:avLst>
          </a:prstGeom>
          <a:solidFill>
            <a:srgbClr val="110080"/>
          </a:solidFill>
          <a:ln w="7620">
            <a:solidFill>
              <a:srgbClr val="2A1999"/>
            </a:solidFill>
            <a:prstDash val="solid"/>
          </a:ln>
        </p:spPr>
      </p:sp>
      <p:sp>
        <p:nvSpPr>
          <p:cNvPr id="11" name="Text 8"/>
          <p:cNvSpPr/>
          <p:nvPr/>
        </p:nvSpPr>
        <p:spPr>
          <a:xfrm>
            <a:off x="5860018" y="2722126"/>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Game Over</a:t>
            </a:r>
            <a:endParaRPr lang="en-US" sz="2187" dirty="0"/>
          </a:p>
        </p:txBody>
      </p:sp>
      <p:sp>
        <p:nvSpPr>
          <p:cNvPr id="12" name="Text 9"/>
          <p:cNvSpPr/>
          <p:nvPr/>
        </p:nvSpPr>
        <p:spPr>
          <a:xfrm>
            <a:off x="5860018" y="3202543"/>
            <a:ext cx="2910483" cy="2999303"/>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The game continues until one player reaches a score of 10, at which point the game ends and the quit flag is set. This ensures a clear and satisfying conclusion to the match, providing a sense of accomplishment for the winner.</a:t>
            </a:r>
            <a:endParaRPr lang="en-US" sz="1750" dirty="0"/>
          </a:p>
        </p:txBody>
      </p:sp>
      <p:sp>
        <p:nvSpPr>
          <p:cNvPr id="13" name="Shape 10"/>
          <p:cNvSpPr/>
          <p:nvPr/>
        </p:nvSpPr>
        <p:spPr>
          <a:xfrm>
            <a:off x="9222462" y="2492335"/>
            <a:ext cx="3370064" cy="4272558"/>
          </a:xfrm>
          <a:prstGeom prst="roundRect">
            <a:avLst>
              <a:gd name="adj" fmla="val 2967"/>
            </a:avLst>
          </a:prstGeom>
          <a:solidFill>
            <a:srgbClr val="110080"/>
          </a:solidFill>
          <a:ln w="7620">
            <a:solidFill>
              <a:srgbClr val="2A1999"/>
            </a:solidFill>
            <a:prstDash val="solid"/>
          </a:ln>
        </p:spPr>
      </p:sp>
      <p:sp>
        <p:nvSpPr>
          <p:cNvPr id="14" name="Text 11"/>
          <p:cNvSpPr/>
          <p:nvPr/>
        </p:nvSpPr>
        <p:spPr>
          <a:xfrm>
            <a:off x="9452253" y="2722126"/>
            <a:ext cx="277749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Pause and Reset</a:t>
            </a:r>
            <a:endParaRPr lang="en-US" sz="2187" dirty="0"/>
          </a:p>
        </p:txBody>
      </p:sp>
      <p:sp>
        <p:nvSpPr>
          <p:cNvPr id="15" name="Text 12"/>
          <p:cNvSpPr/>
          <p:nvPr/>
        </p:nvSpPr>
        <p:spPr>
          <a:xfrm>
            <a:off x="9452253" y="3202543"/>
            <a:ext cx="2910483" cy="2999303"/>
          </a:xfrm>
          <a:prstGeom prst="rect">
            <a:avLst/>
          </a:prstGeom>
          <a:noFill/>
          <a:ln/>
        </p:spPr>
        <p:txBody>
          <a:bodyPr wrap="square" rtlCol="0" anchor="t"/>
          <a:lstStyle/>
          <a:p>
            <a:pPr marL="0" indent="0">
              <a:lnSpc>
                <a:spcPts val="2624"/>
              </a:lnSpc>
              <a:buNone/>
            </a:pPr>
            <a:r>
              <a:rPr lang="en-US" sz="1750" kern="0" spc="-35" dirty="0">
                <a:solidFill>
                  <a:srgbClr val="E5E0DF"/>
                </a:solidFill>
                <a:latin typeface="Inter" pitchFamily="34" charset="0"/>
                <a:ea typeface="Inter" pitchFamily="34" charset="-122"/>
                <a:cs typeface="Inter" pitchFamily="34" charset="-120"/>
              </a:rPr>
              <a:t>The game also allows players to pause the action by pressing the 'q' key, and reset the game by pressing 'w', 's', 'i', or 'j' when the ball is stopped, allowing for a more flexible and customizable gameplay experience.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083237"/>
            <a:ext cx="930402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Input Handling: Responsive Controls</a:t>
            </a:r>
            <a:endParaRPr lang="en-US" sz="4374" dirty="0"/>
          </a:p>
        </p:txBody>
      </p:sp>
      <p:pic>
        <p:nvPicPr>
          <p:cNvPr id="5" name="Image 0" descr="preencoded.png"/>
          <p:cNvPicPr>
            <a:picLocks noChangeAspect="1"/>
          </p:cNvPicPr>
          <p:nvPr/>
        </p:nvPicPr>
        <p:blipFill>
          <a:blip r:embed="rId3"/>
          <a:stretch>
            <a:fillRect/>
          </a:stretch>
        </p:blipFill>
        <p:spPr>
          <a:xfrm>
            <a:off x="2037993" y="3221950"/>
            <a:ext cx="555427" cy="555427"/>
          </a:xfrm>
          <a:prstGeom prst="rect">
            <a:avLst/>
          </a:prstGeom>
        </p:spPr>
      </p:pic>
      <p:sp>
        <p:nvSpPr>
          <p:cNvPr id="6" name="Text 3"/>
          <p:cNvSpPr/>
          <p:nvPr/>
        </p:nvSpPr>
        <p:spPr>
          <a:xfrm>
            <a:off x="2037993" y="3999548"/>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Player 1</a:t>
            </a:r>
            <a:endParaRPr lang="en-US" sz="2187" dirty="0"/>
          </a:p>
        </p:txBody>
      </p:sp>
      <p:sp>
        <p:nvSpPr>
          <p:cNvPr id="7" name="Text 4"/>
          <p:cNvSpPr/>
          <p:nvPr/>
        </p:nvSpPr>
        <p:spPr>
          <a:xfrm>
            <a:off x="2037993" y="4479965"/>
            <a:ext cx="3295888" cy="1666280"/>
          </a:xfrm>
          <a:prstGeom prst="rect">
            <a:avLst/>
          </a:prstGeom>
          <a:noFill/>
          <a:ln/>
        </p:spPr>
        <p:txBody>
          <a:bodyPr wrap="square" rtlCol="0" anchor="t"/>
          <a:lstStyle/>
          <a:p>
            <a:pPr marL="0" indent="0" algn="l">
              <a:lnSpc>
                <a:spcPts val="2624"/>
              </a:lnSpc>
              <a:buNone/>
            </a:pPr>
            <a:r>
              <a:rPr lang="en-US" sz="1750" kern="0" spc="-35" dirty="0">
                <a:solidFill>
                  <a:srgbClr val="E5E0DF"/>
                </a:solidFill>
                <a:latin typeface="Inter" pitchFamily="34" charset="0"/>
                <a:ea typeface="Inter" pitchFamily="34" charset="-122"/>
                <a:cs typeface="Inter" pitchFamily="34" charset="-120"/>
              </a:rPr>
              <a:t>The 'w' and 's' keys control the movement of Player 1's paddle, allowing them to move the paddle up and down to intercept the ball.</a:t>
            </a:r>
            <a:endParaRPr lang="en-US" sz="1750" dirty="0"/>
          </a:p>
        </p:txBody>
      </p:sp>
      <p:pic>
        <p:nvPicPr>
          <p:cNvPr id="8" name="Image 1" descr="preencoded.png"/>
          <p:cNvPicPr>
            <a:picLocks noChangeAspect="1"/>
          </p:cNvPicPr>
          <p:nvPr/>
        </p:nvPicPr>
        <p:blipFill>
          <a:blip r:embed="rId4"/>
          <a:stretch>
            <a:fillRect/>
          </a:stretch>
        </p:blipFill>
        <p:spPr>
          <a:xfrm>
            <a:off x="5667137" y="3221950"/>
            <a:ext cx="555427" cy="555427"/>
          </a:xfrm>
          <a:prstGeom prst="rect">
            <a:avLst/>
          </a:prstGeom>
        </p:spPr>
      </p:pic>
      <p:sp>
        <p:nvSpPr>
          <p:cNvPr id="9" name="Text 5"/>
          <p:cNvSpPr/>
          <p:nvPr/>
        </p:nvSpPr>
        <p:spPr>
          <a:xfrm>
            <a:off x="5667137" y="3999548"/>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Player 2</a:t>
            </a:r>
            <a:endParaRPr lang="en-US" sz="2187" dirty="0"/>
          </a:p>
        </p:txBody>
      </p:sp>
      <p:sp>
        <p:nvSpPr>
          <p:cNvPr id="10" name="Text 6"/>
          <p:cNvSpPr/>
          <p:nvPr/>
        </p:nvSpPr>
        <p:spPr>
          <a:xfrm>
            <a:off x="5667137" y="4479965"/>
            <a:ext cx="3296007" cy="1666280"/>
          </a:xfrm>
          <a:prstGeom prst="rect">
            <a:avLst/>
          </a:prstGeom>
          <a:noFill/>
          <a:ln/>
        </p:spPr>
        <p:txBody>
          <a:bodyPr wrap="square" rtlCol="0" anchor="t"/>
          <a:lstStyle/>
          <a:p>
            <a:pPr marL="0" indent="0" algn="l">
              <a:lnSpc>
                <a:spcPts val="2624"/>
              </a:lnSpc>
              <a:buNone/>
            </a:pPr>
            <a:r>
              <a:rPr lang="en-US" sz="1750" kern="0" spc="-35" dirty="0">
                <a:solidFill>
                  <a:srgbClr val="E5E0DF"/>
                </a:solidFill>
                <a:latin typeface="Inter" pitchFamily="34" charset="0"/>
                <a:ea typeface="Inter" pitchFamily="34" charset="-122"/>
                <a:cs typeface="Inter" pitchFamily="34" charset="-120"/>
              </a:rPr>
              <a:t>The 'i' and 'j' keys control the movement of Player 2's paddle, enabling them to strategically position their paddle to return the ball.</a:t>
            </a:r>
            <a:endParaRPr lang="en-US" sz="1750" dirty="0"/>
          </a:p>
        </p:txBody>
      </p:sp>
      <p:pic>
        <p:nvPicPr>
          <p:cNvPr id="11" name="Image 2" descr="preencoded.png"/>
          <p:cNvPicPr>
            <a:picLocks noChangeAspect="1"/>
          </p:cNvPicPr>
          <p:nvPr/>
        </p:nvPicPr>
        <p:blipFill>
          <a:blip r:embed="rId5"/>
          <a:stretch>
            <a:fillRect/>
          </a:stretch>
        </p:blipFill>
        <p:spPr>
          <a:xfrm>
            <a:off x="9296400" y="3221950"/>
            <a:ext cx="555427" cy="555427"/>
          </a:xfrm>
          <a:prstGeom prst="rect">
            <a:avLst/>
          </a:prstGeom>
        </p:spPr>
      </p:pic>
      <p:sp>
        <p:nvSpPr>
          <p:cNvPr id="12" name="Text 7"/>
          <p:cNvSpPr/>
          <p:nvPr/>
        </p:nvSpPr>
        <p:spPr>
          <a:xfrm>
            <a:off x="9296400" y="3999548"/>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Pause</a:t>
            </a:r>
            <a:endParaRPr lang="en-US" sz="2187" dirty="0"/>
          </a:p>
        </p:txBody>
      </p:sp>
      <p:sp>
        <p:nvSpPr>
          <p:cNvPr id="13" name="Text 8"/>
          <p:cNvSpPr/>
          <p:nvPr/>
        </p:nvSpPr>
        <p:spPr>
          <a:xfrm>
            <a:off x="9296400" y="4479965"/>
            <a:ext cx="3296007" cy="1333024"/>
          </a:xfrm>
          <a:prstGeom prst="rect">
            <a:avLst/>
          </a:prstGeom>
          <a:noFill/>
          <a:ln/>
        </p:spPr>
        <p:txBody>
          <a:bodyPr wrap="square" rtlCol="0" anchor="t"/>
          <a:lstStyle/>
          <a:p>
            <a:pPr marL="0" indent="0" algn="l">
              <a:lnSpc>
                <a:spcPts val="2624"/>
              </a:lnSpc>
              <a:buNone/>
            </a:pPr>
            <a:r>
              <a:rPr lang="en-US" sz="1750" kern="0" spc="-35" dirty="0">
                <a:solidFill>
                  <a:srgbClr val="E5E0DF"/>
                </a:solidFill>
                <a:latin typeface="Inter" pitchFamily="34" charset="0"/>
                <a:ea typeface="Inter" pitchFamily="34" charset="-122"/>
                <a:cs typeface="Inter" pitchFamily="34" charset="-120"/>
              </a:rPr>
              <a:t>The 'q' key allows players to pause the game, giving them a chance to take a break ,reset and quit  the game state.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916900"/>
            <a:ext cx="8355568"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Ball Behavior: Realistic Collisions</a:t>
            </a:r>
            <a:endParaRPr lang="en-US" sz="4374" dirty="0"/>
          </a:p>
        </p:txBody>
      </p:sp>
      <p:pic>
        <p:nvPicPr>
          <p:cNvPr id="5" name="Image 0" descr="preencoded.png"/>
          <p:cNvPicPr>
            <a:picLocks noChangeAspect="1"/>
          </p:cNvPicPr>
          <p:nvPr/>
        </p:nvPicPr>
        <p:blipFill>
          <a:blip r:embed="rId3"/>
          <a:stretch>
            <a:fillRect/>
          </a:stretch>
        </p:blipFill>
        <p:spPr>
          <a:xfrm>
            <a:off x="2037993" y="2055614"/>
            <a:ext cx="3518059" cy="888682"/>
          </a:xfrm>
          <a:prstGeom prst="rect">
            <a:avLst/>
          </a:prstGeom>
        </p:spPr>
      </p:pic>
      <p:sp>
        <p:nvSpPr>
          <p:cNvPr id="6" name="Text 3"/>
          <p:cNvSpPr/>
          <p:nvPr/>
        </p:nvSpPr>
        <p:spPr>
          <a:xfrm>
            <a:off x="2260163" y="3277553"/>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Paddle Collisions</a:t>
            </a:r>
            <a:endParaRPr lang="en-US" sz="2187" dirty="0"/>
          </a:p>
        </p:txBody>
      </p:sp>
      <p:sp>
        <p:nvSpPr>
          <p:cNvPr id="7" name="Text 4"/>
          <p:cNvSpPr/>
          <p:nvPr/>
        </p:nvSpPr>
        <p:spPr>
          <a:xfrm>
            <a:off x="2260163" y="3757970"/>
            <a:ext cx="3073718" cy="3332559"/>
          </a:xfrm>
          <a:prstGeom prst="rect">
            <a:avLst/>
          </a:prstGeom>
          <a:noFill/>
          <a:ln/>
        </p:spPr>
        <p:txBody>
          <a:bodyPr wrap="square" rtlCol="0" anchor="t"/>
          <a:lstStyle/>
          <a:p>
            <a:pPr marL="0" indent="0" algn="l">
              <a:lnSpc>
                <a:spcPts val="2624"/>
              </a:lnSpc>
              <a:buNone/>
            </a:pPr>
            <a:r>
              <a:rPr lang="en-US" sz="1750" kern="0" spc="-35" dirty="0">
                <a:solidFill>
                  <a:srgbClr val="E5E0DF"/>
                </a:solidFill>
                <a:latin typeface="Inter" pitchFamily="34" charset="0"/>
                <a:ea typeface="Inter" pitchFamily="34" charset="-122"/>
                <a:cs typeface="Inter" pitchFamily="34" charset="-120"/>
              </a:rPr>
              <a:t>When the ball collides with a paddle, its direction is updated based on the position of the collision. This creates a more realistic and challenging gameplay experience, as players must time their paddle movements precisely to return the ball effectively.</a:t>
            </a:r>
            <a:endParaRPr lang="en-US" sz="1750" dirty="0"/>
          </a:p>
        </p:txBody>
      </p:sp>
      <p:pic>
        <p:nvPicPr>
          <p:cNvPr id="8" name="Image 1" descr="preencoded.png"/>
          <p:cNvPicPr>
            <a:picLocks noChangeAspect="1"/>
          </p:cNvPicPr>
          <p:nvPr/>
        </p:nvPicPr>
        <p:blipFill>
          <a:blip r:embed="rId4"/>
          <a:stretch>
            <a:fillRect/>
          </a:stretch>
        </p:blipFill>
        <p:spPr>
          <a:xfrm>
            <a:off x="5556052" y="2055614"/>
            <a:ext cx="3518178" cy="888682"/>
          </a:xfrm>
          <a:prstGeom prst="rect">
            <a:avLst/>
          </a:prstGeom>
        </p:spPr>
      </p:pic>
      <p:sp>
        <p:nvSpPr>
          <p:cNvPr id="9" name="Text 5"/>
          <p:cNvSpPr/>
          <p:nvPr/>
        </p:nvSpPr>
        <p:spPr>
          <a:xfrm>
            <a:off x="5778222" y="3277553"/>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Wall Collisions</a:t>
            </a:r>
            <a:endParaRPr lang="en-US" sz="2187" dirty="0"/>
          </a:p>
        </p:txBody>
      </p:sp>
      <p:sp>
        <p:nvSpPr>
          <p:cNvPr id="10" name="Text 6"/>
          <p:cNvSpPr/>
          <p:nvPr/>
        </p:nvSpPr>
        <p:spPr>
          <a:xfrm>
            <a:off x="5778222" y="3757970"/>
            <a:ext cx="3073837" cy="2332792"/>
          </a:xfrm>
          <a:prstGeom prst="rect">
            <a:avLst/>
          </a:prstGeom>
          <a:noFill/>
          <a:ln/>
        </p:spPr>
        <p:txBody>
          <a:bodyPr wrap="square" rtlCol="0" anchor="t"/>
          <a:lstStyle/>
          <a:p>
            <a:pPr marL="0" indent="0" algn="l">
              <a:lnSpc>
                <a:spcPts val="2624"/>
              </a:lnSpc>
              <a:buNone/>
            </a:pPr>
            <a:r>
              <a:rPr lang="en-US" sz="1750" kern="0" spc="-35" dirty="0">
                <a:solidFill>
                  <a:srgbClr val="E5E0DF"/>
                </a:solidFill>
                <a:latin typeface="Inter" pitchFamily="34" charset="0"/>
                <a:ea typeface="Inter" pitchFamily="34" charset="-122"/>
                <a:cs typeface="Inter" pitchFamily="34" charset="-120"/>
              </a:rPr>
              <a:t>The ball's direction is also updated when it collides with the top or bottom walls of the playing field, ensuring that the ball continues to bounce back and forth, keeping the game in play.</a:t>
            </a:r>
            <a:endParaRPr lang="en-US" sz="1750" dirty="0"/>
          </a:p>
        </p:txBody>
      </p:sp>
      <p:pic>
        <p:nvPicPr>
          <p:cNvPr id="11" name="Image 2" descr="preencoded.png"/>
          <p:cNvPicPr>
            <a:picLocks noChangeAspect="1"/>
          </p:cNvPicPr>
          <p:nvPr/>
        </p:nvPicPr>
        <p:blipFill>
          <a:blip r:embed="rId5"/>
          <a:stretch>
            <a:fillRect/>
          </a:stretch>
        </p:blipFill>
        <p:spPr>
          <a:xfrm>
            <a:off x="9074229" y="2055614"/>
            <a:ext cx="3518178" cy="888682"/>
          </a:xfrm>
          <a:prstGeom prst="rect">
            <a:avLst/>
          </a:prstGeom>
        </p:spPr>
      </p:pic>
      <p:sp>
        <p:nvSpPr>
          <p:cNvPr id="12" name="Text 7"/>
          <p:cNvSpPr/>
          <p:nvPr/>
        </p:nvSpPr>
        <p:spPr>
          <a:xfrm>
            <a:off x="9296400" y="3277553"/>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Score Conditions</a:t>
            </a:r>
            <a:endParaRPr lang="en-US" sz="2187" dirty="0"/>
          </a:p>
        </p:txBody>
      </p:sp>
      <p:sp>
        <p:nvSpPr>
          <p:cNvPr id="13" name="Text 8"/>
          <p:cNvSpPr/>
          <p:nvPr/>
        </p:nvSpPr>
        <p:spPr>
          <a:xfrm>
            <a:off x="9296400" y="3757970"/>
            <a:ext cx="3073837" cy="1999536"/>
          </a:xfrm>
          <a:prstGeom prst="rect">
            <a:avLst/>
          </a:prstGeom>
          <a:noFill/>
          <a:ln/>
        </p:spPr>
        <p:txBody>
          <a:bodyPr wrap="square" rtlCol="0" anchor="t"/>
          <a:lstStyle/>
          <a:p>
            <a:pPr marL="0" indent="0" algn="l">
              <a:lnSpc>
                <a:spcPts val="2624"/>
              </a:lnSpc>
              <a:buNone/>
            </a:pPr>
            <a:r>
              <a:rPr lang="en-US" sz="1750" kern="0" spc="-35" dirty="0">
                <a:solidFill>
                  <a:srgbClr val="E5E0DF"/>
                </a:solidFill>
                <a:latin typeface="Inter" pitchFamily="34" charset="0"/>
                <a:ea typeface="Inter" pitchFamily="34" charset="-122"/>
                <a:cs typeface="Inter" pitchFamily="34" charset="-120"/>
              </a:rPr>
              <a:t>If the ball reaches the left or right edge of the playing field, the corresponding player scores a point, and the ball is reset to the center of the screen to start a new round.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1022</Words>
  <Application>Microsoft Office PowerPoint</Application>
  <PresentationFormat>Custom</PresentationFormat>
  <Paragraphs>89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Inam Ul Hassan</cp:lastModifiedBy>
  <cp:revision>7</cp:revision>
  <dcterms:created xsi:type="dcterms:W3CDTF">2024-06-20T11:04:53Z</dcterms:created>
  <dcterms:modified xsi:type="dcterms:W3CDTF">2024-07-15T06:57:37Z</dcterms:modified>
</cp:coreProperties>
</file>