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452" r:id="rId3"/>
    <p:sldId id="453" r:id="rId4"/>
    <p:sldId id="454" r:id="rId5"/>
    <p:sldId id="456" r:id="rId6"/>
    <p:sldId id="455" r:id="rId7"/>
    <p:sldId id="457" r:id="rId8"/>
    <p:sldId id="458" r:id="rId9"/>
    <p:sldId id="422" r:id="rId10"/>
  </p:sldIdLst>
  <p:sldSz cx="9144000" cy="5143500" type="screen16x9"/>
  <p:notesSz cx="9874250" cy="6797675"/>
  <p:defaultTextStyle>
    <a:defPPr>
      <a:defRPr lang="zh-CN"/>
    </a:defPPr>
    <a:lvl1pPr marL="0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5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1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58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33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09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620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385D8A"/>
    <a:srgbClr val="4F81BD"/>
    <a:srgbClr val="FFC000"/>
    <a:srgbClr val="CC9900"/>
    <a:srgbClr val="663300"/>
    <a:srgbClr val="1F497D"/>
    <a:srgbClr val="101E33"/>
    <a:srgbClr val="C0504D"/>
    <a:srgbClr val="95B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9" autoAdjust="0"/>
    <p:restoredTop sz="91634" autoAdjust="0"/>
  </p:normalViewPr>
  <p:slideViewPr>
    <p:cSldViewPr>
      <p:cViewPr varScale="1">
        <p:scale>
          <a:sx n="110" d="100"/>
          <a:sy n="110" d="100"/>
        </p:scale>
        <p:origin x="20" y="15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7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04E0D-C731-4293-9B78-15AF47A387D5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AA391-EF7B-4D20-8CDF-74E01FAAE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7D7D8-10E9-44B9-84AD-06141B53D128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71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6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D0EE-8287-4834-B156-67A71CD74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8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5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5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7188" y="849313"/>
            <a:ext cx="4079875" cy="2295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3D0EE-8287-4834-B156-67A71CD746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01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7188" y="849313"/>
            <a:ext cx="4079875" cy="2295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DE32E-FEFA-9540-AAAC-D24888275D8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28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882" indent="0" algn="ctr">
              <a:buNone/>
              <a:defRPr/>
            </a:lvl2pPr>
            <a:lvl3pPr marL="685764" indent="0" algn="ctr">
              <a:buNone/>
              <a:defRPr/>
            </a:lvl3pPr>
            <a:lvl4pPr marL="1028646" indent="0" algn="ctr">
              <a:buNone/>
              <a:defRPr/>
            </a:lvl4pPr>
            <a:lvl5pPr marL="1371528" indent="0" algn="ctr">
              <a:buNone/>
              <a:defRPr/>
            </a:lvl5pPr>
            <a:lvl6pPr marL="1714410" indent="0" algn="ctr">
              <a:buNone/>
              <a:defRPr/>
            </a:lvl6pPr>
            <a:lvl7pPr marL="2057292" indent="0" algn="ctr">
              <a:buNone/>
              <a:defRPr/>
            </a:lvl7pPr>
            <a:lvl8pPr marL="2400174" indent="0" algn="ctr">
              <a:buNone/>
              <a:defRPr/>
            </a:lvl8pPr>
            <a:lvl9pPr marL="274305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89847-975B-442D-B112-4D6DCA92C45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2021/7/21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436C8-15F0-4ACB-8A65-F28FC9B96A3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1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BE132-9416-46EE-B140-0CF116C6200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2021/7/21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670B0-A261-4B87-B048-B525EE41D65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3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82" indent="0">
              <a:buNone/>
              <a:defRPr sz="1400"/>
            </a:lvl2pPr>
            <a:lvl3pPr marL="685764" indent="0">
              <a:buNone/>
              <a:defRPr sz="1200"/>
            </a:lvl3pPr>
            <a:lvl4pPr marL="1028646" indent="0">
              <a:buNone/>
              <a:defRPr sz="1000"/>
            </a:lvl4pPr>
            <a:lvl5pPr marL="1371528" indent="0">
              <a:buNone/>
              <a:defRPr sz="1000"/>
            </a:lvl5pPr>
            <a:lvl6pPr marL="1714410" indent="0">
              <a:buNone/>
              <a:defRPr sz="1000"/>
            </a:lvl6pPr>
            <a:lvl7pPr marL="2057292" indent="0">
              <a:buNone/>
              <a:defRPr sz="1000"/>
            </a:lvl7pPr>
            <a:lvl8pPr marL="2400174" indent="0">
              <a:buNone/>
              <a:defRPr sz="1000"/>
            </a:lvl8pPr>
            <a:lvl9pPr marL="274305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1E37F-79A7-49F3-ADE0-04AA6CCFFB0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2021/7/21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A2EB0-7535-4BD3-BCDE-B6C69D3721B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74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46FD3-0663-4075-8D58-0C0B8BDB0F8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2021/7/21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CC8C1-5E13-44F2-93C4-65908E4F5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6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2882" indent="0">
              <a:buNone/>
              <a:defRPr sz="1500" b="1"/>
            </a:lvl2pPr>
            <a:lvl3pPr marL="685764" indent="0">
              <a:buNone/>
              <a:defRPr sz="1400" b="1"/>
            </a:lvl3pPr>
            <a:lvl4pPr marL="1028646" indent="0">
              <a:buNone/>
              <a:defRPr sz="1200" b="1"/>
            </a:lvl4pPr>
            <a:lvl5pPr marL="1371528" indent="0">
              <a:buNone/>
              <a:defRPr sz="1200" b="1"/>
            </a:lvl5pPr>
            <a:lvl6pPr marL="1714410" indent="0">
              <a:buNone/>
              <a:defRPr sz="1200" b="1"/>
            </a:lvl6pPr>
            <a:lvl7pPr marL="2057292" indent="0">
              <a:buNone/>
              <a:defRPr sz="1200" b="1"/>
            </a:lvl7pPr>
            <a:lvl8pPr marL="2400174" indent="0">
              <a:buNone/>
              <a:defRPr sz="1200" b="1"/>
            </a:lvl8pPr>
            <a:lvl9pPr marL="274305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8"/>
            <a:ext cx="4040188" cy="296346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4" cy="47982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2882" indent="0">
              <a:buNone/>
              <a:defRPr sz="1500" b="1"/>
            </a:lvl2pPr>
            <a:lvl3pPr marL="685764" indent="0">
              <a:buNone/>
              <a:defRPr sz="1400" b="1"/>
            </a:lvl3pPr>
            <a:lvl4pPr marL="1028646" indent="0">
              <a:buNone/>
              <a:defRPr sz="1200" b="1"/>
            </a:lvl4pPr>
            <a:lvl5pPr marL="1371528" indent="0">
              <a:buNone/>
              <a:defRPr sz="1200" b="1"/>
            </a:lvl5pPr>
            <a:lvl6pPr marL="1714410" indent="0">
              <a:buNone/>
              <a:defRPr sz="1200" b="1"/>
            </a:lvl6pPr>
            <a:lvl7pPr marL="2057292" indent="0">
              <a:buNone/>
              <a:defRPr sz="1200" b="1"/>
            </a:lvl7pPr>
            <a:lvl8pPr marL="2400174" indent="0">
              <a:buNone/>
              <a:defRPr sz="1200" b="1"/>
            </a:lvl8pPr>
            <a:lvl9pPr marL="274305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8"/>
            <a:ext cx="4041774" cy="296346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E3712-B8BE-4E40-B054-B483C5553AE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2021/7/21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677EB-E9C0-4697-8631-435A7BAB98F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83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AEA1B-FF1D-4BB1-9D45-DC93002C788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2021/7/21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BAE14-48C6-4C02-A25F-935445F27BC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30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ED081-179C-4CCC-9471-EED1C697D6F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2021/7/21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AA70A-42B4-46EC-AAE9-CCA77CAE3D9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24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31"/>
            <a:ext cx="3008313" cy="3518297"/>
          </a:xfrm>
        </p:spPr>
        <p:txBody>
          <a:bodyPr/>
          <a:lstStyle>
            <a:lvl1pPr marL="0" indent="0">
              <a:buNone/>
              <a:defRPr sz="1000"/>
            </a:lvl1pPr>
            <a:lvl2pPr marL="342882" indent="0">
              <a:buNone/>
              <a:defRPr sz="900"/>
            </a:lvl2pPr>
            <a:lvl3pPr marL="685764" indent="0">
              <a:buNone/>
              <a:defRPr sz="700"/>
            </a:lvl3pPr>
            <a:lvl4pPr marL="1028646" indent="0">
              <a:buNone/>
              <a:defRPr sz="600"/>
            </a:lvl4pPr>
            <a:lvl5pPr marL="1371528" indent="0">
              <a:buNone/>
              <a:defRPr sz="600"/>
            </a:lvl5pPr>
            <a:lvl6pPr marL="1714410" indent="0">
              <a:buNone/>
              <a:defRPr sz="600"/>
            </a:lvl6pPr>
            <a:lvl7pPr marL="2057292" indent="0">
              <a:buNone/>
              <a:defRPr sz="600"/>
            </a:lvl7pPr>
            <a:lvl8pPr marL="2400174" indent="0">
              <a:buNone/>
              <a:defRPr sz="600"/>
            </a:lvl8pPr>
            <a:lvl9pPr marL="2743058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A4CD0-3DAC-4EE3-94C9-463B2665C1B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2021/7/21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B1588-1063-4951-8A12-ECC8D46209F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0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60720"/>
            <a:ext cx="6275040" cy="490524"/>
          </a:xfrm>
        </p:spPr>
        <p:txBody>
          <a:bodyPr>
            <a:normAutofit/>
          </a:bodyPr>
          <a:lstStyle>
            <a:lvl1pPr>
              <a:defRPr sz="2400" b="1" baseline="0">
                <a:solidFill>
                  <a:srgbClr val="002D5E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1pPr>
            <a:lvl2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2pPr>
            <a:lvl3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3pPr>
            <a:lvl4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4pPr>
            <a:lvl5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251520" cy="68471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82" indent="0">
              <a:buNone/>
              <a:defRPr sz="2100"/>
            </a:lvl2pPr>
            <a:lvl3pPr marL="685764" indent="0">
              <a:buNone/>
              <a:defRPr sz="1900"/>
            </a:lvl3pPr>
            <a:lvl4pPr marL="1028646" indent="0">
              <a:buNone/>
              <a:defRPr sz="1500"/>
            </a:lvl4pPr>
            <a:lvl5pPr marL="1371528" indent="0">
              <a:buNone/>
              <a:defRPr sz="1500"/>
            </a:lvl5pPr>
            <a:lvl6pPr marL="1714410" indent="0">
              <a:buNone/>
              <a:defRPr sz="1500"/>
            </a:lvl6pPr>
            <a:lvl7pPr marL="2057292" indent="0">
              <a:buNone/>
              <a:defRPr sz="1500"/>
            </a:lvl7pPr>
            <a:lvl8pPr marL="2400174" indent="0">
              <a:buNone/>
              <a:defRPr sz="1500"/>
            </a:lvl8pPr>
            <a:lvl9pPr marL="2743058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00"/>
            </a:lvl1pPr>
            <a:lvl2pPr marL="342882" indent="0">
              <a:buNone/>
              <a:defRPr sz="900"/>
            </a:lvl2pPr>
            <a:lvl3pPr marL="685764" indent="0">
              <a:buNone/>
              <a:defRPr sz="700"/>
            </a:lvl3pPr>
            <a:lvl4pPr marL="1028646" indent="0">
              <a:buNone/>
              <a:defRPr sz="600"/>
            </a:lvl4pPr>
            <a:lvl5pPr marL="1371528" indent="0">
              <a:buNone/>
              <a:defRPr sz="600"/>
            </a:lvl5pPr>
            <a:lvl6pPr marL="1714410" indent="0">
              <a:buNone/>
              <a:defRPr sz="600"/>
            </a:lvl6pPr>
            <a:lvl7pPr marL="2057292" indent="0">
              <a:buNone/>
              <a:defRPr sz="600"/>
            </a:lvl7pPr>
            <a:lvl8pPr marL="2400174" indent="0">
              <a:buNone/>
              <a:defRPr sz="600"/>
            </a:lvl8pPr>
            <a:lvl9pPr marL="2743058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9747C-E37E-4765-83E5-F9945B81383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2021/7/21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68443-78A5-4C5D-9A53-DDCFA82A198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88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A9EC0-2795-4D6D-8ADF-8E43A4B3338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2021/7/21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C7ACA-DC4A-40AA-9720-770879E1B64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3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C94AC-8239-4027-91C8-CEE7DC702F0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2021/7/21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ABE05-530A-46CE-B8B2-95647FF411F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1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3" indent="0">
              <a:buNone/>
              <a:defRPr sz="1900" b="1"/>
            </a:lvl3pPr>
            <a:lvl4pPr marL="1371528" indent="0">
              <a:buNone/>
              <a:defRPr sz="1600" b="1"/>
            </a:lvl4pPr>
            <a:lvl5pPr marL="1828705" indent="0">
              <a:buNone/>
              <a:defRPr sz="1600" b="1"/>
            </a:lvl5pPr>
            <a:lvl6pPr marL="2285881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3" indent="0">
              <a:buNone/>
              <a:defRPr sz="1600" b="1"/>
            </a:lvl8pPr>
            <a:lvl9pPr marL="36574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8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3" indent="0">
              <a:buNone/>
              <a:defRPr sz="1900" b="1"/>
            </a:lvl3pPr>
            <a:lvl4pPr marL="1371528" indent="0">
              <a:buNone/>
              <a:defRPr sz="1600" b="1"/>
            </a:lvl4pPr>
            <a:lvl5pPr marL="1828705" indent="0">
              <a:buNone/>
              <a:defRPr sz="1600" b="1"/>
            </a:lvl5pPr>
            <a:lvl6pPr marL="2285881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3" indent="0">
              <a:buNone/>
              <a:defRPr sz="1600" b="1"/>
            </a:lvl8pPr>
            <a:lvl9pPr marL="36574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8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30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200"/>
            </a:lvl2pPr>
            <a:lvl3pPr marL="914353" indent="0">
              <a:buNone/>
              <a:defRPr sz="1000"/>
            </a:lvl3pPr>
            <a:lvl4pPr marL="1371528" indent="0">
              <a:buNone/>
              <a:defRPr sz="900"/>
            </a:lvl4pPr>
            <a:lvl5pPr marL="1828705" indent="0">
              <a:buNone/>
              <a:defRPr sz="900"/>
            </a:lvl5pPr>
            <a:lvl6pPr marL="2285881" indent="0">
              <a:buNone/>
              <a:defRPr sz="900"/>
            </a:lvl6pPr>
            <a:lvl7pPr marL="2743058" indent="0">
              <a:buNone/>
              <a:defRPr sz="900"/>
            </a:lvl7pPr>
            <a:lvl8pPr marL="3200233" indent="0">
              <a:buNone/>
              <a:defRPr sz="900"/>
            </a:lvl8pPr>
            <a:lvl9pPr marL="36574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76" indent="0">
              <a:buNone/>
              <a:defRPr sz="2800"/>
            </a:lvl2pPr>
            <a:lvl3pPr marL="914353" indent="0">
              <a:buNone/>
              <a:defRPr sz="2400"/>
            </a:lvl3pPr>
            <a:lvl4pPr marL="1371528" indent="0">
              <a:buNone/>
              <a:defRPr sz="2000"/>
            </a:lvl4pPr>
            <a:lvl5pPr marL="1828705" indent="0">
              <a:buNone/>
              <a:defRPr sz="2000"/>
            </a:lvl5pPr>
            <a:lvl6pPr marL="2285881" indent="0">
              <a:buNone/>
              <a:defRPr sz="2000"/>
            </a:lvl6pPr>
            <a:lvl7pPr marL="2743058" indent="0">
              <a:buNone/>
              <a:defRPr sz="2000"/>
            </a:lvl7pPr>
            <a:lvl8pPr marL="3200233" indent="0">
              <a:buNone/>
              <a:defRPr sz="2000"/>
            </a:lvl8pPr>
            <a:lvl9pPr marL="36574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200"/>
            </a:lvl2pPr>
            <a:lvl3pPr marL="914353" indent="0">
              <a:buNone/>
              <a:defRPr sz="1000"/>
            </a:lvl3pPr>
            <a:lvl4pPr marL="1371528" indent="0">
              <a:buNone/>
              <a:defRPr sz="900"/>
            </a:lvl4pPr>
            <a:lvl5pPr marL="1828705" indent="0">
              <a:buNone/>
              <a:defRPr sz="900"/>
            </a:lvl5pPr>
            <a:lvl6pPr marL="2285881" indent="0">
              <a:buNone/>
              <a:defRPr sz="900"/>
            </a:lvl6pPr>
            <a:lvl7pPr marL="2743058" indent="0">
              <a:buNone/>
              <a:defRPr sz="900"/>
            </a:lvl7pPr>
            <a:lvl8pPr marL="3200233" indent="0">
              <a:buNone/>
              <a:defRPr sz="900"/>
            </a:lvl8pPr>
            <a:lvl9pPr marL="36574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07142"/>
            <a:ext cx="8229600" cy="490524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511179-33DE-C245-893F-14CAAD0F5E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1" b="79067"/>
          <a:stretch/>
        </p:blipFill>
        <p:spPr>
          <a:xfrm>
            <a:off x="6948264" y="214835"/>
            <a:ext cx="2486291" cy="3801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3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1pPr>
    </p:titleStyle>
    <p:bodyStyle>
      <a:lvl1pPr marL="342882" indent="-342882" algn="l" defTabSz="914353" rtl="0" eaLnBrk="1" latinLnBrk="0" hangingPunct="1">
        <a:spcBef>
          <a:spcPct val="20000"/>
        </a:spcBef>
        <a:buClr>
          <a:srgbClr val="FFCF00"/>
        </a:buClr>
        <a:buFont typeface="Wingdings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1pPr>
      <a:lvl2pPr marL="742911" indent="-285735" algn="l" defTabSz="914353" rtl="0" eaLnBrk="1" latinLnBrk="0" hangingPunct="1">
        <a:spcBef>
          <a:spcPct val="20000"/>
        </a:spcBef>
        <a:buClr>
          <a:schemeClr val="accent3"/>
        </a:buClr>
        <a:buFont typeface="Wingdings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2pPr>
      <a:lvl3pPr marL="114294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117" indent="-228588" algn="l" defTabSz="914353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292" indent="-228588" algn="l" defTabSz="914353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469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2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7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8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5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1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8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3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9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5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9BABB1-49C1-48E8-B48F-9CD6E4CF603B}" type="datetime1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2021/7/21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675DA0-23CA-476E-ACFB-055A1379A9D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31" name="图片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0152" y="4816078"/>
            <a:ext cx="1506538" cy="32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57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anose="02020603050405020304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882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764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646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528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62" indent="-257162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557184" indent="-214302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Times New Roman" panose="02020603050405020304" pitchFamily="18" charset="0"/>
          <a:ea typeface="+mn-ea"/>
        </a:defRPr>
      </a:lvl2pPr>
      <a:lvl3pPr marL="857205" indent="-171441" algn="l" rtl="0" eaLnBrk="0" fontAlgn="base" hangingPunct="0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Times New Roman" panose="02020603050405020304" pitchFamily="18" charset="0"/>
          <a:ea typeface="+mn-ea"/>
        </a:defRPr>
      </a:lvl3pPr>
      <a:lvl4pPr marL="1200087" indent="-171441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1542969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1885851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733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617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499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4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6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28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0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2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4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58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26206"/>
            <a:ext cx="9144000" cy="5143497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r>
              <a:rPr kumimoji="1" lang="en-US" altLang="zh-CN" sz="4800" dirty="0">
                <a:latin typeface="+mj-lt"/>
              </a:rPr>
              <a:t> </a:t>
            </a:r>
            <a:r>
              <a:rPr lang="en-US" altLang="zh-CN" sz="4400" dirty="0"/>
              <a:t>Hierarchical Attention Graph Convolutional Network</a:t>
            </a:r>
            <a:endParaRPr kumimoji="1" lang="zh-CN" altLang="en-US" sz="4800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103665"/>
            <a:ext cx="9144000" cy="77929"/>
          </a:xfrm>
          <a:prstGeom prst="rect">
            <a:avLst/>
          </a:prstGeom>
          <a:solidFill>
            <a:srgbClr val="F2B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7" descr="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312" y="51470"/>
            <a:ext cx="1602329" cy="129614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5856" y="2067694"/>
            <a:ext cx="6275040" cy="1512168"/>
          </a:xfrm>
          <a:prstGeom prst="rect">
            <a:avLst/>
          </a:prstGeom>
        </p:spPr>
        <p:txBody>
          <a:bodyPr vert="horz" lIns="91435" tIns="45717" rIns="91435" bIns="45717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defRPr>
            </a:lvl1pPr>
          </a:lstStyle>
          <a:p>
            <a:endParaRPr lang="en-US" dirty="0">
              <a:solidFill>
                <a:srgbClr val="FFC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4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1868F-EDCF-4184-ACE8-E5BFE78F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071F22-BC0B-46CD-A25A-A2AA3EBDC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014" y="1059582"/>
            <a:ext cx="7269971" cy="3394075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2E8F134-E4BD-464B-8711-9F6C3120A83D}"/>
              </a:ext>
            </a:extLst>
          </p:cNvPr>
          <p:cNvSpPr txBox="1"/>
          <p:nvPr/>
        </p:nvSpPr>
        <p:spPr>
          <a:xfrm>
            <a:off x="863587" y="4530693"/>
            <a:ext cx="74168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Li, Tianfu, et al. "Hierarchical Attention Graph Convolutional Network to Fuse Multi-sensor Signals for Remaining Useful Life Prediction." </a:t>
            </a:r>
            <a:r>
              <a:rPr lang="en-US" altLang="zh-CN" sz="1100" i="1" dirty="0"/>
              <a:t>Reliability Engineering &amp; System Safety</a:t>
            </a:r>
            <a:r>
              <a:rPr lang="en-US" altLang="zh-CN" sz="1100" dirty="0"/>
              <a:t> (2021): 107878.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4924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01488-7BC3-4940-BE4D-146D4963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Highlight- Graph Establishment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348CC81-6976-47CD-8936-715B12C36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41" y="843558"/>
            <a:ext cx="8141118" cy="253378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84282B1-1E9D-4D19-95E6-FFAC264FA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91" y="3507854"/>
            <a:ext cx="8134768" cy="9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7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35A07-56CD-40E7-B47B-8C6646E5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Highlight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8A2F30-2378-423A-859B-54BEDB29F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6" y="577955"/>
            <a:ext cx="8229600" cy="334879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5617A5-CFB5-4B46-B40C-8727CED8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926747"/>
            <a:ext cx="7995061" cy="7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4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FAEA8-86BB-4FF7-9F88-15ABD8DF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Inspiration -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BF3A2-9233-46E0-921F-950C890AA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graph can be aggregated from a time-series data. Here the author use one sensor data to create a node and count on the auto-encoding process of the deep-learning method. We can build nodes based on each extracted feature. </a:t>
            </a:r>
          </a:p>
          <a:p>
            <a:r>
              <a:rPr lang="en-US" altLang="zh-CN" dirty="0"/>
              <a:t>The author build the graph’s edges based on cos-similarity. We can let it be the correlation between features.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06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B66BB-577D-4342-955D-00594647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Inspiration – Convolution &amp; LSTM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961D4-4E22-46CB-99FC-673BA426C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474840" cy="3394472"/>
          </a:xfrm>
        </p:spPr>
        <p:txBody>
          <a:bodyPr/>
          <a:lstStyle/>
          <a:p>
            <a:r>
              <a:rPr lang="en-US" altLang="zh-CN" dirty="0"/>
              <a:t>The author find a way to combine the LSTM together with graph-self-attention convolution layers.</a:t>
            </a:r>
          </a:p>
          <a:p>
            <a:r>
              <a:rPr lang="en-US" altLang="zh-CN" dirty="0"/>
              <a:t>In my opinion, it is better to do HGRL first and then put it into the Bi-LSTM model.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114D4C-3ED0-4232-BF39-25253227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344" y="1200151"/>
            <a:ext cx="4196656" cy="269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0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F3001-2956-41DF-9D2D-7C169946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Inspiration Self-attention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2EEBC-663A-4AE3-90E2-331662A1A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Self-attention can be introduced to the convolutional layers, which can help interpret the model and decrease complexity.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08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"/>
            <a:ext cx="9144000" cy="5164035"/>
          </a:xfrm>
          <a:prstGeom prst="rect">
            <a:avLst/>
          </a:prstGeom>
          <a:solidFill>
            <a:srgbClr val="001B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958" y="1746427"/>
            <a:ext cx="9054084" cy="1323439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endParaRPr lang="zh-CN" altLang="en-US" sz="8000" b="1" dirty="0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074228"/>
            <a:ext cx="9144000" cy="89809"/>
          </a:xfrm>
          <a:prstGeom prst="rect">
            <a:avLst/>
          </a:prstGeom>
          <a:solidFill>
            <a:srgbClr val="F2B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JI Official Logo_2014－1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1880" y="4227934"/>
            <a:ext cx="2448272" cy="4241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E3D866A-46B9-48CA-833B-8F90CFC7B059}"/>
              </a:ext>
            </a:extLst>
          </p:cNvPr>
          <p:cNvSpPr txBox="1"/>
          <p:nvPr/>
        </p:nvSpPr>
        <p:spPr>
          <a:xfrm>
            <a:off x="2411760" y="185167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 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66402</TotalTime>
  <Words>175</Words>
  <Application>Microsoft Office PowerPoint</Application>
  <PresentationFormat>全屏显示(16:9)</PresentationFormat>
  <Paragraphs>16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微软雅黑</vt:lpstr>
      <vt:lpstr>Arial</vt:lpstr>
      <vt:lpstr>Calibri</vt:lpstr>
      <vt:lpstr>Times New Roman</vt:lpstr>
      <vt:lpstr>Wingdings</vt:lpstr>
      <vt:lpstr>Office 主题</vt:lpstr>
      <vt:lpstr>默认设计模板</vt:lpstr>
      <vt:lpstr>PowerPoint 演示文稿</vt:lpstr>
      <vt:lpstr>Overview</vt:lpstr>
      <vt:lpstr>Highlight- Graph Establishment</vt:lpstr>
      <vt:lpstr>Highlight </vt:lpstr>
      <vt:lpstr>Inspiration - Graph</vt:lpstr>
      <vt:lpstr>Inspiration – Convolution &amp; LSTM </vt:lpstr>
      <vt:lpstr>Inspiration Self-attention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vic</dc:creator>
  <cp:lastModifiedBy>子淏</cp:lastModifiedBy>
  <cp:revision>1637</cp:revision>
  <cp:lastPrinted>2018-04-18T08:43:27Z</cp:lastPrinted>
  <dcterms:created xsi:type="dcterms:W3CDTF">2016-11-08T07:17:42Z</dcterms:created>
  <dcterms:modified xsi:type="dcterms:W3CDTF">2021-07-21T03:01:08Z</dcterms:modified>
</cp:coreProperties>
</file>