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452" r:id="rId3"/>
    <p:sldId id="453" r:id="rId4"/>
    <p:sldId id="454" r:id="rId5"/>
    <p:sldId id="455" r:id="rId6"/>
    <p:sldId id="456" r:id="rId7"/>
    <p:sldId id="457" r:id="rId8"/>
    <p:sldId id="460" r:id="rId9"/>
    <p:sldId id="458" r:id="rId10"/>
    <p:sldId id="459" r:id="rId11"/>
    <p:sldId id="422" r:id="rId12"/>
  </p:sldIdLst>
  <p:sldSz cx="9144000" cy="5143500" type="screen16x9"/>
  <p:notesSz cx="9874250" cy="6797675"/>
  <p:defaultTextStyle>
    <a:defPPr>
      <a:defRPr lang="zh-CN"/>
    </a:defPPr>
    <a:lvl1pPr marL="0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20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C9900"/>
    <a:srgbClr val="663300"/>
    <a:srgbClr val="1F497D"/>
    <a:srgbClr val="101E33"/>
    <a:srgbClr val="C0504D"/>
    <a:srgbClr val="95B256"/>
    <a:srgbClr val="8165A3"/>
    <a:srgbClr val="87AA44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9" autoAdjust="0"/>
    <p:restoredTop sz="91634" autoAdjust="0"/>
  </p:normalViewPr>
  <p:slideViewPr>
    <p:cSldViewPr>
      <p:cViewPr varScale="1">
        <p:scale>
          <a:sx n="110" d="100"/>
          <a:sy n="110" d="100"/>
        </p:scale>
        <p:origin x="52" y="15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4E0D-C731-4293-9B78-15AF47A387D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AA391-EF7B-4D20-8CDF-74E01FAAE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7D7D8-10E9-44B9-84AD-06141B53D128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6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D0EE-8287-4834-B156-67A71CD74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8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1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Ensure safety.</a:t>
            </a:r>
          </a:p>
          <a:p>
            <a:r>
              <a:rPr lang="en-US" altLang="zh-CN" dirty="0"/>
              <a:t>Monitoring the condition of the battery. </a:t>
            </a:r>
          </a:p>
          <a:p>
            <a:r>
              <a:rPr lang="en-US" altLang="zh-CN" dirty="0"/>
              <a:t>Prolong the life of the battery.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3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1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28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 </a:t>
            </a:r>
            <a:r>
              <a:rPr lang="en-US" altLang="zh-CN" dirty="0" err="1"/>
              <a:t>Ardeshiri</a:t>
            </a:r>
            <a:r>
              <a:rPr lang="en-US" altLang="zh-CN" dirty="0"/>
              <a:t>, R. R. , et al. "Machine Learning Approaches in Battery Management Systems: State of the Art: Remaining useful life and fault detection." 2020 2nd IEEE International Conference on Industrial Electronics for Sustainable Energy Systems (IESES) IEEE, 2020.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37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DE32E-FEFA-9540-AAAC-D24888275D8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28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82" indent="0" algn="ctr">
              <a:buNone/>
              <a:defRPr/>
            </a:lvl2pPr>
            <a:lvl3pPr marL="685764" indent="0" algn="ctr">
              <a:buNone/>
              <a:defRPr/>
            </a:lvl3pPr>
            <a:lvl4pPr marL="1028646" indent="0" algn="ctr">
              <a:buNone/>
              <a:defRPr/>
            </a:lvl4pPr>
            <a:lvl5pPr marL="1371528" indent="0" algn="ctr">
              <a:buNone/>
              <a:defRPr/>
            </a:lvl5pPr>
            <a:lvl6pPr marL="1714410" indent="0" algn="ctr">
              <a:buNone/>
              <a:defRPr/>
            </a:lvl6pPr>
            <a:lvl7pPr marL="2057292" indent="0" algn="ctr">
              <a:buNone/>
              <a:defRPr/>
            </a:lvl7pPr>
            <a:lvl8pPr marL="2400174" indent="0" algn="ctr">
              <a:buNone/>
              <a:defRPr/>
            </a:lvl8pPr>
            <a:lvl9pPr marL="274305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89847-975B-442D-B112-4D6DCA92C45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436C8-15F0-4ACB-8A65-F28FC9B96A3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1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BE132-9416-46EE-B140-0CF116C620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670B0-A261-4B87-B048-B525EE41D65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2" indent="0">
              <a:buNone/>
              <a:defRPr sz="1400"/>
            </a:lvl2pPr>
            <a:lvl3pPr marL="685764" indent="0">
              <a:buNone/>
              <a:defRPr sz="1200"/>
            </a:lvl3pPr>
            <a:lvl4pPr marL="1028646" indent="0">
              <a:buNone/>
              <a:defRPr sz="1000"/>
            </a:lvl4pPr>
            <a:lvl5pPr marL="1371528" indent="0">
              <a:buNone/>
              <a:defRPr sz="1000"/>
            </a:lvl5pPr>
            <a:lvl6pPr marL="1714410" indent="0">
              <a:buNone/>
              <a:defRPr sz="1000"/>
            </a:lvl6pPr>
            <a:lvl7pPr marL="2057292" indent="0">
              <a:buNone/>
              <a:defRPr sz="1000"/>
            </a:lvl7pPr>
            <a:lvl8pPr marL="2400174" indent="0">
              <a:buNone/>
              <a:defRPr sz="1000"/>
            </a:lvl8pPr>
            <a:lvl9pPr marL="274305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1E37F-79A7-49F3-ADE0-04AA6CCFFB0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A2EB0-7535-4BD3-BCDE-B6C69D3721B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7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46FD3-0663-4075-8D58-0C0B8BDB0F8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C8C1-5E13-44F2-93C4-65908E4F5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6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3712-B8BE-4E40-B054-B483C5553AE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77EB-E9C0-4697-8631-435A7BAB98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8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AEA1B-FF1D-4BB1-9D45-DC93002C788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BAE14-48C6-4C02-A25F-935445F27BC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30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ED081-179C-4CCC-9471-EED1C697D6F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AA70A-42B4-46EC-AAE9-CCA77CAE3D9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24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1"/>
            <a:ext cx="3008313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A4CD0-3DAC-4EE3-94C9-463B2665C1B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B1588-1063-4951-8A12-ECC8D46209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60720"/>
            <a:ext cx="6275040" cy="490524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  <a:lvl2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2pPr>
            <a:lvl3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3pPr>
            <a:lvl4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4pPr>
            <a:lvl5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251520" cy="68471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4" indent="0">
              <a:buNone/>
              <a:defRPr sz="1900"/>
            </a:lvl3pPr>
            <a:lvl4pPr marL="1028646" indent="0">
              <a:buNone/>
              <a:defRPr sz="1500"/>
            </a:lvl4pPr>
            <a:lvl5pPr marL="1371528" indent="0">
              <a:buNone/>
              <a:defRPr sz="1500"/>
            </a:lvl5pPr>
            <a:lvl6pPr marL="1714410" indent="0">
              <a:buNone/>
              <a:defRPr sz="1500"/>
            </a:lvl6pPr>
            <a:lvl7pPr marL="2057292" indent="0">
              <a:buNone/>
              <a:defRPr sz="1500"/>
            </a:lvl7pPr>
            <a:lvl8pPr marL="2400174" indent="0">
              <a:buNone/>
              <a:defRPr sz="1500"/>
            </a:lvl8pPr>
            <a:lvl9pPr marL="2743058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9747C-E37E-4765-83E5-F9945B81383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68443-78A5-4C5D-9A53-DDCFA82A198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88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A9EC0-2795-4D6D-8ADF-8E43A4B3338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C7ACA-DC4A-40AA-9720-770879E1B64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3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C94AC-8239-4027-91C8-CEE7DC702F0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ABE05-530A-46CE-B8B2-95647FF411F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0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6" indent="0">
              <a:buNone/>
              <a:defRPr sz="2800"/>
            </a:lvl2pPr>
            <a:lvl3pPr marL="914353" indent="0">
              <a:buNone/>
              <a:defRPr sz="2400"/>
            </a:lvl3pPr>
            <a:lvl4pPr marL="1371528" indent="0">
              <a:buNone/>
              <a:defRPr sz="2000"/>
            </a:lvl4pPr>
            <a:lvl5pPr marL="1828705" indent="0">
              <a:buNone/>
              <a:defRPr sz="2000"/>
            </a:lvl5pPr>
            <a:lvl6pPr marL="2285881" indent="0">
              <a:buNone/>
              <a:defRPr sz="2000"/>
            </a:lvl6pPr>
            <a:lvl7pPr marL="2743058" indent="0">
              <a:buNone/>
              <a:defRPr sz="2000"/>
            </a:lvl7pPr>
            <a:lvl8pPr marL="3200233" indent="0">
              <a:buNone/>
              <a:defRPr sz="2000"/>
            </a:lvl8pPr>
            <a:lvl9pPr marL="36574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07142"/>
            <a:ext cx="8229600" cy="490524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511179-33DE-C245-893F-14CAAD0F5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1" b="79067"/>
          <a:stretch/>
        </p:blipFill>
        <p:spPr>
          <a:xfrm>
            <a:off x="6948264" y="214835"/>
            <a:ext cx="2486291" cy="380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Clr>
          <a:srgbClr val="FFCF00"/>
        </a:buClr>
        <a:buFont typeface="Wingdings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  <a:lvl2pPr marL="742911" indent="-285735" algn="l" defTabSz="914353" rtl="0" eaLnBrk="1" latinLnBrk="0" hangingPunct="1">
        <a:spcBef>
          <a:spcPct val="20000"/>
        </a:spcBef>
        <a:buClr>
          <a:schemeClr val="accent3"/>
        </a:buClr>
        <a:buFont typeface="Wingdings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2pPr>
      <a:lvl3pPr marL="114294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117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292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469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7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5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1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9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9BABB1-49C1-48E8-B48F-9CD6E4CF603B}" type="datetime1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2021/4/1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75DA0-23CA-476E-ACFB-055A1379A9D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31" name="图片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0152" y="4816078"/>
            <a:ext cx="1506538" cy="3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57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882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764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646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528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557184" indent="-214302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857205" indent="-171441" algn="l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200087" indent="-171441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54296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885851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733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617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49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6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5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26206"/>
            <a:ext cx="9144000" cy="5143497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kumimoji="1" lang="en-US" altLang="zh-CN" sz="4800" dirty="0">
                <a:latin typeface="+mj-lt"/>
              </a:rPr>
              <a:t>Battery Management System</a:t>
            </a:r>
            <a:endParaRPr kumimoji="1" lang="zh-CN" altLang="en-US" sz="480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103665"/>
            <a:ext cx="9144000" cy="7792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7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51470"/>
            <a:ext cx="1602329" cy="12961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5856" y="2067694"/>
            <a:ext cx="6275040" cy="1512168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defRPr>
            </a:lvl1pPr>
          </a:lstStyle>
          <a:p>
            <a:endParaRPr lang="en-US" dirty="0">
              <a:solidFill>
                <a:srgbClr val="FFC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"/>
            <a:ext cx="9144000" cy="5164035"/>
          </a:xfrm>
          <a:prstGeom prst="rect">
            <a:avLst/>
          </a:prstGeom>
          <a:solidFill>
            <a:srgbClr val="001B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58" y="1746427"/>
            <a:ext cx="9054084" cy="1323439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endParaRPr lang="zh-CN" altLang="en-US" sz="8000" b="1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074228"/>
            <a:ext cx="9144000" cy="8980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JI Official Logo_2014－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4227934"/>
            <a:ext cx="2448272" cy="4241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3D866A-46B9-48CA-833B-8F90CFC7B059}"/>
              </a:ext>
            </a:extLst>
          </p:cNvPr>
          <p:cNvSpPr txBox="1"/>
          <p:nvPr/>
        </p:nvSpPr>
        <p:spPr>
          <a:xfrm>
            <a:off x="2411760" y="185167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371C5-5FC6-4B28-B3FA-22D4CF2B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3B0DD0-0B55-4D17-BE98-F4636CE4F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1" t="4491" r="2809" b="3088"/>
          <a:stretch/>
        </p:blipFill>
        <p:spPr>
          <a:xfrm>
            <a:off x="1889702" y="681770"/>
            <a:ext cx="5364596" cy="3779959"/>
          </a:xfrm>
          <a:prstGeom prst="rect">
            <a:avLst/>
          </a:prstGeom>
        </p:spPr>
      </p:pic>
      <p:sp>
        <p:nvSpPr>
          <p:cNvPr id="8" name="内容占位符 9">
            <a:extLst>
              <a:ext uri="{FF2B5EF4-FFF2-40B4-BE49-F238E27FC236}">
                <a16:creationId xmlns:a16="http://schemas.microsoft.com/office/drawing/2014/main" id="{4EA4AF21-04EB-4E78-972B-B76130EC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4634819"/>
            <a:ext cx="5364596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900" dirty="0" err="1"/>
              <a:t>Rahimieichi</a:t>
            </a:r>
            <a:r>
              <a:rPr lang="en-US" altLang="zh-CN" sz="900" dirty="0"/>
              <a:t>, H. , et al. "Battery Management System: An Overview of Its Application in the Smart Grid and Electric Vehicles." Electrets 2013.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3854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D4D7F-46D9-4D8F-A041-0BBB1D03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part: State Estimation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8B7AE-2DE5-4F8B-9974-3B8FF1E62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59582"/>
            <a:ext cx="8229600" cy="3394472"/>
          </a:xfrm>
        </p:spPr>
        <p:txBody>
          <a:bodyPr/>
          <a:lstStyle/>
          <a:p>
            <a:r>
              <a:rPr lang="en-US" altLang="zh-CN" dirty="0"/>
              <a:t>Problem: Battery Degradation</a:t>
            </a:r>
          </a:p>
          <a:p>
            <a:r>
              <a:rPr lang="en-US" altLang="zh-CN" dirty="0"/>
              <a:t>Estimate the state of charge (SOC), state of health (SOH), remaining useful life (RUL).</a:t>
            </a:r>
          </a:p>
          <a:p>
            <a:r>
              <a:rPr lang="en-US" altLang="zh-CN" dirty="0"/>
              <a:t>Prevent unpredictable failure.</a:t>
            </a:r>
          </a:p>
          <a:p>
            <a:r>
              <a:rPr lang="en-US" altLang="zh-CN" dirty="0"/>
              <a:t>Need a precise battery model.</a:t>
            </a:r>
          </a:p>
          <a:p>
            <a:r>
              <a:rPr lang="en-US" altLang="zh-CN" dirty="0"/>
              <a:t>Need a comprehensive definition of state of health.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785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C4793-A5BA-4984-996B-A57D51A3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Estimation Methods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88DC940-416B-4489-93CD-55DB1E7A8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651244"/>
            <a:ext cx="8352928" cy="3913111"/>
          </a:xfr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E688868F-5EDD-436C-9B4D-4B96EC77AB77}"/>
              </a:ext>
            </a:extLst>
          </p:cNvPr>
          <p:cNvSpPr txBox="1">
            <a:spLocks/>
          </p:cNvSpPr>
          <p:nvPr/>
        </p:nvSpPr>
        <p:spPr>
          <a:xfrm>
            <a:off x="426368" y="4622740"/>
            <a:ext cx="8291264" cy="36004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342882" indent="-342882" algn="l" defTabSz="914353" rtl="0" eaLnBrk="1" latinLnBrk="0" hangingPunct="1">
              <a:spcBef>
                <a:spcPct val="20000"/>
              </a:spcBef>
              <a:buClr>
                <a:srgbClr val="FFCF00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42911" indent="-285735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4pPr>
            <a:lvl5pPr marL="205729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800" dirty="0" err="1"/>
              <a:t>Xuebing</a:t>
            </a:r>
            <a:r>
              <a:rPr lang="en-US" altLang="zh-CN" sz="800" dirty="0"/>
              <a:t>, et al. "A review on the key issues of the lithium ion battery degradation among the whole life cycle - ScienceDirect." </a:t>
            </a:r>
            <a:r>
              <a:rPr lang="en-US" altLang="zh-CN" sz="800" dirty="0" err="1"/>
              <a:t>eTransportation</a:t>
            </a:r>
            <a:r>
              <a:rPr lang="en-US" altLang="zh-CN" sz="800" dirty="0"/>
              <a:t> 1:100005-100005.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7699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5020B-738B-475C-B631-D44C93FF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Equivalent Circuit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AE74A-3B89-4896-8C52-A19B63AE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68" y="927917"/>
            <a:ext cx="3425552" cy="2435921"/>
          </a:xfrm>
        </p:spPr>
        <p:txBody>
          <a:bodyPr>
            <a:normAutofit/>
          </a:bodyPr>
          <a:lstStyle/>
          <a:p>
            <a:r>
              <a:rPr lang="en-US" altLang="zh-CN" dirty="0"/>
              <a:t>R-2RC Model</a:t>
            </a:r>
          </a:p>
          <a:p>
            <a:r>
              <a:rPr lang="en-US" altLang="zh-CN" dirty="0"/>
              <a:t>R0 stands for resistance of contacts, electrodes, and electrolytes.</a:t>
            </a:r>
          </a:p>
          <a:p>
            <a:r>
              <a:rPr lang="en-US" altLang="zh-CN" dirty="0"/>
              <a:t>RCs simulate the dynamic features during charge and discharge.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AE7F8F0-A14B-4FAE-8C0B-70555201B421}"/>
                  </a:ext>
                </a:extLst>
              </p:cNvPr>
              <p:cNvSpPr txBox="1"/>
              <p:nvPr/>
            </p:nvSpPr>
            <p:spPr>
              <a:xfrm>
                <a:off x="426368" y="3394475"/>
                <a:ext cx="7272808" cy="575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AE7F8F0-A14B-4FAE-8C0B-70555201B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68" y="3394475"/>
                <a:ext cx="7272808" cy="575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94D437B6-1418-4C25-BACF-5992208FF5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988837"/>
            <a:ext cx="4397601" cy="19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241BF-55CF-4153-89A0-A4BCDE74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Simulink:</a:t>
            </a:r>
            <a:r>
              <a:rPr lang="zh-CN" altLang="en-US" dirty="0"/>
              <a:t> </a:t>
            </a:r>
            <a:r>
              <a:rPr lang="en-US" altLang="zh-CN" dirty="0"/>
              <a:t>Naive Version 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2C56667-8919-489A-B006-A372F173C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987574"/>
            <a:ext cx="3310840" cy="2957717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B7514AB-9373-4EC0-BD38-00496E89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15566"/>
            <a:ext cx="4248472" cy="3384376"/>
          </a:xfrm>
        </p:spPr>
        <p:txBody>
          <a:bodyPr>
            <a:normAutofit/>
          </a:bodyPr>
          <a:lstStyle/>
          <a:p>
            <a:r>
              <a:rPr lang="en-US" altLang="zh-CN" dirty="0"/>
              <a:t>I (t) &gt; 0 : Discharge</a:t>
            </a:r>
          </a:p>
          <a:p>
            <a:r>
              <a:rPr lang="en-US" altLang="zh-CN" dirty="0"/>
              <a:t>I (t) &lt; 0 : Charge</a:t>
            </a:r>
          </a:p>
          <a:p>
            <a:r>
              <a:rPr lang="en-US" altLang="zh-CN" dirty="0"/>
              <a:t>Nominal charge</a:t>
            </a:r>
          </a:p>
          <a:p>
            <a:r>
              <a:rPr lang="en-US" altLang="zh-CN" dirty="0"/>
              <a:t>Look-up table based on SOC &amp; temperature</a:t>
            </a:r>
          </a:p>
        </p:txBody>
      </p:sp>
    </p:spTree>
    <p:extLst>
      <p:ext uri="{BB962C8B-B14F-4D97-AF65-F5344CB8AC3E}">
        <p14:creationId xmlns:p14="http://schemas.microsoft.com/office/powerpoint/2010/main" val="345117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EB1F-82E1-4BA4-9A5E-7239DFA1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Simulink: Result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9642ED-2F8D-4E2B-9D0D-DB5402422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843558"/>
            <a:ext cx="5421665" cy="395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5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ABEC1-8D9A-42D8-9CDB-6C1A21B0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Data-driven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8AB32-D60E-47C3-A615-94A2305C3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610744" cy="3394472"/>
          </a:xfrm>
        </p:spPr>
        <p:txBody>
          <a:bodyPr/>
          <a:lstStyle/>
          <a:p>
            <a:r>
              <a:rPr lang="en-US" altLang="zh-CN" dirty="0"/>
              <a:t>Mainly based on machine learning approaches.</a:t>
            </a:r>
          </a:p>
          <a:p>
            <a:r>
              <a:rPr lang="en-US" altLang="zh-CN" dirty="0"/>
              <a:t>Recent work mainly focused on CNNs or LSTMs.</a:t>
            </a:r>
          </a:p>
          <a:p>
            <a:r>
              <a:rPr lang="en-US" altLang="zh-CN" dirty="0"/>
              <a:t>Achieving really high accuracy in few steps ahead prediction.</a:t>
            </a:r>
          </a:p>
          <a:p>
            <a:endParaRPr lang="en-US" altLang="zh-CN" dirty="0"/>
          </a:p>
        </p:txBody>
      </p:sp>
      <p:sp>
        <p:nvSpPr>
          <p:cNvPr id="6" name="内容占位符 9">
            <a:extLst>
              <a:ext uri="{FF2B5EF4-FFF2-40B4-BE49-F238E27FC236}">
                <a16:creationId xmlns:a16="http://schemas.microsoft.com/office/drawing/2014/main" id="{B7277BF0-FDA2-462F-877D-DC94781D84FD}"/>
              </a:ext>
            </a:extLst>
          </p:cNvPr>
          <p:cNvSpPr txBox="1">
            <a:spLocks/>
          </p:cNvSpPr>
          <p:nvPr/>
        </p:nvSpPr>
        <p:spPr>
          <a:xfrm>
            <a:off x="4572000" y="4299942"/>
            <a:ext cx="3929608" cy="360040"/>
          </a:xfrm>
          <a:prstGeom prst="rect">
            <a:avLst/>
          </a:prstGeom>
        </p:spPr>
        <p:txBody>
          <a:bodyPr vert="horz" lIns="91435" tIns="45717" rIns="91435" bIns="45717" rtlCol="0">
            <a:normAutofit fontScale="92500"/>
          </a:bodyPr>
          <a:lstStyle>
            <a:lvl1pPr marL="342882" indent="-342882" algn="l" defTabSz="914353" rtl="0" eaLnBrk="1" latinLnBrk="0" hangingPunct="1">
              <a:spcBef>
                <a:spcPct val="20000"/>
              </a:spcBef>
              <a:buClr>
                <a:srgbClr val="FFCF00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42911" indent="-285735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4pPr>
            <a:lvl5pPr marL="205729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800" dirty="0"/>
              <a:t>Wang, C. , et al. "Dynamic Long Short-Term Memory Neural-Network- Based Indirect Remaining-Useful-Life Prognosis for Satellite Lithium-Ion Battery." Applied Sciences 8.11(2018):2078.</a:t>
            </a:r>
            <a:endParaRPr lang="zh-CN" altLang="en-US" sz="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B5822A-403E-4D86-B32D-CDE2C1658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651244"/>
            <a:ext cx="4210250" cy="34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1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B057A-055C-4827-8B4C-F8848E5C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829BD-953B-47C1-BE22-8A16E401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Model-based</a:t>
            </a:r>
          </a:p>
          <a:p>
            <a:pPr lvl="1"/>
            <a:r>
              <a:rPr lang="en-US" altLang="zh-CN" dirty="0"/>
              <a:t>Different methods focus on different features of the battery.</a:t>
            </a:r>
          </a:p>
          <a:p>
            <a:pPr lvl="1"/>
            <a:r>
              <a:rPr lang="en-US" altLang="zh-CN" dirty="0"/>
              <a:t>Too simple =&gt; Not able to capture the feature.</a:t>
            </a:r>
          </a:p>
          <a:p>
            <a:pPr lvl="1"/>
            <a:r>
              <a:rPr lang="en-US" altLang="zh-CN" dirty="0"/>
              <a:t>Too complicate =&gt; Overfitting.</a:t>
            </a:r>
          </a:p>
          <a:p>
            <a:pPr lvl="1"/>
            <a:r>
              <a:rPr lang="en-US" altLang="zh-CN" dirty="0"/>
              <a:t>Hysteresis effect.</a:t>
            </a:r>
          </a:p>
          <a:p>
            <a:r>
              <a:rPr lang="en-US" altLang="zh-CN" dirty="0"/>
              <a:t>Data-driven</a:t>
            </a:r>
          </a:p>
          <a:p>
            <a:pPr lvl="1"/>
            <a:r>
              <a:rPr lang="en-US" altLang="zh-CN" dirty="0"/>
              <a:t>High cost to get run-to-failure data.</a:t>
            </a:r>
          </a:p>
          <a:p>
            <a:pPr lvl="1"/>
            <a:r>
              <a:rPr lang="en-US" altLang="zh-CN" dirty="0"/>
              <a:t>Real environment will introduce noise.</a:t>
            </a:r>
          </a:p>
          <a:p>
            <a:pPr lvl="1"/>
            <a:r>
              <a:rPr lang="en-US" altLang="zh-CN" dirty="0"/>
              <a:t>Need more accurate long-term prediction.</a:t>
            </a:r>
          </a:p>
          <a:p>
            <a:pPr lvl="1"/>
            <a:r>
              <a:rPr lang="en-US" altLang="zh-CN" dirty="0"/>
              <a:t>High computation cost for </a:t>
            </a:r>
            <a:r>
              <a:rPr lang="en-US" altLang="zh-CN"/>
              <a:t>online implementation.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52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66059</TotalTime>
  <Words>382</Words>
  <Application>Microsoft Office PowerPoint</Application>
  <PresentationFormat>全屏显示(16:9)</PresentationFormat>
  <Paragraphs>49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默认设计模板</vt:lpstr>
      <vt:lpstr>PowerPoint 演示文稿</vt:lpstr>
      <vt:lpstr>Overview</vt:lpstr>
      <vt:lpstr>Important part: State Estimation</vt:lpstr>
      <vt:lpstr>State Estimation Methods</vt:lpstr>
      <vt:lpstr>Equivalent Circuit Model</vt:lpstr>
      <vt:lpstr>Simulink: Naive Version </vt:lpstr>
      <vt:lpstr>Simulink: Result</vt:lpstr>
      <vt:lpstr>Data-driven methods</vt:lpstr>
      <vt:lpstr>Challenges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vic</dc:creator>
  <cp:lastModifiedBy>子淏</cp:lastModifiedBy>
  <cp:revision>1513</cp:revision>
  <cp:lastPrinted>2018-04-18T08:43:27Z</cp:lastPrinted>
  <dcterms:created xsi:type="dcterms:W3CDTF">2016-11-08T07:17:42Z</dcterms:created>
  <dcterms:modified xsi:type="dcterms:W3CDTF">2021-04-01T01:48:12Z</dcterms:modified>
</cp:coreProperties>
</file>