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452" r:id="rId3"/>
    <p:sldId id="453" r:id="rId4"/>
    <p:sldId id="454" r:id="rId5"/>
    <p:sldId id="458" r:id="rId6"/>
    <p:sldId id="460" r:id="rId7"/>
    <p:sldId id="459" r:id="rId8"/>
    <p:sldId id="455" r:id="rId9"/>
    <p:sldId id="461" r:id="rId10"/>
    <p:sldId id="463" r:id="rId11"/>
    <p:sldId id="462" r:id="rId12"/>
    <p:sldId id="422" r:id="rId13"/>
  </p:sldIdLst>
  <p:sldSz cx="9144000" cy="5143500" type="screen16x9"/>
  <p:notesSz cx="9874250" cy="6797675"/>
  <p:defaultTextStyle>
    <a:defPPr>
      <a:defRPr lang="zh-CN"/>
    </a:defPPr>
    <a:lvl1pPr marL="0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C9900"/>
    <a:srgbClr val="663300"/>
    <a:srgbClr val="1F497D"/>
    <a:srgbClr val="101E33"/>
    <a:srgbClr val="C0504D"/>
    <a:srgbClr val="95B256"/>
    <a:srgbClr val="8165A3"/>
    <a:srgbClr val="87AA44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9" autoAdjust="0"/>
    <p:restoredTop sz="91634" autoAdjust="0"/>
  </p:normalViewPr>
  <p:slideViewPr>
    <p:cSldViewPr>
      <p:cViewPr varScale="1">
        <p:scale>
          <a:sx n="195" d="100"/>
          <a:sy n="195" d="100"/>
        </p:scale>
        <p:origin x="972" y="1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4E0D-C731-4293-9B78-15AF47A387D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AA391-EF7B-4D20-8CDF-74E01FAAE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7D7D8-10E9-44B9-84AD-06141B53D128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D0EE-8287-4834-B156-67A71CD74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1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https://ww2.mathworks.cn/videos/understanding-kalman-filters-part-3-optimal-state-estimator--1490710645421.html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01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DE32E-FEFA-9540-AAAC-D24888275D8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28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82" indent="0" algn="ctr">
              <a:buNone/>
              <a:defRPr/>
            </a:lvl2pPr>
            <a:lvl3pPr marL="685764" indent="0" algn="ctr">
              <a:buNone/>
              <a:defRPr/>
            </a:lvl3pPr>
            <a:lvl4pPr marL="1028646" indent="0" algn="ctr">
              <a:buNone/>
              <a:defRPr/>
            </a:lvl4pPr>
            <a:lvl5pPr marL="1371528" indent="0" algn="ctr">
              <a:buNone/>
              <a:defRPr/>
            </a:lvl5pPr>
            <a:lvl6pPr marL="1714410" indent="0" algn="ctr">
              <a:buNone/>
              <a:defRPr/>
            </a:lvl6pPr>
            <a:lvl7pPr marL="2057292" indent="0" algn="ctr">
              <a:buNone/>
              <a:defRPr/>
            </a:lvl7pPr>
            <a:lvl8pPr marL="2400174" indent="0" algn="ctr">
              <a:buNone/>
              <a:defRPr/>
            </a:lvl8pPr>
            <a:lvl9pPr marL="274305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9847-975B-442D-B112-4D6DCA92C45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436C8-15F0-4ACB-8A65-F28FC9B96A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1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BE132-9416-46EE-B140-0CF116C620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670B0-A261-4B87-B048-B525EE41D65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2" indent="0">
              <a:buNone/>
              <a:defRPr sz="1400"/>
            </a:lvl2pPr>
            <a:lvl3pPr marL="685764" indent="0">
              <a:buNone/>
              <a:defRPr sz="1200"/>
            </a:lvl3pPr>
            <a:lvl4pPr marL="1028646" indent="0">
              <a:buNone/>
              <a:defRPr sz="1000"/>
            </a:lvl4pPr>
            <a:lvl5pPr marL="1371528" indent="0">
              <a:buNone/>
              <a:defRPr sz="1000"/>
            </a:lvl5pPr>
            <a:lvl6pPr marL="1714410" indent="0">
              <a:buNone/>
              <a:defRPr sz="1000"/>
            </a:lvl6pPr>
            <a:lvl7pPr marL="2057292" indent="0">
              <a:buNone/>
              <a:defRPr sz="1000"/>
            </a:lvl7pPr>
            <a:lvl8pPr marL="2400174" indent="0">
              <a:buNone/>
              <a:defRPr sz="1000"/>
            </a:lvl8pPr>
            <a:lvl9pPr marL="274305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1E37F-79A7-49F3-ADE0-04AA6CCFFB0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A2EB0-7535-4BD3-BCDE-B6C69D3721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7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46FD3-0663-4075-8D58-0C0B8BDB0F8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C8C1-5E13-44F2-93C4-65908E4F5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3712-B8BE-4E40-B054-B483C5553AE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77EB-E9C0-4697-8631-435A7BAB98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8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AEA1B-FF1D-4BB1-9D45-DC93002C78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BAE14-48C6-4C02-A25F-935445F27B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ED081-179C-4CCC-9471-EED1C697D6F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AA70A-42B4-46EC-AAE9-CCA77CAE3D9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24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1"/>
            <a:ext cx="3008313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4CD0-3DAC-4EE3-94C9-463B2665C1B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B1588-1063-4951-8A12-ECC8D46209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60720"/>
            <a:ext cx="6275040" cy="490524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  <a:lvl2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2pPr>
            <a:lvl3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3pPr>
            <a:lvl4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4pPr>
            <a:lvl5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251520" cy="68471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4" indent="0">
              <a:buNone/>
              <a:defRPr sz="1900"/>
            </a:lvl3pPr>
            <a:lvl4pPr marL="1028646" indent="0">
              <a:buNone/>
              <a:defRPr sz="1500"/>
            </a:lvl4pPr>
            <a:lvl5pPr marL="1371528" indent="0">
              <a:buNone/>
              <a:defRPr sz="1500"/>
            </a:lvl5pPr>
            <a:lvl6pPr marL="1714410" indent="0">
              <a:buNone/>
              <a:defRPr sz="1500"/>
            </a:lvl6pPr>
            <a:lvl7pPr marL="2057292" indent="0">
              <a:buNone/>
              <a:defRPr sz="1500"/>
            </a:lvl7pPr>
            <a:lvl8pPr marL="2400174" indent="0">
              <a:buNone/>
              <a:defRPr sz="1500"/>
            </a:lvl8pPr>
            <a:lvl9pPr marL="2743058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9747C-E37E-4765-83E5-F9945B8138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68443-78A5-4C5D-9A53-DDCFA82A198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8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A9EC0-2795-4D6D-8ADF-8E43A4B3338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C7ACA-DC4A-40AA-9720-770879E1B64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C94AC-8239-4027-91C8-CEE7DC702F0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2021/4/8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ABE05-530A-46CE-B8B2-95647FF411F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0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3" indent="0">
              <a:buNone/>
              <a:defRPr sz="2400"/>
            </a:lvl3pPr>
            <a:lvl4pPr marL="1371528" indent="0">
              <a:buNone/>
              <a:defRPr sz="2000"/>
            </a:lvl4pPr>
            <a:lvl5pPr marL="1828705" indent="0">
              <a:buNone/>
              <a:defRPr sz="2000"/>
            </a:lvl5pPr>
            <a:lvl6pPr marL="2285881" indent="0">
              <a:buNone/>
              <a:defRPr sz="2000"/>
            </a:lvl6pPr>
            <a:lvl7pPr marL="2743058" indent="0">
              <a:buNone/>
              <a:defRPr sz="2000"/>
            </a:lvl7pPr>
            <a:lvl8pPr marL="3200233" indent="0">
              <a:buNone/>
              <a:defRPr sz="2000"/>
            </a:lvl8pPr>
            <a:lvl9pPr marL="36574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07142"/>
            <a:ext cx="8229600" cy="490524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511179-33DE-C245-893F-14CAAD0F5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1" b="79067"/>
          <a:stretch/>
        </p:blipFill>
        <p:spPr>
          <a:xfrm>
            <a:off x="6948264" y="214835"/>
            <a:ext cx="2486291" cy="380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Clr>
          <a:srgbClr val="FFCF00"/>
        </a:buClr>
        <a:buFont typeface="Wingdings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  <a:lvl2pPr marL="742911" indent="-285735" algn="l" defTabSz="914353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2pPr>
      <a:lvl3pPr marL="114294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117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292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469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7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5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9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BABB1-49C1-48E8-B48F-9CD6E4CF603B}" type="datetime1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2021/4/8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75DA0-23CA-476E-ACFB-055A1379A9D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31" name="图片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0152" y="4816078"/>
            <a:ext cx="1506538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882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764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646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528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857205" indent="-171441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200087" indent="-171441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54296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885851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733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617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49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6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5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6206"/>
            <a:ext cx="9144000" cy="5143497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kumimoji="1" lang="en-US" altLang="zh-CN" sz="4800" dirty="0">
                <a:latin typeface="+mj-lt"/>
              </a:rPr>
              <a:t>Internal Parameter Fitting</a:t>
            </a:r>
          </a:p>
          <a:p>
            <a:pPr algn="ctr"/>
            <a:r>
              <a:rPr kumimoji="1" lang="en-US" altLang="zh-CN" sz="4800" dirty="0">
                <a:latin typeface="+mj-lt"/>
              </a:rPr>
              <a:t>&amp;</a:t>
            </a:r>
          </a:p>
          <a:p>
            <a:pPr algn="ctr"/>
            <a:r>
              <a:rPr kumimoji="1" lang="en-US" altLang="zh-CN" sz="4800" dirty="0">
                <a:latin typeface="+mj-lt"/>
              </a:rPr>
              <a:t>SOC Estimation</a:t>
            </a:r>
            <a:endParaRPr kumimoji="1" lang="zh-CN" altLang="en-US" sz="48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03665"/>
            <a:ext cx="9144000" cy="7792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7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51470"/>
            <a:ext cx="1602329" cy="12961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5856" y="2067694"/>
            <a:ext cx="6275040" cy="1512168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defRPr>
            </a:lvl1pPr>
          </a:lstStyle>
          <a:p>
            <a:endParaRPr lang="en-US" dirty="0">
              <a:solidFill>
                <a:srgbClr val="FFC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1810B-4D5F-42E9-A9C9-DA39F709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98F5AF-49F5-4E63-91F2-84483CB6E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771550"/>
            <a:ext cx="7495930" cy="4006007"/>
          </a:xfrm>
        </p:spPr>
      </p:pic>
    </p:spTree>
    <p:extLst>
      <p:ext uri="{BB962C8B-B14F-4D97-AF65-F5344CB8AC3E}">
        <p14:creationId xmlns:p14="http://schemas.microsoft.com/office/powerpoint/2010/main" val="82247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"/>
            <a:ext cx="9144000" cy="5164035"/>
          </a:xfrm>
          <a:prstGeom prst="rect">
            <a:avLst/>
          </a:prstGeom>
          <a:solidFill>
            <a:srgbClr val="001B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58" y="1746427"/>
            <a:ext cx="9054084" cy="1323439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endParaRPr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074228"/>
            <a:ext cx="9144000" cy="8980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JI Official Logo_2014－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227934"/>
            <a:ext cx="2448272" cy="4241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3D866A-46B9-48CA-833B-8F90CFC7B059}"/>
              </a:ext>
            </a:extLst>
          </p:cNvPr>
          <p:cNvSpPr txBox="1"/>
          <p:nvPr/>
        </p:nvSpPr>
        <p:spPr>
          <a:xfrm>
            <a:off x="2411760" y="185167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4AEE-538D-4217-8757-6732D1CC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latin typeface="+mj-lt"/>
              </a:rPr>
              <a:t>Internal Parameter 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C45A9D-C2CE-4568-958D-D293FE2021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Using the first order RC circuit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Using the NASA dataset B0005</a:t>
                </a:r>
              </a:p>
              <a:p>
                <a:r>
                  <a:rPr lang="en-US" altLang="zh-CN" dirty="0"/>
                  <a:t>168 cycles</a:t>
                </a:r>
              </a:p>
              <a:p>
                <a:r>
                  <a:rPr lang="en-US" altLang="zh-CN" dirty="0"/>
                  <a:t>The discharge procedure in the first cycle.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C45A9D-C2CE-4568-958D-D293FE202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56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41B15-2319-40B8-A8C9-5969A521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discharge procedure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2FF5354-E575-4307-8327-20627F5CD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43558"/>
            <a:ext cx="7247068" cy="38946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D26E70B-5D1E-4B4C-82F3-530490AE83BF}"/>
              </a:ext>
            </a:extLst>
          </p:cNvPr>
          <p:cNvSpPr txBox="1"/>
          <p:nvPr/>
        </p:nvSpPr>
        <p:spPr>
          <a:xfrm>
            <a:off x="1259632" y="2571750"/>
            <a:ext cx="26334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Voltage measure (</a:t>
            </a:r>
            <a:r>
              <a:rPr lang="en-US" altLang="zh-CN" dirty="0" err="1"/>
              <a:t>V_oc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0D7C51-D22B-4A54-A481-816AD6478C42}"/>
              </a:ext>
            </a:extLst>
          </p:cNvPr>
          <p:cNvSpPr txBox="1"/>
          <p:nvPr/>
        </p:nvSpPr>
        <p:spPr>
          <a:xfrm>
            <a:off x="5220072" y="2499742"/>
            <a:ext cx="26334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measure I(t)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F04A08-C0E7-4FFE-983D-E76CA4D0BDFD}"/>
              </a:ext>
            </a:extLst>
          </p:cNvPr>
          <p:cNvSpPr txBox="1"/>
          <p:nvPr/>
        </p:nvSpPr>
        <p:spPr>
          <a:xfrm>
            <a:off x="1503952" y="4545880"/>
            <a:ext cx="21448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Voltage load (</a:t>
            </a:r>
            <a:r>
              <a:rPr lang="en-US" altLang="zh-CN" dirty="0" err="1"/>
              <a:t>V_t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316D9A-302A-4AA2-BE1D-EAF0BD8DD9F7}"/>
              </a:ext>
            </a:extLst>
          </p:cNvPr>
          <p:cNvSpPr txBox="1"/>
          <p:nvPr/>
        </p:nvSpPr>
        <p:spPr>
          <a:xfrm>
            <a:off x="5580112" y="4540647"/>
            <a:ext cx="14459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39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E2FC-6E47-42C1-8A4A-BB43977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Fitting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870BB7-2421-4697-8E2D-DD10C3A55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Using Least Square Method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=0.455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=13.22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870BB7-2421-4697-8E2D-DD10C3A55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F3CF77E-9A9F-4C0A-86DF-1C26E166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131590"/>
            <a:ext cx="4000912" cy="30758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C577DE-B36F-42BA-AD41-92E642328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52" y="2798008"/>
            <a:ext cx="4305521" cy="11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1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F820C-5A95-4760-B36B-47303855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Changing during one cycle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57ACC56-24AE-4192-8351-2D27594C87B5}"/>
              </a:ext>
            </a:extLst>
          </p:cNvPr>
          <p:cNvSpPr txBox="1">
            <a:spLocks/>
          </p:cNvSpPr>
          <p:nvPr/>
        </p:nvSpPr>
        <p:spPr>
          <a:xfrm>
            <a:off x="457200" y="874514"/>
            <a:ext cx="8557094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342882" indent="-342882" algn="l" defTabSz="914353" rtl="0" eaLnBrk="1" latinLnBrk="0" hangingPunct="1">
              <a:spcBef>
                <a:spcPct val="20000"/>
              </a:spcBef>
              <a:buClr>
                <a:srgbClr val="FFCF00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42911" indent="-285735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4pPr>
            <a:lvl5pPr marL="205729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178 samples in one cycle</a:t>
            </a:r>
          </a:p>
          <a:p>
            <a:r>
              <a:rPr lang="en-US" altLang="zh-CN" dirty="0"/>
              <a:t>Using sliding windows of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28 : (i-8,i+20</a:t>
            </a:r>
            <a:r>
              <a:rPr lang="zh-CN" altLang="en-US" dirty="0"/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DFE8A74-3B37-4FEA-B32B-0EF2F0AF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14" y="1724443"/>
            <a:ext cx="3499274" cy="279263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D655BA8-E346-4FF6-911A-2AC0818CE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35646"/>
            <a:ext cx="3904348" cy="30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8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FA97D-9200-4470-802D-C3619790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Changing while aging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7E73C0-8D3F-4093-831B-31C2B7D6E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8184" y="1059582"/>
            <a:ext cx="2498039" cy="33940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32C4AA-B04D-4D97-BEE4-A144AAD5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8" y="771550"/>
            <a:ext cx="5283770" cy="37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A1EAF-EFAB-49B3-8DA1-D8175932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 Estimation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AD0FE6-4CCC-4FD2-B670-0DC370CF2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𝑆𝑂𝐶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𝑆𝑂𝐶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stands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sample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interval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stands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capacity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battery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Problem: Capacity changing</a:t>
                </a:r>
              </a:p>
              <a:p>
                <a:r>
                  <a:rPr lang="en-US" altLang="zh-CN" dirty="0"/>
                  <a:t>Problem: The measurement noise is accumulating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AD0FE6-4CCC-4FD2-B670-0DC370CF2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44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B71E8-AA31-4BE9-899D-C02EE081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Kalman Filter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E0E47-7F4B-4470-85B6-63F59884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offline data to get parameters</a:t>
            </a:r>
          </a:p>
          <a:p>
            <a:r>
              <a:rPr lang="en-US" altLang="zh-CN" dirty="0"/>
              <a:t>Calculate SOC based on the iteration of prediction and correction</a:t>
            </a:r>
          </a:p>
          <a:p>
            <a:r>
              <a:rPr lang="en-US" altLang="zh-CN" dirty="0"/>
              <a:t>Try to minimize the noise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49EEFD-CAFB-4FB5-B590-69DB9EE3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64" y="2954133"/>
            <a:ext cx="4108661" cy="12827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39E91D1-F436-4AA4-8205-DEA6443D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29585"/>
            <a:ext cx="3499030" cy="5778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6644CC5-C14E-4308-925D-8A6AD0B176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33" b="9680"/>
          <a:stretch/>
        </p:blipFill>
        <p:spPr>
          <a:xfrm>
            <a:off x="4645653" y="2283719"/>
            <a:ext cx="4032457" cy="207485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131EC49-E6BC-403F-89BB-8DB55DE9E309}"/>
              </a:ext>
            </a:extLst>
          </p:cNvPr>
          <p:cNvSpPr txBox="1"/>
          <p:nvPr/>
        </p:nvSpPr>
        <p:spPr>
          <a:xfrm>
            <a:off x="608189" y="4442094"/>
            <a:ext cx="7848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/>
              <a:t>H. Rahimi-Eichi, F. Baronti and M. -. Chow, "Modeling and online parameter identification of Li-Polymer battery cells for SOC estimation," 2012 IEEE International Symposium on Industrial Electronics, Hangzhou, China, 2012, pp. 1336-1341, doi: 10.1109/ISIE.2012.6237284.</a:t>
            </a:r>
          </a:p>
        </p:txBody>
      </p:sp>
    </p:spTree>
    <p:extLst>
      <p:ext uri="{BB962C8B-B14F-4D97-AF65-F5344CB8AC3E}">
        <p14:creationId xmlns:p14="http://schemas.microsoft.com/office/powerpoint/2010/main" val="236605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681AC-4128-41F5-B62B-3E473303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Kalman Filter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2F9B97C-F090-4249-B0AC-08348B2E2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7904" y="1851670"/>
            <a:ext cx="4991357" cy="1771741"/>
          </a:xfrm>
        </p:spPr>
      </p:pic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12339265-3C3A-4C9A-B245-939F6FAC819E}"/>
              </a:ext>
            </a:extLst>
          </p:cNvPr>
          <p:cNvSpPr/>
          <p:nvPr/>
        </p:nvSpPr>
        <p:spPr>
          <a:xfrm>
            <a:off x="4932040" y="1059582"/>
            <a:ext cx="2304256" cy="6480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01D96F96-BFF6-4910-B972-31ED8D71DA11}"/>
              </a:ext>
            </a:extLst>
          </p:cNvPr>
          <p:cNvSpPr/>
          <p:nvPr/>
        </p:nvSpPr>
        <p:spPr>
          <a:xfrm rot="10800000">
            <a:off x="4932040" y="3623411"/>
            <a:ext cx="2304256" cy="6480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26A1790-8283-4D4D-BC33-7E6F18F3F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017515"/>
            <a:ext cx="2216264" cy="71123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C144F7C-2932-4243-9A9F-818BEB2A57F1}"/>
              </a:ext>
            </a:extLst>
          </p:cNvPr>
          <p:cNvSpPr txBox="1"/>
          <p:nvPr/>
        </p:nvSpPr>
        <p:spPr>
          <a:xfrm>
            <a:off x="827584" y="4420225"/>
            <a:ext cx="8015693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Understanding Kalman Filters, Part 3: An Optimal State Estimator. Accessed on: April 7, 2021. [Online]. Available: https://ww2.mathworks.cn/videos/understanding-kalman-filters-part-3-optimal-state-estimator--1490710645421.html</a:t>
            </a:r>
            <a:endParaRPr lang="zh-CN" altLang="en-US" sz="1100" dirty="0"/>
          </a:p>
          <a:p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74DEBC5-AB7B-47AC-A629-92B946009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2868513"/>
            <a:ext cx="2686188" cy="4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5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66971</TotalTime>
  <Words>296</Words>
  <Application>Microsoft Office PowerPoint</Application>
  <PresentationFormat>全屏显示(16:9)</PresentationFormat>
  <Paragraphs>45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默认设计模板</vt:lpstr>
      <vt:lpstr>PowerPoint 演示文稿</vt:lpstr>
      <vt:lpstr>Internal Parameter Fitting</vt:lpstr>
      <vt:lpstr>First discharge procedure </vt:lpstr>
      <vt:lpstr>Parameter Fitting</vt:lpstr>
      <vt:lpstr>Parameter Changing during one cycle</vt:lpstr>
      <vt:lpstr>Parameter Changing while aging</vt:lpstr>
      <vt:lpstr>SOC Estimation</vt:lpstr>
      <vt:lpstr>Kalman Filter</vt:lpstr>
      <vt:lpstr>Kalman Filter</vt:lpstr>
      <vt:lpstr>Experiment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vic</dc:creator>
  <cp:lastModifiedBy>子淏</cp:lastModifiedBy>
  <cp:revision>1590</cp:revision>
  <cp:lastPrinted>2018-04-18T08:43:27Z</cp:lastPrinted>
  <dcterms:created xsi:type="dcterms:W3CDTF">2016-11-08T07:17:42Z</dcterms:created>
  <dcterms:modified xsi:type="dcterms:W3CDTF">2021-04-08T03:53:22Z</dcterms:modified>
</cp:coreProperties>
</file>