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452" r:id="rId3"/>
    <p:sldId id="507" r:id="rId4"/>
    <p:sldId id="508" r:id="rId5"/>
    <p:sldId id="504" r:id="rId6"/>
    <p:sldId id="511" r:id="rId7"/>
    <p:sldId id="510" r:id="rId8"/>
    <p:sldId id="422" r:id="rId9"/>
  </p:sldIdLst>
  <p:sldSz cx="9144000" cy="5143500" type="screen16x9"/>
  <p:notesSz cx="9874250" cy="6797675"/>
  <p:defaultTextStyle>
    <a:defPPr>
      <a:defRPr lang="zh-CN"/>
    </a:defPPr>
    <a:lvl1pPr marL="0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C9900"/>
    <a:srgbClr val="663300"/>
    <a:srgbClr val="1F497D"/>
    <a:srgbClr val="101E33"/>
    <a:srgbClr val="C0504D"/>
    <a:srgbClr val="95B256"/>
    <a:srgbClr val="8165A3"/>
    <a:srgbClr val="87AA44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9" autoAdjust="0"/>
    <p:restoredTop sz="91634" autoAdjust="0"/>
  </p:normalViewPr>
  <p:slideViewPr>
    <p:cSldViewPr>
      <p:cViewPr varScale="1">
        <p:scale>
          <a:sx n="195" d="100"/>
          <a:sy n="195" d="100"/>
        </p:scale>
        <p:origin x="972" y="1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4E0D-C731-4293-9B78-15AF47A387D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A391-EF7B-4D20-8CDF-74E01FAAE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D7D8-10E9-44B9-84AD-06141B53D128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D0EE-8287-4834-B156-67A71CD74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1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51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5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DE32E-FEFA-9540-AAAC-D24888275D8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82" indent="0" algn="ctr">
              <a:buNone/>
              <a:defRPr/>
            </a:lvl2pPr>
            <a:lvl3pPr marL="685764" indent="0" algn="ctr">
              <a:buNone/>
              <a:defRPr/>
            </a:lvl3pPr>
            <a:lvl4pPr marL="1028646" indent="0" algn="ctr">
              <a:buNone/>
              <a:defRPr/>
            </a:lvl4pPr>
            <a:lvl5pPr marL="1371528" indent="0" algn="ctr">
              <a:buNone/>
              <a:defRPr/>
            </a:lvl5pPr>
            <a:lvl6pPr marL="1714410" indent="0" algn="ctr">
              <a:buNone/>
              <a:defRPr/>
            </a:lvl6pPr>
            <a:lvl7pPr marL="2057292" indent="0" algn="ctr">
              <a:buNone/>
              <a:defRPr/>
            </a:lvl7pPr>
            <a:lvl8pPr marL="2400174" indent="0" algn="ctr">
              <a:buNone/>
              <a:defRPr/>
            </a:lvl8pPr>
            <a:lvl9pPr marL="274305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9847-975B-442D-B112-4D6DCA92C45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36C8-15F0-4ACB-8A65-F28FC9B96A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E132-9416-46EE-B140-0CF116C620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70B0-A261-4B87-B048-B525EE41D6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2" indent="0">
              <a:buNone/>
              <a:defRPr sz="1400"/>
            </a:lvl2pPr>
            <a:lvl3pPr marL="685764" indent="0">
              <a:buNone/>
              <a:defRPr sz="1200"/>
            </a:lvl3pPr>
            <a:lvl4pPr marL="1028646" indent="0">
              <a:buNone/>
              <a:defRPr sz="1000"/>
            </a:lvl4pPr>
            <a:lvl5pPr marL="1371528" indent="0">
              <a:buNone/>
              <a:defRPr sz="1000"/>
            </a:lvl5pPr>
            <a:lvl6pPr marL="1714410" indent="0">
              <a:buNone/>
              <a:defRPr sz="1000"/>
            </a:lvl6pPr>
            <a:lvl7pPr marL="2057292" indent="0">
              <a:buNone/>
              <a:defRPr sz="1000"/>
            </a:lvl7pPr>
            <a:lvl8pPr marL="2400174" indent="0">
              <a:buNone/>
              <a:defRPr sz="1000"/>
            </a:lvl8pPr>
            <a:lvl9pPr marL="274305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1E37F-79A7-49F3-ADE0-04AA6CCFFB0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A2EB0-7535-4BD3-BCDE-B6C69D3721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46FD3-0663-4075-8D58-0C0B8BDB0F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C8C1-5E13-44F2-93C4-65908E4F5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3712-B8BE-4E40-B054-B483C5553AE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77EB-E9C0-4697-8631-435A7BAB98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EA1B-FF1D-4BB1-9D45-DC93002C78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BAE14-48C6-4C02-A25F-935445F27B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081-179C-4CCC-9471-EED1C697D6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A70A-42B4-46EC-AAE9-CCA77CAE3D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1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4CD0-3DAC-4EE3-94C9-463B2665C1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1588-1063-4951-8A12-ECC8D46209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60720"/>
            <a:ext cx="6275040" cy="490524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  <a:lvl2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2pPr>
            <a:lvl3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4pPr>
            <a:lvl5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251520" cy="68471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4" indent="0">
              <a:buNone/>
              <a:defRPr sz="1900"/>
            </a:lvl3pPr>
            <a:lvl4pPr marL="1028646" indent="0">
              <a:buNone/>
              <a:defRPr sz="1500"/>
            </a:lvl4pPr>
            <a:lvl5pPr marL="1371528" indent="0">
              <a:buNone/>
              <a:defRPr sz="1500"/>
            </a:lvl5pPr>
            <a:lvl6pPr marL="1714410" indent="0">
              <a:buNone/>
              <a:defRPr sz="1500"/>
            </a:lvl6pPr>
            <a:lvl7pPr marL="2057292" indent="0">
              <a:buNone/>
              <a:defRPr sz="1500"/>
            </a:lvl7pPr>
            <a:lvl8pPr marL="2400174" indent="0">
              <a:buNone/>
              <a:defRPr sz="1500"/>
            </a:lvl8pPr>
            <a:lvl9pPr marL="2743058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747C-E37E-4765-83E5-F9945B8138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8443-78A5-4C5D-9A53-DDCFA82A198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9EC0-2795-4D6D-8ADF-8E43A4B3338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7ACA-DC4A-40AA-9720-770879E1B64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C94AC-8239-4027-91C8-CEE7DC702F0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BE05-530A-46CE-B8B2-95647FF411F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3" indent="0">
              <a:buNone/>
              <a:defRPr sz="2400"/>
            </a:lvl3pPr>
            <a:lvl4pPr marL="1371528" indent="0">
              <a:buNone/>
              <a:defRPr sz="2000"/>
            </a:lvl4pPr>
            <a:lvl5pPr marL="1828705" indent="0">
              <a:buNone/>
              <a:defRPr sz="2000"/>
            </a:lvl5pPr>
            <a:lvl6pPr marL="2285881" indent="0">
              <a:buNone/>
              <a:defRPr sz="2000"/>
            </a:lvl6pPr>
            <a:lvl7pPr marL="2743058" indent="0">
              <a:buNone/>
              <a:defRPr sz="2000"/>
            </a:lvl7pPr>
            <a:lvl8pPr marL="3200233" indent="0">
              <a:buNone/>
              <a:defRPr sz="2000"/>
            </a:lvl8pPr>
            <a:lvl9pPr marL="36574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07142"/>
            <a:ext cx="8229600" cy="490524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11179-33DE-C245-893F-14CAAD0F5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b="79067"/>
          <a:stretch/>
        </p:blipFill>
        <p:spPr>
          <a:xfrm>
            <a:off x="6948264" y="214835"/>
            <a:ext cx="2486291" cy="380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Clr>
          <a:srgbClr val="FFCF00"/>
        </a:buClr>
        <a:buFont typeface="Wingdings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  <a:lvl2pPr marL="742911" indent="-285735" algn="l" defTabSz="914353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2pPr>
      <a:lvl3pPr marL="114294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117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292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69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BABB1-49C1-48E8-B48F-9CD6E4CF603B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2021/4/15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75DA0-23CA-476E-ACFB-055A1379A9D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31" name="图片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0152" y="4816078"/>
            <a:ext cx="1506538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882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764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646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528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857205" indent="-171441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200087" indent="-171441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54296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885851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733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617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49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6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5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6206"/>
            <a:ext cx="9144000" cy="5143497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kumimoji="1" lang="en-US" altLang="zh-CN" sz="4800" dirty="0">
                <a:latin typeface="+mj-lt"/>
              </a:rPr>
              <a:t>Parameter Changing</a:t>
            </a:r>
          </a:p>
          <a:p>
            <a:pPr algn="ctr"/>
            <a:r>
              <a:rPr kumimoji="1" lang="en-US" altLang="zh-CN" sz="4800" dirty="0">
                <a:latin typeface="+mj-lt"/>
              </a:rPr>
              <a:t>&amp;</a:t>
            </a:r>
          </a:p>
          <a:p>
            <a:pPr algn="ctr"/>
            <a:r>
              <a:rPr kumimoji="1" lang="en-US" altLang="zh-CN" sz="4800" dirty="0">
                <a:latin typeface="+mj-lt"/>
              </a:rPr>
              <a:t>Degradation Reason</a:t>
            </a:r>
            <a:endParaRPr kumimoji="1" lang="zh-CN" altLang="en-US" sz="48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03665"/>
            <a:ext cx="9144000" cy="7792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51470"/>
            <a:ext cx="1602329" cy="12961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5856" y="2067694"/>
            <a:ext cx="6275040" cy="1512168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defRPr>
            </a:lvl1pPr>
          </a:lstStyle>
          <a:p>
            <a:endParaRPr lang="en-US" dirty="0">
              <a:solidFill>
                <a:srgbClr val="FFC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B9D26-C784-4DBF-BB7B-FD2BA058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Changing during One Cycle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461CF1-6BD5-49DD-B0DD-13E3D7A52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2" r="7997"/>
          <a:stretch/>
        </p:blipFill>
        <p:spPr>
          <a:xfrm>
            <a:off x="6246387" y="663432"/>
            <a:ext cx="2440572" cy="17441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0713F2-317C-432F-B7CF-5DCE36F8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500" y="2349897"/>
            <a:ext cx="2381429" cy="180075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D0B774-66A5-47FB-990A-FBF952036E62}"/>
              </a:ext>
            </a:extLst>
          </p:cNvPr>
          <p:cNvSpPr txBox="1"/>
          <p:nvPr/>
        </p:nvSpPr>
        <p:spPr>
          <a:xfrm>
            <a:off x="4199423" y="4289392"/>
            <a:ext cx="5098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 Zhang</a:t>
            </a:r>
            <a:r>
              <a:rPr lang="en-US" altLang="zh-CN" sz="900" dirty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900" dirty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"Parameters Identification and Sensitive Characteristics Analysis for Lithium-Ion Batteries of Electric Vehicles." Energies 11.1(2017):19.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FBDCDE9-2187-45D7-B1A7-F8E222A57F18}"/>
              </a:ext>
            </a:extLst>
          </p:cNvPr>
          <p:cNvSpPr txBox="1">
            <a:spLocks/>
          </p:cNvSpPr>
          <p:nvPr/>
        </p:nvSpPr>
        <p:spPr>
          <a:xfrm>
            <a:off x="479728" y="908710"/>
            <a:ext cx="3414946" cy="3967295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R, Rp, Cp are all sensitive to temperature</a:t>
            </a:r>
          </a:p>
          <a:p>
            <a:r>
              <a:rPr lang="en-US" altLang="zh-CN" dirty="0"/>
              <a:t>R is not sensitive to SOC, especially 10-90%</a:t>
            </a:r>
          </a:p>
          <a:p>
            <a:r>
              <a:rPr lang="en-US" altLang="zh-CN" dirty="0"/>
              <a:t>Rp decreases when SOC become larger</a:t>
            </a:r>
          </a:p>
          <a:p>
            <a:r>
              <a:rPr lang="en-US" altLang="zh-CN" dirty="0"/>
              <a:t>Cp increases slightly when SOC become larger 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0D46F0-7715-4894-A04C-05BDCF4445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23" y="854108"/>
            <a:ext cx="1882832" cy="1350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E6BDC5-A315-4FFF-B2E1-132442C91A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05"/>
          <a:stretch/>
        </p:blipFill>
        <p:spPr>
          <a:xfrm>
            <a:off x="3953644" y="2348947"/>
            <a:ext cx="2417801" cy="1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5F95F-B39A-4568-9231-2873FBC8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Changing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E74616-928B-4119-A209-730A043A3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93"/>
          <a:stretch/>
        </p:blipFill>
        <p:spPr>
          <a:xfrm>
            <a:off x="3662671" y="651244"/>
            <a:ext cx="5424503" cy="37846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A1A379-0A29-4EC7-A132-5E73B58747F0}"/>
              </a:ext>
            </a:extLst>
          </p:cNvPr>
          <p:cNvSpPr txBox="1"/>
          <p:nvPr/>
        </p:nvSpPr>
        <p:spPr>
          <a:xfrm>
            <a:off x="2994662" y="4574871"/>
            <a:ext cx="627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Xia, Z. , and  J. Qahouq . "Evaluation of Parameter Variations of Equivalent Circuit Model of Lithium-ion Battery under Different SOH Conditions." 2020 IEEE Energy Conversion Congress and Exposition (ECCE) IEEE, 2020.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9384667-2BAD-4111-8ACA-90062FAB762C}"/>
              </a:ext>
            </a:extLst>
          </p:cNvPr>
          <p:cNvSpPr txBox="1">
            <a:spLocks/>
          </p:cNvSpPr>
          <p:nvPr/>
        </p:nvSpPr>
        <p:spPr>
          <a:xfrm>
            <a:off x="251520" y="727588"/>
            <a:ext cx="3600400" cy="38232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internal resistance keeps growing.</a:t>
            </a:r>
          </a:p>
          <a:p>
            <a:r>
              <a:rPr lang="en-US" altLang="zh-CN" dirty="0"/>
              <a:t>The capacity goes down.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36F4A6-7A46-4B36-BE1F-57CEBAE862B3}"/>
              </a:ext>
            </a:extLst>
          </p:cNvPr>
          <p:cNvSpPr/>
          <p:nvPr/>
        </p:nvSpPr>
        <p:spPr>
          <a:xfrm>
            <a:off x="3737869" y="684387"/>
            <a:ext cx="1800200" cy="11522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1ED29A-1299-4ED2-B074-DBF5B71A3154}"/>
              </a:ext>
            </a:extLst>
          </p:cNvPr>
          <p:cNvSpPr/>
          <p:nvPr/>
        </p:nvSpPr>
        <p:spPr>
          <a:xfrm>
            <a:off x="3737993" y="1912997"/>
            <a:ext cx="1800200" cy="11522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DC750D-5AB2-4D86-9A58-031E1D6082D8}"/>
              </a:ext>
            </a:extLst>
          </p:cNvPr>
          <p:cNvSpPr/>
          <p:nvPr/>
        </p:nvSpPr>
        <p:spPr>
          <a:xfrm>
            <a:off x="3737869" y="3141607"/>
            <a:ext cx="1800200" cy="11522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50C91-417D-4E71-863A-4CAA93D2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Degradation Reason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5C962-CAD4-47DB-8989-A03AE10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4114800" cy="3394472"/>
          </a:xfrm>
        </p:spPr>
        <p:txBody>
          <a:bodyPr/>
          <a:lstStyle/>
          <a:p>
            <a:r>
              <a:rPr lang="en-US" altLang="zh-CN" dirty="0"/>
              <a:t>Loss of lithium ion inventory (LLI)</a:t>
            </a:r>
          </a:p>
          <a:p>
            <a:r>
              <a:rPr lang="en-US" altLang="zh-CN" dirty="0"/>
              <a:t>Loss of anode/cathode active materials (LAM)</a:t>
            </a:r>
          </a:p>
          <a:p>
            <a:r>
              <a:rPr lang="en-US" altLang="zh-CN" dirty="0"/>
              <a:t>Loss of electrolyte (LE)</a:t>
            </a:r>
          </a:p>
          <a:p>
            <a:r>
              <a:rPr lang="en-US" altLang="zh-CN" dirty="0"/>
              <a:t>Under Discharge (UD)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id="{E11EF1AC-129B-4C9F-BC24-1BE7875EE906}"/>
              </a:ext>
            </a:extLst>
          </p:cNvPr>
          <p:cNvSpPr txBox="1">
            <a:spLocks/>
          </p:cNvSpPr>
          <p:nvPr/>
        </p:nvSpPr>
        <p:spPr>
          <a:xfrm>
            <a:off x="4283968" y="4371950"/>
            <a:ext cx="4410824" cy="360040"/>
          </a:xfrm>
          <a:prstGeom prst="rect">
            <a:avLst/>
          </a:prstGeom>
        </p:spPr>
        <p:txBody>
          <a:bodyPr vert="horz" lIns="91435" tIns="45717" rIns="91435" bIns="45717" rtlCol="0">
            <a:normAutofit lnSpcReduction="10000"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zh-CN" sz="900" dirty="0" err="1"/>
              <a:t>Xuebing</a:t>
            </a:r>
            <a:r>
              <a:rPr lang="en-US" altLang="zh-CN" sz="900" dirty="0"/>
              <a:t>, et al. "A review on the key issues of the lithium ion battery degradation among the whole life cycle - ScienceDirect." </a:t>
            </a:r>
            <a:r>
              <a:rPr lang="en-US" altLang="zh-CN" sz="900" dirty="0" err="1"/>
              <a:t>eTransportation</a:t>
            </a:r>
            <a:r>
              <a:rPr lang="en-US" altLang="zh-CN" sz="900" dirty="0"/>
              <a:t> 1:100005-100005.</a:t>
            </a:r>
            <a:endParaRPr lang="zh-CN" altLang="en-US" sz="9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5B5572-8731-4B07-872D-0110C0C98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347614"/>
            <a:ext cx="4642689" cy="28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7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F94CF-DEC9-4B06-8405-0E3959A3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</a:t>
            </a:r>
            <a:endParaRPr lang="zh-CN" altLang="en-US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AD6032C-8492-491B-9BFC-96188B764AD0}"/>
              </a:ext>
            </a:extLst>
          </p:cNvPr>
          <p:cNvSpPr txBox="1">
            <a:spLocks/>
          </p:cNvSpPr>
          <p:nvPr/>
        </p:nvSpPr>
        <p:spPr>
          <a:xfrm>
            <a:off x="485880" y="4620463"/>
            <a:ext cx="8280920" cy="36004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zh-CN" sz="900" dirty="0" err="1"/>
              <a:t>Xuebing</a:t>
            </a:r>
            <a:r>
              <a:rPr lang="en-US" altLang="zh-CN" sz="900" dirty="0"/>
              <a:t>, et al. "A review on the key issues of the lithium ion battery degradation among the whole life cycle - ScienceDirect." </a:t>
            </a:r>
            <a:r>
              <a:rPr lang="en-US" altLang="zh-CN" sz="900" dirty="0" err="1"/>
              <a:t>eTransportation</a:t>
            </a:r>
            <a:r>
              <a:rPr lang="en-US" altLang="zh-CN" sz="900" dirty="0"/>
              <a:t> 1:100005-100005.</a:t>
            </a:r>
            <a:endParaRPr lang="zh-CN" altLang="en-US" sz="9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924354B-8F3C-436A-A4C5-D328DC503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586330"/>
            <a:ext cx="7022503" cy="3970840"/>
          </a:xfrm>
        </p:spPr>
      </p:pic>
    </p:spTree>
    <p:extLst>
      <p:ext uri="{BB962C8B-B14F-4D97-AF65-F5344CB8AC3E}">
        <p14:creationId xmlns:p14="http://schemas.microsoft.com/office/powerpoint/2010/main" val="357432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E7403-8DCF-4513-A436-55FDB61D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Capacity Fade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B1A843-5CDC-4596-A79C-E003D1104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071" y="683807"/>
            <a:ext cx="4925197" cy="408740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EBF76B-422F-42AE-BD9A-49A55C262979}"/>
              </a:ext>
            </a:extLst>
          </p:cNvPr>
          <p:cNvSpPr txBox="1"/>
          <p:nvPr/>
        </p:nvSpPr>
        <p:spPr>
          <a:xfrm>
            <a:off x="3878251" y="4691339"/>
            <a:ext cx="5220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Zhang, L. ,  J. Li , and  L. Chao . "A novel method for capacity fade analysis of lithium-ion batteries based on multi-physics model." IEEE International Conference on Prognostics &amp; Health Management IEEE, 2016.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24E3BC-8940-4A1A-B60F-EDC26F4E4032}"/>
              </a:ext>
            </a:extLst>
          </p:cNvPr>
          <p:cNvSpPr txBox="1">
            <a:spLocks/>
          </p:cNvSpPr>
          <p:nvPr/>
        </p:nvSpPr>
        <p:spPr>
          <a:xfrm>
            <a:off x="479727" y="908710"/>
            <a:ext cx="3546343" cy="3967295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LAM and UD parts are larger in higher temperature</a:t>
            </a:r>
          </a:p>
          <a:p>
            <a:r>
              <a:rPr lang="en-US" altLang="zh-CN" sz="2000" dirty="0"/>
              <a:t>LLI parts increase </a:t>
            </a:r>
            <a:r>
              <a:rPr lang="en-US" altLang="zh-CN" dirty="0"/>
              <a:t>linearly</a:t>
            </a:r>
          </a:p>
          <a:p>
            <a:r>
              <a:rPr lang="en-US" altLang="zh-CN" sz="2000" dirty="0"/>
              <a:t>LAM increases greatly in late part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5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"/>
            <a:ext cx="9144000" cy="5164035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" y="1746427"/>
            <a:ext cx="9054084" cy="1323439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074228"/>
            <a:ext cx="9144000" cy="8980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JI Official Logo_2014－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227934"/>
            <a:ext cx="2448272" cy="4241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D866A-46B9-48CA-833B-8F90CFC7B059}"/>
              </a:ext>
            </a:extLst>
          </p:cNvPr>
          <p:cNvSpPr txBox="1"/>
          <p:nvPr/>
        </p:nvSpPr>
        <p:spPr>
          <a:xfrm>
            <a:off x="2411760" y="185167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65707</TotalTime>
  <Words>295</Words>
  <Application>Microsoft Office PowerPoint</Application>
  <PresentationFormat>全屏显示(16:9)</PresentationFormat>
  <Paragraphs>31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Times New Roman</vt:lpstr>
      <vt:lpstr>Wingdings</vt:lpstr>
      <vt:lpstr>Office 主题</vt:lpstr>
      <vt:lpstr>默认设计模板</vt:lpstr>
      <vt:lpstr>PowerPoint 演示文稿</vt:lpstr>
      <vt:lpstr>Parameter Changing during One Cycle</vt:lpstr>
      <vt:lpstr>Parameter Changing</vt:lpstr>
      <vt:lpstr>Degradation Reason</vt:lpstr>
      <vt:lpstr>Details</vt:lpstr>
      <vt:lpstr>Capacity Fade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vic</dc:creator>
  <cp:lastModifiedBy>子淏</cp:lastModifiedBy>
  <cp:revision>1481</cp:revision>
  <cp:lastPrinted>2018-04-18T08:43:27Z</cp:lastPrinted>
  <dcterms:created xsi:type="dcterms:W3CDTF">2016-11-08T07:17:42Z</dcterms:created>
  <dcterms:modified xsi:type="dcterms:W3CDTF">2021-04-14T16:50:51Z</dcterms:modified>
</cp:coreProperties>
</file>