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452" r:id="rId3"/>
    <p:sldId id="456" r:id="rId4"/>
    <p:sldId id="457" r:id="rId5"/>
    <p:sldId id="458" r:id="rId6"/>
    <p:sldId id="459" r:id="rId7"/>
    <p:sldId id="460" r:id="rId8"/>
    <p:sldId id="461" r:id="rId9"/>
    <p:sldId id="464" r:id="rId10"/>
    <p:sldId id="463" r:id="rId11"/>
    <p:sldId id="462" r:id="rId12"/>
    <p:sldId id="422" r:id="rId13"/>
  </p:sldIdLst>
  <p:sldSz cx="9144000" cy="5143500" type="screen16x9"/>
  <p:notesSz cx="9874250" cy="6797675"/>
  <p:defaultTextStyle>
    <a:defPPr>
      <a:defRPr lang="zh-CN"/>
    </a:defPPr>
    <a:lvl1pPr marL="0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28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5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1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58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33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09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620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FFC000"/>
    <a:srgbClr val="CC9900"/>
    <a:srgbClr val="663300"/>
    <a:srgbClr val="1F497D"/>
    <a:srgbClr val="101E33"/>
    <a:srgbClr val="C0504D"/>
    <a:srgbClr val="95B256"/>
    <a:srgbClr val="8165A3"/>
    <a:srgbClr val="87A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9" autoAdjust="0"/>
    <p:restoredTop sz="91634" autoAdjust="0"/>
  </p:normalViewPr>
  <p:slideViewPr>
    <p:cSldViewPr>
      <p:cViewPr varScale="1">
        <p:scale>
          <a:sx n="200" d="100"/>
          <a:sy n="200" d="100"/>
        </p:scale>
        <p:origin x="812" y="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27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04E0D-C731-4293-9B78-15AF47A387D5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2027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AA391-EF7B-4D20-8CDF-74E01FAAE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309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7D7D8-10E9-44B9-84AD-06141B53D128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97188" y="849313"/>
            <a:ext cx="4079875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6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D0EE-8287-4834-B156-67A71CD74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8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5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5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97188" y="849313"/>
            <a:ext cx="4079875" cy="2295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3D0EE-8287-4834-B156-67A71CD746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019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3D0EE-8287-4834-B156-67A71CD746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280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97188" y="849313"/>
            <a:ext cx="4079875" cy="2295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DE32E-FEFA-9540-AAAC-D24888275D8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285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882" indent="0" algn="ctr">
              <a:buNone/>
              <a:defRPr/>
            </a:lvl2pPr>
            <a:lvl3pPr marL="685764" indent="0" algn="ctr">
              <a:buNone/>
              <a:defRPr/>
            </a:lvl3pPr>
            <a:lvl4pPr marL="1028646" indent="0" algn="ctr">
              <a:buNone/>
              <a:defRPr/>
            </a:lvl4pPr>
            <a:lvl5pPr marL="1371528" indent="0" algn="ctr">
              <a:buNone/>
              <a:defRPr/>
            </a:lvl5pPr>
            <a:lvl6pPr marL="1714410" indent="0" algn="ctr">
              <a:buNone/>
              <a:defRPr/>
            </a:lvl6pPr>
            <a:lvl7pPr marL="2057292" indent="0" algn="ctr">
              <a:buNone/>
              <a:defRPr/>
            </a:lvl7pPr>
            <a:lvl8pPr marL="2400174" indent="0" algn="ctr">
              <a:buNone/>
              <a:defRPr/>
            </a:lvl8pPr>
            <a:lvl9pPr marL="2743058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89847-975B-442D-B112-4D6DCA92C45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2021/5/12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436C8-15F0-4ACB-8A65-F28FC9B96A3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19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BE132-9416-46EE-B140-0CF116C6200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2021/5/12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670B0-A261-4B87-B048-B525EE41D65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139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82" indent="0">
              <a:buNone/>
              <a:defRPr sz="1400"/>
            </a:lvl2pPr>
            <a:lvl3pPr marL="685764" indent="0">
              <a:buNone/>
              <a:defRPr sz="1200"/>
            </a:lvl3pPr>
            <a:lvl4pPr marL="1028646" indent="0">
              <a:buNone/>
              <a:defRPr sz="1000"/>
            </a:lvl4pPr>
            <a:lvl5pPr marL="1371528" indent="0">
              <a:buNone/>
              <a:defRPr sz="1000"/>
            </a:lvl5pPr>
            <a:lvl6pPr marL="1714410" indent="0">
              <a:buNone/>
              <a:defRPr sz="1000"/>
            </a:lvl6pPr>
            <a:lvl7pPr marL="2057292" indent="0">
              <a:buNone/>
              <a:defRPr sz="1000"/>
            </a:lvl7pPr>
            <a:lvl8pPr marL="2400174" indent="0">
              <a:buNone/>
              <a:defRPr sz="1000"/>
            </a:lvl8pPr>
            <a:lvl9pPr marL="274305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1E37F-79A7-49F3-ADE0-04AA6CCFFB0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2021/5/12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A2EB0-7535-4BD3-BCDE-B6C69D3721B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874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5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5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46FD3-0663-4075-8D58-0C0B8BDB0F8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2021/5/12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CC8C1-5E13-44F2-93C4-65908E4F5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463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42882" indent="0">
              <a:buNone/>
              <a:defRPr sz="1500" b="1"/>
            </a:lvl2pPr>
            <a:lvl3pPr marL="685764" indent="0">
              <a:buNone/>
              <a:defRPr sz="1400" b="1"/>
            </a:lvl3pPr>
            <a:lvl4pPr marL="1028646" indent="0">
              <a:buNone/>
              <a:defRPr sz="1200" b="1"/>
            </a:lvl4pPr>
            <a:lvl5pPr marL="1371528" indent="0">
              <a:buNone/>
              <a:defRPr sz="1200" b="1"/>
            </a:lvl5pPr>
            <a:lvl6pPr marL="1714410" indent="0">
              <a:buNone/>
              <a:defRPr sz="1200" b="1"/>
            </a:lvl6pPr>
            <a:lvl7pPr marL="2057292" indent="0">
              <a:buNone/>
              <a:defRPr sz="1200" b="1"/>
            </a:lvl7pPr>
            <a:lvl8pPr marL="2400174" indent="0">
              <a:buNone/>
              <a:defRPr sz="1200" b="1"/>
            </a:lvl8pPr>
            <a:lvl9pPr marL="274305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8"/>
            <a:ext cx="4040188" cy="296346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4" cy="47982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42882" indent="0">
              <a:buNone/>
              <a:defRPr sz="1500" b="1"/>
            </a:lvl2pPr>
            <a:lvl3pPr marL="685764" indent="0">
              <a:buNone/>
              <a:defRPr sz="1400" b="1"/>
            </a:lvl3pPr>
            <a:lvl4pPr marL="1028646" indent="0">
              <a:buNone/>
              <a:defRPr sz="1200" b="1"/>
            </a:lvl4pPr>
            <a:lvl5pPr marL="1371528" indent="0">
              <a:buNone/>
              <a:defRPr sz="1200" b="1"/>
            </a:lvl5pPr>
            <a:lvl6pPr marL="1714410" indent="0">
              <a:buNone/>
              <a:defRPr sz="1200" b="1"/>
            </a:lvl6pPr>
            <a:lvl7pPr marL="2057292" indent="0">
              <a:buNone/>
              <a:defRPr sz="1200" b="1"/>
            </a:lvl7pPr>
            <a:lvl8pPr marL="2400174" indent="0">
              <a:buNone/>
              <a:defRPr sz="1200" b="1"/>
            </a:lvl8pPr>
            <a:lvl9pPr marL="274305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8"/>
            <a:ext cx="4041774" cy="296346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E3712-B8BE-4E40-B054-B483C5553AE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2021/5/12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677EB-E9C0-4697-8631-435A7BAB98F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83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AEA1B-FF1D-4BB1-9D45-DC93002C788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2021/5/12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BAE14-48C6-4C02-A25F-935445F27BC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930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ED081-179C-4CCC-9471-EED1C697D6F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2021/5/12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AA70A-42B4-46EC-AAE9-CCA77CAE3D9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224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31"/>
            <a:ext cx="3008313" cy="3518297"/>
          </a:xfrm>
        </p:spPr>
        <p:txBody>
          <a:bodyPr/>
          <a:lstStyle>
            <a:lvl1pPr marL="0" indent="0">
              <a:buNone/>
              <a:defRPr sz="1000"/>
            </a:lvl1pPr>
            <a:lvl2pPr marL="342882" indent="0">
              <a:buNone/>
              <a:defRPr sz="900"/>
            </a:lvl2pPr>
            <a:lvl3pPr marL="685764" indent="0">
              <a:buNone/>
              <a:defRPr sz="700"/>
            </a:lvl3pPr>
            <a:lvl4pPr marL="1028646" indent="0">
              <a:buNone/>
              <a:defRPr sz="600"/>
            </a:lvl4pPr>
            <a:lvl5pPr marL="1371528" indent="0">
              <a:buNone/>
              <a:defRPr sz="600"/>
            </a:lvl5pPr>
            <a:lvl6pPr marL="1714410" indent="0">
              <a:buNone/>
              <a:defRPr sz="600"/>
            </a:lvl6pPr>
            <a:lvl7pPr marL="2057292" indent="0">
              <a:buNone/>
              <a:defRPr sz="600"/>
            </a:lvl7pPr>
            <a:lvl8pPr marL="2400174" indent="0">
              <a:buNone/>
              <a:defRPr sz="600"/>
            </a:lvl8pPr>
            <a:lvl9pPr marL="2743058" indent="0">
              <a:buNone/>
              <a:defRPr sz="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A4CD0-3DAC-4EE3-94C9-463B2665C1B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2021/5/12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B1588-1063-4951-8A12-ECC8D46209F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0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160720"/>
            <a:ext cx="6275040" cy="490524"/>
          </a:xfrm>
        </p:spPr>
        <p:txBody>
          <a:bodyPr>
            <a:normAutofit/>
          </a:bodyPr>
          <a:lstStyle>
            <a:lvl1pPr>
              <a:defRPr sz="2400" b="1" baseline="0">
                <a:solidFill>
                  <a:srgbClr val="002D5E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1pPr>
            <a:lvl2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2pPr>
            <a:lvl3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3pPr>
            <a:lvl4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4pPr>
            <a:lvl5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251520" cy="684710"/>
          </a:xfrm>
          <a:prstGeom prst="rect">
            <a:avLst/>
          </a:prstGeom>
          <a:solidFill>
            <a:srgbClr val="FFC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82" indent="0">
              <a:buNone/>
              <a:defRPr sz="2100"/>
            </a:lvl2pPr>
            <a:lvl3pPr marL="685764" indent="0">
              <a:buNone/>
              <a:defRPr sz="1900"/>
            </a:lvl3pPr>
            <a:lvl4pPr marL="1028646" indent="0">
              <a:buNone/>
              <a:defRPr sz="1500"/>
            </a:lvl4pPr>
            <a:lvl5pPr marL="1371528" indent="0">
              <a:buNone/>
              <a:defRPr sz="1500"/>
            </a:lvl5pPr>
            <a:lvl6pPr marL="1714410" indent="0">
              <a:buNone/>
              <a:defRPr sz="1500"/>
            </a:lvl6pPr>
            <a:lvl7pPr marL="2057292" indent="0">
              <a:buNone/>
              <a:defRPr sz="1500"/>
            </a:lvl7pPr>
            <a:lvl8pPr marL="2400174" indent="0">
              <a:buNone/>
              <a:defRPr sz="1500"/>
            </a:lvl8pPr>
            <a:lvl9pPr marL="2743058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00"/>
            </a:lvl1pPr>
            <a:lvl2pPr marL="342882" indent="0">
              <a:buNone/>
              <a:defRPr sz="900"/>
            </a:lvl2pPr>
            <a:lvl3pPr marL="685764" indent="0">
              <a:buNone/>
              <a:defRPr sz="700"/>
            </a:lvl3pPr>
            <a:lvl4pPr marL="1028646" indent="0">
              <a:buNone/>
              <a:defRPr sz="600"/>
            </a:lvl4pPr>
            <a:lvl5pPr marL="1371528" indent="0">
              <a:buNone/>
              <a:defRPr sz="600"/>
            </a:lvl5pPr>
            <a:lvl6pPr marL="1714410" indent="0">
              <a:buNone/>
              <a:defRPr sz="600"/>
            </a:lvl6pPr>
            <a:lvl7pPr marL="2057292" indent="0">
              <a:buNone/>
              <a:defRPr sz="600"/>
            </a:lvl7pPr>
            <a:lvl8pPr marL="2400174" indent="0">
              <a:buNone/>
              <a:defRPr sz="600"/>
            </a:lvl8pPr>
            <a:lvl9pPr marL="2743058" indent="0">
              <a:buNone/>
              <a:defRPr sz="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9747C-E37E-4765-83E5-F9945B813837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2021/5/12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68443-78A5-4C5D-9A53-DDCFA82A198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588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A9EC0-2795-4D6D-8ADF-8E43A4B3338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2021/5/12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C7ACA-DC4A-40AA-9720-770879E1B64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435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C94AC-8239-4027-91C8-CEE7DC702F02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2021/5/12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ABE05-530A-46CE-B8B2-95647FF411F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51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3" indent="0">
              <a:buNone/>
              <a:defRPr sz="1900" b="1"/>
            </a:lvl3pPr>
            <a:lvl4pPr marL="1371528" indent="0">
              <a:buNone/>
              <a:defRPr sz="1600" b="1"/>
            </a:lvl4pPr>
            <a:lvl5pPr marL="1828705" indent="0">
              <a:buNone/>
              <a:defRPr sz="1600" b="1"/>
            </a:lvl5pPr>
            <a:lvl6pPr marL="2285881" indent="0">
              <a:buNone/>
              <a:defRPr sz="1600" b="1"/>
            </a:lvl6pPr>
            <a:lvl7pPr marL="2743058" indent="0">
              <a:buNone/>
              <a:defRPr sz="1600" b="1"/>
            </a:lvl7pPr>
            <a:lvl8pPr marL="3200233" indent="0">
              <a:buNone/>
              <a:defRPr sz="1600" b="1"/>
            </a:lvl8pPr>
            <a:lvl9pPr marL="36574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8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3" indent="0">
              <a:buNone/>
              <a:defRPr sz="1900" b="1"/>
            </a:lvl3pPr>
            <a:lvl4pPr marL="1371528" indent="0">
              <a:buNone/>
              <a:defRPr sz="1600" b="1"/>
            </a:lvl4pPr>
            <a:lvl5pPr marL="1828705" indent="0">
              <a:buNone/>
              <a:defRPr sz="1600" b="1"/>
            </a:lvl5pPr>
            <a:lvl6pPr marL="2285881" indent="0">
              <a:buNone/>
              <a:defRPr sz="1600" b="1"/>
            </a:lvl6pPr>
            <a:lvl7pPr marL="2743058" indent="0">
              <a:buNone/>
              <a:defRPr sz="1600" b="1"/>
            </a:lvl7pPr>
            <a:lvl8pPr marL="3200233" indent="0">
              <a:buNone/>
              <a:defRPr sz="1600" b="1"/>
            </a:lvl8pPr>
            <a:lvl9pPr marL="36574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8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30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200"/>
            </a:lvl2pPr>
            <a:lvl3pPr marL="914353" indent="0">
              <a:buNone/>
              <a:defRPr sz="1000"/>
            </a:lvl3pPr>
            <a:lvl4pPr marL="1371528" indent="0">
              <a:buNone/>
              <a:defRPr sz="900"/>
            </a:lvl4pPr>
            <a:lvl5pPr marL="1828705" indent="0">
              <a:buNone/>
              <a:defRPr sz="900"/>
            </a:lvl5pPr>
            <a:lvl6pPr marL="2285881" indent="0">
              <a:buNone/>
              <a:defRPr sz="900"/>
            </a:lvl6pPr>
            <a:lvl7pPr marL="2743058" indent="0">
              <a:buNone/>
              <a:defRPr sz="900"/>
            </a:lvl7pPr>
            <a:lvl8pPr marL="3200233" indent="0">
              <a:buNone/>
              <a:defRPr sz="900"/>
            </a:lvl8pPr>
            <a:lvl9pPr marL="36574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76" indent="0">
              <a:buNone/>
              <a:defRPr sz="2800"/>
            </a:lvl2pPr>
            <a:lvl3pPr marL="914353" indent="0">
              <a:buNone/>
              <a:defRPr sz="2400"/>
            </a:lvl3pPr>
            <a:lvl4pPr marL="1371528" indent="0">
              <a:buNone/>
              <a:defRPr sz="2000"/>
            </a:lvl4pPr>
            <a:lvl5pPr marL="1828705" indent="0">
              <a:buNone/>
              <a:defRPr sz="2000"/>
            </a:lvl5pPr>
            <a:lvl6pPr marL="2285881" indent="0">
              <a:buNone/>
              <a:defRPr sz="2000"/>
            </a:lvl6pPr>
            <a:lvl7pPr marL="2743058" indent="0">
              <a:buNone/>
              <a:defRPr sz="2000"/>
            </a:lvl7pPr>
            <a:lvl8pPr marL="3200233" indent="0">
              <a:buNone/>
              <a:defRPr sz="2000"/>
            </a:lvl8pPr>
            <a:lvl9pPr marL="36574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200"/>
            </a:lvl2pPr>
            <a:lvl3pPr marL="914353" indent="0">
              <a:buNone/>
              <a:defRPr sz="1000"/>
            </a:lvl3pPr>
            <a:lvl4pPr marL="1371528" indent="0">
              <a:buNone/>
              <a:defRPr sz="900"/>
            </a:lvl4pPr>
            <a:lvl5pPr marL="1828705" indent="0">
              <a:buNone/>
              <a:defRPr sz="900"/>
            </a:lvl5pPr>
            <a:lvl6pPr marL="2285881" indent="0">
              <a:buNone/>
              <a:defRPr sz="900"/>
            </a:lvl6pPr>
            <a:lvl7pPr marL="2743058" indent="0">
              <a:buNone/>
              <a:defRPr sz="900"/>
            </a:lvl7pPr>
            <a:lvl8pPr marL="3200233" indent="0">
              <a:buNone/>
              <a:defRPr sz="900"/>
            </a:lvl8pPr>
            <a:lvl9pPr marL="36574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07142"/>
            <a:ext cx="8229600" cy="490524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511179-33DE-C245-893F-14CAAD0F5E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1" b="79067"/>
          <a:stretch/>
        </p:blipFill>
        <p:spPr>
          <a:xfrm>
            <a:off x="6948264" y="214835"/>
            <a:ext cx="2486291" cy="3801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3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Times New Roman" panose="02020603050405020304" pitchFamily="18" charset="0"/>
          <a:ea typeface="微软雅黑" pitchFamily="34" charset="-122"/>
          <a:cs typeface="Times New Roman" panose="02020603050405020304" pitchFamily="18" charset="0"/>
        </a:defRPr>
      </a:lvl1pPr>
    </p:titleStyle>
    <p:bodyStyle>
      <a:lvl1pPr marL="342882" indent="-342882" algn="l" defTabSz="914353" rtl="0" eaLnBrk="1" latinLnBrk="0" hangingPunct="1">
        <a:spcBef>
          <a:spcPct val="20000"/>
        </a:spcBef>
        <a:buClr>
          <a:srgbClr val="FFCF00"/>
        </a:buClr>
        <a:buFont typeface="Wingdings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微软雅黑" pitchFamily="34" charset="-122"/>
          <a:cs typeface="Times New Roman" panose="02020603050405020304" pitchFamily="18" charset="0"/>
        </a:defRPr>
      </a:lvl1pPr>
      <a:lvl2pPr marL="742911" indent="-285735" algn="l" defTabSz="914353" rtl="0" eaLnBrk="1" latinLnBrk="0" hangingPunct="1">
        <a:spcBef>
          <a:spcPct val="20000"/>
        </a:spcBef>
        <a:buClr>
          <a:schemeClr val="accent3"/>
        </a:buClr>
        <a:buFont typeface="Wingdings" charset="2"/>
        <a:buChar char="§"/>
        <a:defRPr sz="2000" kern="1200">
          <a:solidFill>
            <a:schemeClr val="tx1"/>
          </a:solidFill>
          <a:latin typeface="Times New Roman" panose="02020603050405020304" pitchFamily="18" charset="0"/>
          <a:ea typeface="微软雅黑" pitchFamily="34" charset="-122"/>
          <a:cs typeface="Times New Roman" panose="02020603050405020304" pitchFamily="18" charset="0"/>
        </a:defRPr>
      </a:lvl2pPr>
      <a:lvl3pPr marL="114294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117" indent="-228588" algn="l" defTabSz="914353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292" indent="-228588" algn="l" defTabSz="914353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469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2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97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8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5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1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58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3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09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5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000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9BABB1-49C1-48E8-B48F-9CD6E4CF603B}" type="datetime1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2021/5/12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000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675DA0-23CA-476E-ACFB-055A1379A9D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31" name="图片 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0152" y="4816078"/>
            <a:ext cx="1506538" cy="32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57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anose="02020603050405020304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342882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685764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028646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371528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57162" indent="-257162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557184" indent="-214302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Times New Roman" panose="02020603050405020304" pitchFamily="18" charset="0"/>
          <a:ea typeface="+mn-ea"/>
        </a:defRPr>
      </a:lvl2pPr>
      <a:lvl3pPr marL="857205" indent="-171441" algn="l" rtl="0" eaLnBrk="0" fontAlgn="base" hangingPunct="0">
        <a:spcBef>
          <a:spcPct val="20000"/>
        </a:spcBef>
        <a:spcAft>
          <a:spcPct val="0"/>
        </a:spcAft>
        <a:buChar char="•"/>
        <a:defRPr sz="1900">
          <a:solidFill>
            <a:schemeClr val="tx1"/>
          </a:solidFill>
          <a:latin typeface="Times New Roman" panose="02020603050405020304" pitchFamily="18" charset="0"/>
          <a:ea typeface="+mn-ea"/>
        </a:defRPr>
      </a:lvl3pPr>
      <a:lvl4pPr marL="1200087" indent="-171441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1542969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1885851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733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617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499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4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6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28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0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2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74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58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26206"/>
            <a:ext cx="9144000" cy="5143497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r>
              <a:rPr kumimoji="1" lang="en-US" altLang="zh-CN" sz="4800" dirty="0">
                <a:latin typeface="+mj-lt"/>
              </a:rPr>
              <a:t>Battery Parameter </a:t>
            </a:r>
          </a:p>
          <a:p>
            <a:pPr algn="ctr"/>
            <a:r>
              <a:rPr kumimoji="1" lang="en-US" altLang="zh-CN" sz="4800" dirty="0">
                <a:latin typeface="+mj-lt"/>
              </a:rPr>
              <a:t>of</a:t>
            </a:r>
          </a:p>
          <a:p>
            <a:pPr algn="ctr"/>
            <a:r>
              <a:rPr kumimoji="1" lang="en-US" altLang="zh-CN" sz="4800" dirty="0">
                <a:latin typeface="+mj-lt"/>
              </a:rPr>
              <a:t>Different SOC</a:t>
            </a:r>
            <a:endParaRPr kumimoji="1" lang="zh-CN" altLang="en-US" sz="4800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103665"/>
            <a:ext cx="9144000" cy="77929"/>
          </a:xfrm>
          <a:prstGeom prst="rect">
            <a:avLst/>
          </a:prstGeom>
          <a:solidFill>
            <a:srgbClr val="F2B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7" descr="log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0312" y="51470"/>
            <a:ext cx="1602329" cy="129614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75856" y="2067694"/>
            <a:ext cx="6275040" cy="1512168"/>
          </a:xfrm>
          <a:prstGeom prst="rect">
            <a:avLst/>
          </a:prstGeom>
        </p:spPr>
        <p:txBody>
          <a:bodyPr vert="horz" lIns="91435" tIns="45717" rIns="91435" bIns="45717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微软雅黑" pitchFamily="34" charset="-122"/>
                <a:cs typeface="Arial"/>
              </a:defRPr>
            </a:lvl1pPr>
          </a:lstStyle>
          <a:p>
            <a:endParaRPr lang="en-US" dirty="0">
              <a:solidFill>
                <a:srgbClr val="FFC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04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78DE5-59A0-4072-BD61-1C8E1280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5EB046-0B7E-4371-B9EC-F17142356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1" y="771550"/>
            <a:ext cx="7416824" cy="40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3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"/>
            <a:ext cx="9144000" cy="5164035"/>
          </a:xfrm>
          <a:prstGeom prst="rect">
            <a:avLst/>
          </a:prstGeom>
          <a:solidFill>
            <a:srgbClr val="001B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958" y="1746427"/>
            <a:ext cx="9054084" cy="1323439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 algn="ctr"/>
            <a:endParaRPr lang="zh-CN" altLang="en-US" sz="8000" b="1" dirty="0">
              <a:solidFill>
                <a:srgbClr val="FFC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074228"/>
            <a:ext cx="9144000" cy="89809"/>
          </a:xfrm>
          <a:prstGeom prst="rect">
            <a:avLst/>
          </a:prstGeom>
          <a:solidFill>
            <a:srgbClr val="F2B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JI Official Logo_2014－1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1880" y="4227934"/>
            <a:ext cx="2448272" cy="4241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E3D866A-46B9-48CA-833B-8F90CFC7B059}"/>
              </a:ext>
            </a:extLst>
          </p:cNvPr>
          <p:cNvSpPr txBox="1"/>
          <p:nvPr/>
        </p:nvSpPr>
        <p:spPr>
          <a:xfrm>
            <a:off x="2411760" y="1851670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 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5020B-738B-475C-B631-D44C93FF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Equivalent Circuit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AE74A-3B89-4896-8C52-A19B63AE5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68" y="927917"/>
            <a:ext cx="3425552" cy="2435921"/>
          </a:xfrm>
        </p:spPr>
        <p:txBody>
          <a:bodyPr>
            <a:normAutofit/>
          </a:bodyPr>
          <a:lstStyle/>
          <a:p>
            <a:r>
              <a:rPr lang="en-US" altLang="zh-CN" dirty="0"/>
              <a:t>R-2RC Model</a:t>
            </a:r>
          </a:p>
          <a:p>
            <a:r>
              <a:rPr lang="en-US" altLang="zh-CN" dirty="0"/>
              <a:t>R0 stands for resistance of contacts, electrodes, and electrolytes.</a:t>
            </a:r>
          </a:p>
          <a:p>
            <a:r>
              <a:rPr lang="en-US" altLang="zh-CN" dirty="0"/>
              <a:t>RCs simulate the dynamic features during charge and discharge.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AE7F8F0-A14B-4FAE-8C0B-70555201B421}"/>
                  </a:ext>
                </a:extLst>
              </p:cNvPr>
              <p:cNvSpPr txBox="1"/>
              <p:nvPr/>
            </p:nvSpPr>
            <p:spPr>
              <a:xfrm>
                <a:off x="611560" y="3283638"/>
                <a:ext cx="7272808" cy="575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AE7F8F0-A14B-4FAE-8C0B-70555201B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283638"/>
                <a:ext cx="7272808" cy="575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94D437B6-1418-4C25-BACF-5992208FF5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988837"/>
            <a:ext cx="4397601" cy="192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6309A-ADAB-4323-A312-ECAA0A76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F8CC227-DF86-4C7E-9A20-704CA34E9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824" y="2320475"/>
            <a:ext cx="7695774" cy="2232248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40DD664-DAD8-47CF-9017-AF3F531AE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24" y="590777"/>
            <a:ext cx="7740352" cy="179869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06D5BBE-1E28-4B19-9B20-AFC443B99CAE}"/>
              </a:ext>
            </a:extLst>
          </p:cNvPr>
          <p:cNvSpPr txBox="1"/>
          <p:nvPr/>
        </p:nvSpPr>
        <p:spPr>
          <a:xfrm>
            <a:off x="777716" y="4731990"/>
            <a:ext cx="76957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/>
              <a:t>[1] Zheng, F. , et al. "Influence of different open circuit voltage tests on state of charge online estimation for lithium-ion batteries." Applied Energy 183.dec.1(2016):513-525.</a:t>
            </a:r>
          </a:p>
        </p:txBody>
      </p:sp>
    </p:spTree>
    <p:extLst>
      <p:ext uri="{BB962C8B-B14F-4D97-AF65-F5344CB8AC3E}">
        <p14:creationId xmlns:p14="http://schemas.microsoft.com/office/powerpoint/2010/main" val="376749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0F5B5-DE85-46F6-B45B-3BAAE10E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Processing – One discharging procedure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2E4E8E2-D00D-4666-BE18-ED7486731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771550"/>
            <a:ext cx="7631832" cy="406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1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7EA4C-AC9C-49F1-8066-F0FE37CF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Derive OCV-SOC curve</a:t>
            </a:r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E84C2A1A-47F2-4B00-95F3-7F65E3D82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843558"/>
            <a:ext cx="6984776" cy="3742000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FD4BD62-5C5D-419E-87C3-DCDCA30B0616}"/>
              </a:ext>
            </a:extLst>
          </p:cNvPr>
          <p:cNvSpPr txBox="1"/>
          <p:nvPr/>
        </p:nvSpPr>
        <p:spPr>
          <a:xfrm>
            <a:off x="4067944" y="4564449"/>
            <a:ext cx="7200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SOC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29F14C-FE51-42A2-8C1E-AEF389380D34}"/>
              </a:ext>
            </a:extLst>
          </p:cNvPr>
          <p:cNvSpPr txBox="1"/>
          <p:nvPr/>
        </p:nvSpPr>
        <p:spPr>
          <a:xfrm>
            <a:off x="179512" y="2379389"/>
            <a:ext cx="9361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Voltage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59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4A850-7430-487C-8A79-7F674C2E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Applying OCV-SOC curve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9BE5164-CB8A-4036-8349-086425D63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843558"/>
            <a:ext cx="7559824" cy="403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2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A746F-BC94-48D7-B18B-10508FE3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Fitting the Data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6E80980-CCA4-4268-AD61-1E6F51063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769020"/>
            <a:ext cx="3250704" cy="1614729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8B4B3D7-83F7-4E85-95AC-EB83761E3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051" y="771550"/>
            <a:ext cx="3692378" cy="24418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667D2CB-0054-457A-9089-2462720D4958}"/>
              </a:ext>
            </a:extLst>
          </p:cNvPr>
          <p:cNvSpPr txBox="1"/>
          <p:nvPr/>
        </p:nvSpPr>
        <p:spPr>
          <a:xfrm>
            <a:off x="4716016" y="3363838"/>
            <a:ext cx="471805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dirty="0"/>
              <a:t>https://www.mathworks.com/videos/estimating-parameters-of-a-battery-68957.html</a:t>
            </a:r>
          </a:p>
        </p:txBody>
      </p:sp>
    </p:spTree>
    <p:extLst>
      <p:ext uri="{BB962C8B-B14F-4D97-AF65-F5344CB8AC3E}">
        <p14:creationId xmlns:p14="http://schemas.microsoft.com/office/powerpoint/2010/main" val="159285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9A13B-6BE2-4D05-8B6E-E49A6B04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Lookup Table =&gt; Split Data to Pulses</a:t>
            </a:r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D99BCDF8-8A42-4B22-A8C2-4FBA94D8A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651244"/>
            <a:ext cx="7992888" cy="4249235"/>
          </a:xfr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0400C81-4C71-4C87-920D-3B1678B09DF0}"/>
              </a:ext>
            </a:extLst>
          </p:cNvPr>
          <p:cNvSpPr/>
          <p:nvPr/>
        </p:nvSpPr>
        <p:spPr>
          <a:xfrm>
            <a:off x="2339752" y="699542"/>
            <a:ext cx="1152128" cy="4283238"/>
          </a:xfrm>
          <a:prstGeom prst="rect">
            <a:avLst/>
          </a:prstGeom>
          <a:solidFill>
            <a:srgbClr val="4F81BD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10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42425-16C6-42EC-9817-1A335651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</a:t>
            </a:r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0D405CF8-C0CB-43C0-971F-CDF5AD7AD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1059582"/>
            <a:ext cx="6984776" cy="3810863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525AE81-A568-4BF1-BF25-B5380C4FEFE1}"/>
              </a:ext>
            </a:extLst>
          </p:cNvPr>
          <p:cNvSpPr txBox="1"/>
          <p:nvPr/>
        </p:nvSpPr>
        <p:spPr>
          <a:xfrm>
            <a:off x="683568" y="1707654"/>
            <a:ext cx="4347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CCBFD7-EA7E-436E-9298-35E427328034}"/>
              </a:ext>
            </a:extLst>
          </p:cNvPr>
          <p:cNvSpPr txBox="1"/>
          <p:nvPr/>
        </p:nvSpPr>
        <p:spPr>
          <a:xfrm>
            <a:off x="683568" y="3579862"/>
            <a:ext cx="53732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1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66091</TotalTime>
  <Words>155</Words>
  <Application>Microsoft Office PowerPoint</Application>
  <PresentationFormat>全屏显示(16:9)</PresentationFormat>
  <Paragraphs>26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微软雅黑</vt:lpstr>
      <vt:lpstr>Arial</vt:lpstr>
      <vt:lpstr>Calibri</vt:lpstr>
      <vt:lpstr>Cambria Math</vt:lpstr>
      <vt:lpstr>Times New Roman</vt:lpstr>
      <vt:lpstr>Wingdings</vt:lpstr>
      <vt:lpstr>Office 主题</vt:lpstr>
      <vt:lpstr>默认设计模板</vt:lpstr>
      <vt:lpstr>PowerPoint 演示文稿</vt:lpstr>
      <vt:lpstr>Equivalent Circuit Model</vt:lpstr>
      <vt:lpstr>Dataset </vt:lpstr>
      <vt:lpstr>Data Processing – One discharging procedure</vt:lpstr>
      <vt:lpstr>Derive OCV-SOC curve</vt:lpstr>
      <vt:lpstr>Applying OCV-SOC curve</vt:lpstr>
      <vt:lpstr>Fitting the Data</vt:lpstr>
      <vt:lpstr>Lookup Table =&gt; Split Data to Pulses</vt:lpstr>
      <vt:lpstr>Results </vt:lpstr>
      <vt:lpstr>Results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vic</dc:creator>
  <cp:lastModifiedBy>子淏</cp:lastModifiedBy>
  <cp:revision>1535</cp:revision>
  <cp:lastPrinted>2018-04-18T08:43:27Z</cp:lastPrinted>
  <dcterms:created xsi:type="dcterms:W3CDTF">2016-11-08T07:17:42Z</dcterms:created>
  <dcterms:modified xsi:type="dcterms:W3CDTF">2021-05-12T01:42:58Z</dcterms:modified>
</cp:coreProperties>
</file>