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452" r:id="rId3"/>
    <p:sldId id="453" r:id="rId4"/>
    <p:sldId id="458" r:id="rId5"/>
    <p:sldId id="454" r:id="rId6"/>
    <p:sldId id="455" r:id="rId7"/>
    <p:sldId id="456" r:id="rId8"/>
    <p:sldId id="462" r:id="rId9"/>
    <p:sldId id="461" r:id="rId10"/>
    <p:sldId id="460" r:id="rId11"/>
    <p:sldId id="463" r:id="rId12"/>
    <p:sldId id="457" r:id="rId13"/>
    <p:sldId id="468" r:id="rId14"/>
    <p:sldId id="464" r:id="rId15"/>
    <p:sldId id="465" r:id="rId16"/>
    <p:sldId id="466" r:id="rId17"/>
    <p:sldId id="459" r:id="rId18"/>
    <p:sldId id="467" r:id="rId19"/>
    <p:sldId id="422" r:id="rId20"/>
  </p:sldIdLst>
  <p:sldSz cx="9144000" cy="5143500" type="screen16x9"/>
  <p:notesSz cx="9874250" cy="6797675"/>
  <p:defaultTextStyle>
    <a:defPPr>
      <a:defRPr lang="zh-CN"/>
    </a:defPPr>
    <a:lvl1pPr marL="0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6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28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5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1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58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33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09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1620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FFC000"/>
    <a:srgbClr val="CC9900"/>
    <a:srgbClr val="663300"/>
    <a:srgbClr val="1F497D"/>
    <a:srgbClr val="101E33"/>
    <a:srgbClr val="C0504D"/>
    <a:srgbClr val="95B256"/>
    <a:srgbClr val="8165A3"/>
    <a:srgbClr val="87A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9" autoAdjust="0"/>
    <p:restoredTop sz="91634" autoAdjust="0"/>
  </p:normalViewPr>
  <p:slideViewPr>
    <p:cSldViewPr>
      <p:cViewPr varScale="1">
        <p:scale>
          <a:sx n="195" d="100"/>
          <a:sy n="195" d="100"/>
        </p:scale>
        <p:origin x="972" y="1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27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04E0D-C731-4293-9B78-15AF47A387D5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2027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AA391-EF7B-4D20-8CDF-74E01FAAE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309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7D7D8-10E9-44B9-84AD-06141B53D128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97188" y="849313"/>
            <a:ext cx="4079875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6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3D0EE-8287-4834-B156-67A71CD74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686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5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1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5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09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97188" y="849313"/>
            <a:ext cx="4079875" cy="2295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3D0EE-8287-4834-B156-67A71CD746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019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97188" y="849313"/>
            <a:ext cx="4079875" cy="2295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DE32E-FEFA-9540-AAAC-D24888275D85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285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5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882" indent="0" algn="ctr">
              <a:buNone/>
              <a:defRPr/>
            </a:lvl2pPr>
            <a:lvl3pPr marL="685764" indent="0" algn="ctr">
              <a:buNone/>
              <a:defRPr/>
            </a:lvl3pPr>
            <a:lvl4pPr marL="1028646" indent="0" algn="ctr">
              <a:buNone/>
              <a:defRPr/>
            </a:lvl4pPr>
            <a:lvl5pPr marL="1371528" indent="0" algn="ctr">
              <a:buNone/>
              <a:defRPr/>
            </a:lvl5pPr>
            <a:lvl6pPr marL="1714410" indent="0" algn="ctr">
              <a:buNone/>
              <a:defRPr/>
            </a:lvl6pPr>
            <a:lvl7pPr marL="2057292" indent="0" algn="ctr">
              <a:buNone/>
              <a:defRPr/>
            </a:lvl7pPr>
            <a:lvl8pPr marL="2400174" indent="0" algn="ctr">
              <a:buNone/>
              <a:defRPr/>
            </a:lvl8pPr>
            <a:lvl9pPr marL="2743058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89847-975B-442D-B112-4D6DCA92C45F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2021/6/2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436C8-15F0-4ACB-8A65-F28FC9B96A3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819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BE132-9416-46EE-B140-0CF116C6200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2021/6/2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670B0-A261-4B87-B048-B525EE41D657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139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82" indent="0">
              <a:buNone/>
              <a:defRPr sz="1400"/>
            </a:lvl2pPr>
            <a:lvl3pPr marL="685764" indent="0">
              <a:buNone/>
              <a:defRPr sz="1200"/>
            </a:lvl3pPr>
            <a:lvl4pPr marL="1028646" indent="0">
              <a:buNone/>
              <a:defRPr sz="1000"/>
            </a:lvl4pPr>
            <a:lvl5pPr marL="1371528" indent="0">
              <a:buNone/>
              <a:defRPr sz="1000"/>
            </a:lvl5pPr>
            <a:lvl6pPr marL="1714410" indent="0">
              <a:buNone/>
              <a:defRPr sz="1000"/>
            </a:lvl6pPr>
            <a:lvl7pPr marL="2057292" indent="0">
              <a:buNone/>
              <a:defRPr sz="1000"/>
            </a:lvl7pPr>
            <a:lvl8pPr marL="2400174" indent="0">
              <a:buNone/>
              <a:defRPr sz="1000"/>
            </a:lvl8pPr>
            <a:lvl9pPr marL="2743058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1E37F-79A7-49F3-ADE0-04AA6CCFFB0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2021/6/2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A2EB0-7535-4BD3-BCDE-B6C69D3721B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874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5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200155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46FD3-0663-4075-8D58-0C0B8BDB0F88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2021/6/2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CC8C1-5E13-44F2-93C4-65908E4F51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463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42882" indent="0">
              <a:buNone/>
              <a:defRPr sz="1500" b="1"/>
            </a:lvl2pPr>
            <a:lvl3pPr marL="685764" indent="0">
              <a:buNone/>
              <a:defRPr sz="1400" b="1"/>
            </a:lvl3pPr>
            <a:lvl4pPr marL="1028646" indent="0">
              <a:buNone/>
              <a:defRPr sz="1200" b="1"/>
            </a:lvl4pPr>
            <a:lvl5pPr marL="1371528" indent="0">
              <a:buNone/>
              <a:defRPr sz="1200" b="1"/>
            </a:lvl5pPr>
            <a:lvl6pPr marL="1714410" indent="0">
              <a:buNone/>
              <a:defRPr sz="1200" b="1"/>
            </a:lvl6pPr>
            <a:lvl7pPr marL="2057292" indent="0">
              <a:buNone/>
              <a:defRPr sz="1200" b="1"/>
            </a:lvl7pPr>
            <a:lvl8pPr marL="2400174" indent="0">
              <a:buNone/>
              <a:defRPr sz="1200" b="1"/>
            </a:lvl8pPr>
            <a:lvl9pPr marL="274305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8"/>
            <a:ext cx="4040188" cy="2963466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4" cy="47982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42882" indent="0">
              <a:buNone/>
              <a:defRPr sz="1500" b="1"/>
            </a:lvl2pPr>
            <a:lvl3pPr marL="685764" indent="0">
              <a:buNone/>
              <a:defRPr sz="1400" b="1"/>
            </a:lvl3pPr>
            <a:lvl4pPr marL="1028646" indent="0">
              <a:buNone/>
              <a:defRPr sz="1200" b="1"/>
            </a:lvl4pPr>
            <a:lvl5pPr marL="1371528" indent="0">
              <a:buNone/>
              <a:defRPr sz="1200" b="1"/>
            </a:lvl5pPr>
            <a:lvl6pPr marL="1714410" indent="0">
              <a:buNone/>
              <a:defRPr sz="1200" b="1"/>
            </a:lvl6pPr>
            <a:lvl7pPr marL="2057292" indent="0">
              <a:buNone/>
              <a:defRPr sz="1200" b="1"/>
            </a:lvl7pPr>
            <a:lvl8pPr marL="2400174" indent="0">
              <a:buNone/>
              <a:defRPr sz="1200" b="1"/>
            </a:lvl8pPr>
            <a:lvl9pPr marL="274305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8"/>
            <a:ext cx="4041774" cy="2963466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E3712-B8BE-4E40-B054-B483C5553AE9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2021/6/2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677EB-E9C0-4697-8631-435A7BAB98F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883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AEA1B-FF1D-4BB1-9D45-DC93002C7889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2021/6/2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BAE14-48C6-4C02-A25F-935445F27BC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930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ED081-179C-4CCC-9471-EED1C697D6F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2021/6/2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AA70A-42B4-46EC-AAE9-CCA77CAE3D9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224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31"/>
            <a:ext cx="3008313" cy="3518297"/>
          </a:xfrm>
        </p:spPr>
        <p:txBody>
          <a:bodyPr/>
          <a:lstStyle>
            <a:lvl1pPr marL="0" indent="0">
              <a:buNone/>
              <a:defRPr sz="1000"/>
            </a:lvl1pPr>
            <a:lvl2pPr marL="342882" indent="0">
              <a:buNone/>
              <a:defRPr sz="900"/>
            </a:lvl2pPr>
            <a:lvl3pPr marL="685764" indent="0">
              <a:buNone/>
              <a:defRPr sz="700"/>
            </a:lvl3pPr>
            <a:lvl4pPr marL="1028646" indent="0">
              <a:buNone/>
              <a:defRPr sz="600"/>
            </a:lvl4pPr>
            <a:lvl5pPr marL="1371528" indent="0">
              <a:buNone/>
              <a:defRPr sz="600"/>
            </a:lvl5pPr>
            <a:lvl6pPr marL="1714410" indent="0">
              <a:buNone/>
              <a:defRPr sz="600"/>
            </a:lvl6pPr>
            <a:lvl7pPr marL="2057292" indent="0">
              <a:buNone/>
              <a:defRPr sz="600"/>
            </a:lvl7pPr>
            <a:lvl8pPr marL="2400174" indent="0">
              <a:buNone/>
              <a:defRPr sz="600"/>
            </a:lvl8pPr>
            <a:lvl9pPr marL="2743058" indent="0">
              <a:buNone/>
              <a:defRPr sz="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A4CD0-3DAC-4EE3-94C9-463B2665C1BF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2021/6/2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B1588-1063-4951-8A12-ECC8D46209F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0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160720"/>
            <a:ext cx="6275040" cy="490524"/>
          </a:xfrm>
        </p:spPr>
        <p:txBody>
          <a:bodyPr>
            <a:normAutofit/>
          </a:bodyPr>
          <a:lstStyle>
            <a:lvl1pPr>
              <a:defRPr sz="2400" b="1" baseline="0">
                <a:solidFill>
                  <a:srgbClr val="002D5E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1pPr>
            <a:lvl2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2pPr>
            <a:lvl3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3pPr>
            <a:lvl4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4pPr>
            <a:lvl5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251520" cy="684710"/>
          </a:xfrm>
          <a:prstGeom prst="rect">
            <a:avLst/>
          </a:prstGeom>
          <a:solidFill>
            <a:srgbClr val="FFC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82" indent="0">
              <a:buNone/>
              <a:defRPr sz="2100"/>
            </a:lvl2pPr>
            <a:lvl3pPr marL="685764" indent="0">
              <a:buNone/>
              <a:defRPr sz="1900"/>
            </a:lvl3pPr>
            <a:lvl4pPr marL="1028646" indent="0">
              <a:buNone/>
              <a:defRPr sz="1500"/>
            </a:lvl4pPr>
            <a:lvl5pPr marL="1371528" indent="0">
              <a:buNone/>
              <a:defRPr sz="1500"/>
            </a:lvl5pPr>
            <a:lvl6pPr marL="1714410" indent="0">
              <a:buNone/>
              <a:defRPr sz="1500"/>
            </a:lvl6pPr>
            <a:lvl7pPr marL="2057292" indent="0">
              <a:buNone/>
              <a:defRPr sz="1500"/>
            </a:lvl7pPr>
            <a:lvl8pPr marL="2400174" indent="0">
              <a:buNone/>
              <a:defRPr sz="1500"/>
            </a:lvl8pPr>
            <a:lvl9pPr marL="2743058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00"/>
            </a:lvl1pPr>
            <a:lvl2pPr marL="342882" indent="0">
              <a:buNone/>
              <a:defRPr sz="900"/>
            </a:lvl2pPr>
            <a:lvl3pPr marL="685764" indent="0">
              <a:buNone/>
              <a:defRPr sz="700"/>
            </a:lvl3pPr>
            <a:lvl4pPr marL="1028646" indent="0">
              <a:buNone/>
              <a:defRPr sz="600"/>
            </a:lvl4pPr>
            <a:lvl5pPr marL="1371528" indent="0">
              <a:buNone/>
              <a:defRPr sz="600"/>
            </a:lvl5pPr>
            <a:lvl6pPr marL="1714410" indent="0">
              <a:buNone/>
              <a:defRPr sz="600"/>
            </a:lvl6pPr>
            <a:lvl7pPr marL="2057292" indent="0">
              <a:buNone/>
              <a:defRPr sz="600"/>
            </a:lvl7pPr>
            <a:lvl8pPr marL="2400174" indent="0">
              <a:buNone/>
              <a:defRPr sz="600"/>
            </a:lvl8pPr>
            <a:lvl9pPr marL="2743058" indent="0">
              <a:buNone/>
              <a:defRPr sz="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9747C-E37E-4765-83E5-F9945B813837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2021/6/2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68443-78A5-4C5D-9A53-DDCFA82A198E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5887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A9EC0-2795-4D6D-8ADF-8E43A4B3338D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2021/6/2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C7ACA-DC4A-40AA-9720-770879E1B64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435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C94AC-8239-4027-91C8-CEE7DC702F02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2021/6/2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ABE05-530A-46CE-B8B2-95647FF411F3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51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3" indent="0">
              <a:buNone/>
              <a:defRPr sz="1900" b="1"/>
            </a:lvl3pPr>
            <a:lvl4pPr marL="1371528" indent="0">
              <a:buNone/>
              <a:defRPr sz="1600" b="1"/>
            </a:lvl4pPr>
            <a:lvl5pPr marL="1828705" indent="0">
              <a:buNone/>
              <a:defRPr sz="1600" b="1"/>
            </a:lvl5pPr>
            <a:lvl6pPr marL="2285881" indent="0">
              <a:buNone/>
              <a:defRPr sz="1600" b="1"/>
            </a:lvl6pPr>
            <a:lvl7pPr marL="2743058" indent="0">
              <a:buNone/>
              <a:defRPr sz="1600" b="1"/>
            </a:lvl7pPr>
            <a:lvl8pPr marL="3200233" indent="0">
              <a:buNone/>
              <a:defRPr sz="1600" b="1"/>
            </a:lvl8pPr>
            <a:lvl9pPr marL="36574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8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3" indent="0">
              <a:buNone/>
              <a:defRPr sz="1900" b="1"/>
            </a:lvl3pPr>
            <a:lvl4pPr marL="1371528" indent="0">
              <a:buNone/>
              <a:defRPr sz="1600" b="1"/>
            </a:lvl4pPr>
            <a:lvl5pPr marL="1828705" indent="0">
              <a:buNone/>
              <a:defRPr sz="1600" b="1"/>
            </a:lvl5pPr>
            <a:lvl6pPr marL="2285881" indent="0">
              <a:buNone/>
              <a:defRPr sz="1600" b="1"/>
            </a:lvl6pPr>
            <a:lvl7pPr marL="2743058" indent="0">
              <a:buNone/>
              <a:defRPr sz="1600" b="1"/>
            </a:lvl7pPr>
            <a:lvl8pPr marL="3200233" indent="0">
              <a:buNone/>
              <a:defRPr sz="1600" b="1"/>
            </a:lvl8pPr>
            <a:lvl9pPr marL="36574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8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30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200"/>
            </a:lvl2pPr>
            <a:lvl3pPr marL="914353" indent="0">
              <a:buNone/>
              <a:defRPr sz="1000"/>
            </a:lvl3pPr>
            <a:lvl4pPr marL="1371528" indent="0">
              <a:buNone/>
              <a:defRPr sz="900"/>
            </a:lvl4pPr>
            <a:lvl5pPr marL="1828705" indent="0">
              <a:buNone/>
              <a:defRPr sz="900"/>
            </a:lvl5pPr>
            <a:lvl6pPr marL="2285881" indent="0">
              <a:buNone/>
              <a:defRPr sz="900"/>
            </a:lvl6pPr>
            <a:lvl7pPr marL="2743058" indent="0">
              <a:buNone/>
              <a:defRPr sz="900"/>
            </a:lvl7pPr>
            <a:lvl8pPr marL="3200233" indent="0">
              <a:buNone/>
              <a:defRPr sz="900"/>
            </a:lvl8pPr>
            <a:lvl9pPr marL="36574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76" indent="0">
              <a:buNone/>
              <a:defRPr sz="2800"/>
            </a:lvl2pPr>
            <a:lvl3pPr marL="914353" indent="0">
              <a:buNone/>
              <a:defRPr sz="2400"/>
            </a:lvl3pPr>
            <a:lvl4pPr marL="1371528" indent="0">
              <a:buNone/>
              <a:defRPr sz="2000"/>
            </a:lvl4pPr>
            <a:lvl5pPr marL="1828705" indent="0">
              <a:buNone/>
              <a:defRPr sz="2000"/>
            </a:lvl5pPr>
            <a:lvl6pPr marL="2285881" indent="0">
              <a:buNone/>
              <a:defRPr sz="2000"/>
            </a:lvl6pPr>
            <a:lvl7pPr marL="2743058" indent="0">
              <a:buNone/>
              <a:defRPr sz="2000"/>
            </a:lvl7pPr>
            <a:lvl8pPr marL="3200233" indent="0">
              <a:buNone/>
              <a:defRPr sz="2000"/>
            </a:lvl8pPr>
            <a:lvl9pPr marL="36574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200"/>
            </a:lvl2pPr>
            <a:lvl3pPr marL="914353" indent="0">
              <a:buNone/>
              <a:defRPr sz="1000"/>
            </a:lvl3pPr>
            <a:lvl4pPr marL="1371528" indent="0">
              <a:buNone/>
              <a:defRPr sz="900"/>
            </a:lvl4pPr>
            <a:lvl5pPr marL="1828705" indent="0">
              <a:buNone/>
              <a:defRPr sz="900"/>
            </a:lvl5pPr>
            <a:lvl6pPr marL="2285881" indent="0">
              <a:buNone/>
              <a:defRPr sz="900"/>
            </a:lvl6pPr>
            <a:lvl7pPr marL="2743058" indent="0">
              <a:buNone/>
              <a:defRPr sz="900"/>
            </a:lvl7pPr>
            <a:lvl8pPr marL="3200233" indent="0">
              <a:buNone/>
              <a:defRPr sz="900"/>
            </a:lvl8pPr>
            <a:lvl9pPr marL="36574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07142"/>
            <a:ext cx="8229600" cy="490524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511179-33DE-C245-893F-14CAAD0F5E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1" b="79067"/>
          <a:stretch/>
        </p:blipFill>
        <p:spPr>
          <a:xfrm>
            <a:off x="6948264" y="214835"/>
            <a:ext cx="2486291" cy="3801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3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Times New Roman" panose="02020603050405020304" pitchFamily="18" charset="0"/>
          <a:ea typeface="微软雅黑" pitchFamily="34" charset="-122"/>
          <a:cs typeface="Times New Roman" panose="02020603050405020304" pitchFamily="18" charset="0"/>
        </a:defRPr>
      </a:lvl1pPr>
    </p:titleStyle>
    <p:bodyStyle>
      <a:lvl1pPr marL="342882" indent="-342882" algn="l" defTabSz="914353" rtl="0" eaLnBrk="1" latinLnBrk="0" hangingPunct="1">
        <a:spcBef>
          <a:spcPct val="20000"/>
        </a:spcBef>
        <a:buClr>
          <a:srgbClr val="FFCF00"/>
        </a:buClr>
        <a:buFont typeface="Wingdings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微软雅黑" pitchFamily="34" charset="-122"/>
          <a:cs typeface="Times New Roman" panose="02020603050405020304" pitchFamily="18" charset="0"/>
        </a:defRPr>
      </a:lvl1pPr>
      <a:lvl2pPr marL="742911" indent="-285735" algn="l" defTabSz="914353" rtl="0" eaLnBrk="1" latinLnBrk="0" hangingPunct="1">
        <a:spcBef>
          <a:spcPct val="20000"/>
        </a:spcBef>
        <a:buClr>
          <a:schemeClr val="accent3"/>
        </a:buClr>
        <a:buFont typeface="Wingdings" charset="2"/>
        <a:buChar char="§"/>
        <a:defRPr sz="2000" kern="1200">
          <a:solidFill>
            <a:schemeClr val="tx1"/>
          </a:solidFill>
          <a:latin typeface="Times New Roman" panose="02020603050405020304" pitchFamily="18" charset="0"/>
          <a:ea typeface="微软雅黑" pitchFamily="34" charset="-122"/>
          <a:cs typeface="Times New Roman" panose="02020603050405020304" pitchFamily="18" charset="0"/>
        </a:defRPr>
      </a:lvl2pPr>
      <a:lvl3pPr marL="114294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117" indent="-228588" algn="l" defTabSz="914353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292" indent="-228588" algn="l" defTabSz="914353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469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2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97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8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5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1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58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3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09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5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000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9BABB1-49C1-48E8-B48F-9CD6E4CF603B}" type="datetime1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2021/6/2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000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000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675DA0-23CA-476E-ACFB-055A1379A9D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31" name="图片 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0152" y="4816078"/>
            <a:ext cx="1506538" cy="32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57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anose="02020603050405020304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342882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685764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028646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371528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57162" indent="-257162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557184" indent="-214302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Times New Roman" panose="02020603050405020304" pitchFamily="18" charset="0"/>
          <a:ea typeface="+mn-ea"/>
        </a:defRPr>
      </a:lvl2pPr>
      <a:lvl3pPr marL="857205" indent="-171441" algn="l" rtl="0" eaLnBrk="0" fontAlgn="base" hangingPunct="0">
        <a:spcBef>
          <a:spcPct val="20000"/>
        </a:spcBef>
        <a:spcAft>
          <a:spcPct val="0"/>
        </a:spcAft>
        <a:buChar char="•"/>
        <a:defRPr sz="1900">
          <a:solidFill>
            <a:schemeClr val="tx1"/>
          </a:solidFill>
          <a:latin typeface="Times New Roman" panose="02020603050405020304" pitchFamily="18" charset="0"/>
          <a:ea typeface="+mn-ea"/>
        </a:defRPr>
      </a:lvl3pPr>
      <a:lvl4pPr marL="1200087" indent="-171441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Times New Roman" panose="02020603050405020304" pitchFamily="18" charset="0"/>
          <a:ea typeface="+mn-ea"/>
        </a:defRPr>
      </a:lvl4pPr>
      <a:lvl5pPr marL="1542969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1885851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733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617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499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2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4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6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28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0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2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74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58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8/s41560-019-0356-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60-019-0356-8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26206"/>
            <a:ext cx="9144000" cy="5143497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r>
              <a:rPr kumimoji="1" lang="en-US" altLang="zh-CN" sz="4800" dirty="0">
                <a:latin typeface="+mj-lt"/>
              </a:rPr>
              <a:t>Review of RUL Prediction </a:t>
            </a:r>
          </a:p>
          <a:p>
            <a:pPr algn="ctr"/>
            <a:r>
              <a:rPr kumimoji="1" lang="en-US" altLang="zh-CN" sz="4800" dirty="0">
                <a:latin typeface="+mj-lt"/>
              </a:rPr>
              <a:t>of </a:t>
            </a:r>
          </a:p>
          <a:p>
            <a:pPr algn="ctr"/>
            <a:r>
              <a:rPr kumimoji="1" lang="en-US" altLang="zh-CN" sz="4800" dirty="0">
                <a:latin typeface="+mj-lt"/>
              </a:rPr>
              <a:t>Data-driven method</a:t>
            </a:r>
            <a:endParaRPr kumimoji="1" lang="zh-CN" altLang="en-US" sz="4800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103665"/>
            <a:ext cx="9144000" cy="77929"/>
          </a:xfrm>
          <a:prstGeom prst="rect">
            <a:avLst/>
          </a:prstGeom>
          <a:solidFill>
            <a:srgbClr val="F2B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7" descr="log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0312" y="51470"/>
            <a:ext cx="1602329" cy="129614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275856" y="2067694"/>
            <a:ext cx="6275040" cy="1512168"/>
          </a:xfrm>
          <a:prstGeom prst="rect">
            <a:avLst/>
          </a:prstGeom>
        </p:spPr>
        <p:txBody>
          <a:bodyPr vert="horz" lIns="91435" tIns="45717" rIns="91435" bIns="45717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微软雅黑" pitchFamily="34" charset="-122"/>
                <a:cs typeface="Arial"/>
              </a:defRPr>
            </a:lvl1pPr>
          </a:lstStyle>
          <a:p>
            <a:endParaRPr lang="en-US" dirty="0">
              <a:solidFill>
                <a:srgbClr val="FFC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04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A748F-3551-44D7-A7EB-D7459BFB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the method of the same 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E3D77-9C3A-4332-AEF1-61FFAC863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8872"/>
            <a:ext cx="5292588" cy="3394472"/>
          </a:xfrm>
        </p:spPr>
        <p:txBody>
          <a:bodyPr/>
          <a:lstStyle/>
          <a:p>
            <a:r>
              <a:rPr lang="en-US" altLang="zh-CN" dirty="0"/>
              <a:t>Transfer Learning; Health Indicator; Gaussian process regression; LSTM</a:t>
            </a:r>
          </a:p>
          <a:p>
            <a:r>
              <a:rPr lang="en-US" altLang="zh-CN" dirty="0"/>
              <a:t>Advantage: HI; Self-correction; Fine-tuning</a:t>
            </a:r>
          </a:p>
          <a:p>
            <a:r>
              <a:rPr lang="en-US" altLang="zh-CN" dirty="0"/>
              <a:t>Disadvantage: It can’t give a correct RUL in the early-stage;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comes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late</a:t>
            </a:r>
            <a:r>
              <a:rPr lang="zh-CN" altLang="en-US" dirty="0"/>
              <a:t> </a:t>
            </a:r>
            <a:r>
              <a:rPr lang="en-US" altLang="zh-CN" dirty="0"/>
              <a:t>stage,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kinds of method can achieve quite good result.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ACBF27-5170-4BE0-9DCD-913F16896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08" y="3316194"/>
            <a:ext cx="4608512" cy="136564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2CC48CD-371D-46EF-9D71-A9CB4E54C5B7}"/>
              </a:ext>
            </a:extLst>
          </p:cNvPr>
          <p:cNvSpPr txBox="1"/>
          <p:nvPr/>
        </p:nvSpPr>
        <p:spPr>
          <a:xfrm>
            <a:off x="539552" y="4681835"/>
            <a:ext cx="77048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[1] Che, Y. , et al. "Predictive Battery Health Management with Transfer Learning and Online Model Correction." IEEE Transactions on Vehicular Technology PP.99(2021):1-1.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77B6BFD-B85B-4CBA-ACC5-7490913C1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232" y="967454"/>
            <a:ext cx="3240360" cy="350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99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0AB08-3A77-435F-8F0A-A30CAFA6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Summarize of my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042EE8-0056-42C8-B6C5-EA258EDED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Feature Extraction</a:t>
            </a:r>
          </a:p>
          <a:p>
            <a:r>
              <a:rPr lang="en-US" altLang="zh-CN" dirty="0"/>
              <a:t>Recurring some of the method:</a:t>
            </a:r>
          </a:p>
          <a:p>
            <a:pPr lvl="1"/>
            <a:r>
              <a:rPr lang="en-US" altLang="zh-CN" dirty="0"/>
              <a:t>Xgboost</a:t>
            </a:r>
          </a:p>
          <a:p>
            <a:pPr lvl="1"/>
            <a:r>
              <a:rPr lang="en-US" altLang="zh-CN" dirty="0"/>
              <a:t>LSTM</a:t>
            </a:r>
          </a:p>
          <a:p>
            <a:r>
              <a:rPr lang="en-US" altLang="zh-CN" dirty="0"/>
              <a:t>Try something new:</a:t>
            </a:r>
          </a:p>
          <a:p>
            <a:pPr lvl="1"/>
            <a:r>
              <a:rPr lang="en-US" altLang="zh-CN" dirty="0"/>
              <a:t>Transformer</a:t>
            </a:r>
          </a:p>
          <a:p>
            <a:pPr lvl="1"/>
            <a:r>
              <a:rPr lang="en-US" altLang="zh-CN" dirty="0"/>
              <a:t>Auto Embedding</a:t>
            </a:r>
          </a:p>
          <a:p>
            <a:pPr lvl="1"/>
            <a:r>
              <a:rPr lang="en-US" altLang="zh-CN" dirty="0"/>
              <a:t>T2G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5304DB-A738-4288-A293-1BFC5D049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883080"/>
            <a:ext cx="956184" cy="402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94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C0D9A-7507-46BD-A666-5B3C24F4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Series to Graph Algorithm (T2G)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2D572E-12CC-4E84-A2C7-E2ABB993D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2499"/>
            <a:ext cx="8229600" cy="3394472"/>
          </a:xfrm>
        </p:spPr>
        <p:txBody>
          <a:bodyPr/>
          <a:lstStyle/>
          <a:p>
            <a:r>
              <a:rPr lang="en-US" altLang="zh-CN" dirty="0"/>
              <a:t>Convert multi-variable time series to image and use CNNs for prediction</a:t>
            </a:r>
          </a:p>
          <a:p>
            <a:r>
              <a:rPr lang="en-US" altLang="zh-CN" dirty="0"/>
              <a:t>[1] given a similar idea to predict load</a:t>
            </a:r>
          </a:p>
          <a:p>
            <a:r>
              <a:rPr lang="en-US" altLang="zh-CN" dirty="0"/>
              <a:t>Difference:</a:t>
            </a:r>
          </a:p>
          <a:p>
            <a:pPr lvl="1"/>
            <a:r>
              <a:rPr lang="en-US" altLang="zh-CN" dirty="0"/>
              <a:t>Different method of converting time series to image</a:t>
            </a:r>
          </a:p>
          <a:p>
            <a:pPr lvl="1"/>
            <a:r>
              <a:rPr lang="en-US" altLang="zh-CN" dirty="0"/>
              <a:t>A more general idea of image with 20 channels instead of 3.</a:t>
            </a:r>
          </a:p>
          <a:p>
            <a:pPr lvl="1"/>
            <a:r>
              <a:rPr lang="en-US" altLang="zh-CN" dirty="0"/>
              <a:t>Different target: RUL/Load</a:t>
            </a:r>
          </a:p>
          <a:p>
            <a:pPr lvl="1"/>
            <a:r>
              <a:rPr lang="en-US" altLang="zh-CN" dirty="0"/>
              <a:t>We needs the advantage of parallelism of images, which isn’t mentioned in [1].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9002D8-AD34-48B4-B583-3962664DC70A}"/>
              </a:ext>
            </a:extLst>
          </p:cNvPr>
          <p:cNvSpPr txBox="1"/>
          <p:nvPr/>
        </p:nvSpPr>
        <p:spPr>
          <a:xfrm>
            <a:off x="471004" y="4659982"/>
            <a:ext cx="8075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/>
              <a:t>[1] Sadaei, H. J. , et al. "Short-term load forecasting by using a combined method of convolutional neural networks and fuzzy time series." Energy 175.MAY 15(2019):365-377.</a:t>
            </a:r>
          </a:p>
        </p:txBody>
      </p:sp>
    </p:spTree>
    <p:extLst>
      <p:ext uri="{BB962C8B-B14F-4D97-AF65-F5344CB8AC3E}">
        <p14:creationId xmlns:p14="http://schemas.microsoft.com/office/powerpoint/2010/main" val="2236627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1F1A5-4ADE-4FD0-BD84-F832E772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Extraction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9CAEF9E-8587-417E-96CE-CC541964C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4106" y="987574"/>
            <a:ext cx="3480364" cy="3394075"/>
          </a:xfr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D19FCE2-4DD9-4647-A8E9-A736A39EC582}"/>
              </a:ext>
            </a:extLst>
          </p:cNvPr>
          <p:cNvSpPr txBox="1">
            <a:spLocks/>
          </p:cNvSpPr>
          <p:nvPr/>
        </p:nvSpPr>
        <p:spPr>
          <a:xfrm>
            <a:off x="485904" y="874514"/>
            <a:ext cx="4734168" cy="3394472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342882" indent="-342882" algn="l" defTabSz="914353" rtl="0" eaLnBrk="1" latinLnBrk="0" hangingPunct="1">
              <a:spcBef>
                <a:spcPct val="20000"/>
              </a:spcBef>
              <a:buClr>
                <a:srgbClr val="FFCF00"/>
              </a:buClr>
              <a:buFont typeface="Wingdings" charset="2"/>
              <a:buChar char="§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42911" indent="-285735" algn="l" defTabSz="914353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charset="2"/>
              <a:buChar char="§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2pPr>
            <a:lvl3pPr marL="114294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+mn-cs"/>
              </a:defRPr>
            </a:lvl3pPr>
            <a:lvl4pPr marL="160011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+mn-cs"/>
              </a:defRPr>
            </a:lvl4pPr>
            <a:lvl5pPr marL="2057292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+mn-cs"/>
              </a:defRPr>
            </a:lvl5pPr>
            <a:lvl6pPr marL="251446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5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2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9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Follows [1]</a:t>
            </a:r>
          </a:p>
          <a:p>
            <a:r>
              <a:rPr lang="en-US" altLang="zh-CN" dirty="0"/>
              <a:t>Derive from DTDV and DQDV</a:t>
            </a:r>
          </a:p>
          <a:p>
            <a:r>
              <a:rPr lang="en-US" altLang="zh-CN" dirty="0"/>
              <a:t>Here each cycle of data is subtracted from the first cycle’s data, in order to minimize the difference between batteries.</a:t>
            </a:r>
            <a:endParaRPr lang="zh-CN" altLang="en-US" dirty="0"/>
          </a:p>
        </p:txBody>
      </p:sp>
      <p:pic>
        <p:nvPicPr>
          <p:cNvPr id="9" name="内容占位符 3">
            <a:extLst>
              <a:ext uri="{FF2B5EF4-FFF2-40B4-BE49-F238E27FC236}">
                <a16:creationId xmlns:a16="http://schemas.microsoft.com/office/drawing/2014/main" id="{61DC83DC-F60E-46AF-A6D7-A0A5AC395A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33" t="8135" r="8620" b="5093"/>
          <a:stretch/>
        </p:blipFill>
        <p:spPr>
          <a:xfrm>
            <a:off x="1979712" y="2787774"/>
            <a:ext cx="2952328" cy="230425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194D6DF-A171-40BE-9D61-BF579A877D0A}"/>
              </a:ext>
            </a:extLst>
          </p:cNvPr>
          <p:cNvSpPr txBox="1"/>
          <p:nvPr/>
        </p:nvSpPr>
        <p:spPr>
          <a:xfrm>
            <a:off x="5424106" y="4322589"/>
            <a:ext cx="33833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Zhou D, </a:t>
            </a:r>
            <a:r>
              <a:rPr lang="en-US" altLang="zh-CN" sz="1100" dirty="0" err="1"/>
              <a:t>Xue</a:t>
            </a:r>
            <a:r>
              <a:rPr lang="en-US" altLang="zh-CN" sz="1100" dirty="0"/>
              <a:t> L, Song Y, Chen J. On-Line Remaining Useful Life Prediction of Lithium-Ion Batteries Based on the Optimized Gray Model GM(1,1). </a:t>
            </a:r>
            <a:r>
              <a:rPr lang="en-US" altLang="zh-CN" sz="1100" i="1" dirty="0"/>
              <a:t>Batteries</a:t>
            </a:r>
            <a:r>
              <a:rPr lang="en-US" altLang="zh-CN" sz="1100" dirty="0"/>
              <a:t>. 2017; 3(3):21. https://doi.org/10.3390/batteries3030021 </a:t>
            </a:r>
            <a:endParaRPr lang="zh-CN" altLang="en-US" sz="11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E8F078-B608-4AE9-B68D-2E1C730C5295}"/>
              </a:ext>
            </a:extLst>
          </p:cNvPr>
          <p:cNvSpPr/>
          <p:nvPr/>
        </p:nvSpPr>
        <p:spPr>
          <a:xfrm>
            <a:off x="4283968" y="4011910"/>
            <a:ext cx="576064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9935D6-8ACE-430A-9FDD-7F14548F70A0}"/>
              </a:ext>
            </a:extLst>
          </p:cNvPr>
          <p:cNvSpPr/>
          <p:nvPr/>
        </p:nvSpPr>
        <p:spPr>
          <a:xfrm>
            <a:off x="2825368" y="4003547"/>
            <a:ext cx="576064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1D19B0D-9D8D-4AD7-8A85-C26FC8F96BF8}"/>
              </a:ext>
            </a:extLst>
          </p:cNvPr>
          <p:cNvSpPr/>
          <p:nvPr/>
        </p:nvSpPr>
        <p:spPr>
          <a:xfrm>
            <a:off x="2456944" y="4611705"/>
            <a:ext cx="296416" cy="327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12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37564-2DC6-405F-809C-EE801544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Result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C65060-C057-4107-910A-90965EB9E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Both Xgboost and LSTM’s RMSE is about 100, which is larger than the author described in the paper.</a:t>
            </a:r>
          </a:p>
          <a:p>
            <a:r>
              <a:rPr lang="en-US" altLang="zh-CN" dirty="0"/>
              <a:t>Transformer doesn’t do well in the prediction part, both single-variable and multi-variable, the result is quite similar to LSTM.</a:t>
            </a:r>
          </a:p>
          <a:p>
            <a:pPr lvl="1"/>
            <a:r>
              <a:rPr lang="en-US" altLang="zh-CN" dirty="0"/>
              <a:t>Transformer may be better learning long-term dependency, but not short.</a:t>
            </a:r>
          </a:p>
          <a:p>
            <a:r>
              <a:rPr lang="en-US" altLang="zh-CN" dirty="0"/>
              <a:t>The test of auto-embedding fails and leads to enormous overfitting.</a:t>
            </a:r>
          </a:p>
          <a:p>
            <a:r>
              <a:rPr lang="en-US" altLang="zh-CN" dirty="0"/>
              <a:t>The test result of T2G is inspiring, with train RMSE about 30 and test RMSE about 80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931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E07D8-71F2-4870-A11F-68ABC5DA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22A7E-FBED-4A68-A086-0C5A0882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Improve the T2G method (Main)</a:t>
            </a:r>
          </a:p>
          <a:p>
            <a:pPr lvl="1"/>
            <a:r>
              <a:rPr lang="en-US" altLang="zh-CN" dirty="0"/>
              <a:t>Improve data quality (Main) </a:t>
            </a:r>
          </a:p>
          <a:p>
            <a:pPr lvl="1"/>
            <a:r>
              <a:rPr lang="en-US" altLang="zh-CN" dirty="0"/>
              <a:t>More Features</a:t>
            </a:r>
          </a:p>
          <a:p>
            <a:pPr lvl="1"/>
            <a:r>
              <a:rPr lang="en-US" altLang="zh-CN" dirty="0"/>
              <a:t>Change the network model </a:t>
            </a:r>
          </a:p>
          <a:p>
            <a:pPr lvl="1"/>
            <a:r>
              <a:rPr lang="en-US" altLang="zh-CN" dirty="0"/>
              <a:t>Hyperparameters</a:t>
            </a:r>
          </a:p>
          <a:p>
            <a:r>
              <a:rPr lang="en-US" altLang="zh-CN" dirty="0"/>
              <a:t>Improve the Transformer</a:t>
            </a:r>
          </a:p>
          <a:p>
            <a:pPr lvl="1"/>
            <a:r>
              <a:rPr lang="en-US" altLang="zh-CN" dirty="0"/>
              <a:t>Restrict by the amount of data</a:t>
            </a:r>
          </a:p>
          <a:p>
            <a:r>
              <a:rPr lang="en-US" altLang="zh-CN" dirty="0"/>
              <a:t>Classification first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035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96D74-9D51-42A6-BC74-A17D0581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recent work: Data washing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BA788-9BEB-4969-A25C-C8685C20D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364" y="987574"/>
            <a:ext cx="8229600" cy="3394472"/>
          </a:xfrm>
        </p:spPr>
        <p:txBody>
          <a:bodyPr/>
          <a:lstStyle/>
          <a:p>
            <a:r>
              <a:rPr lang="en-US" altLang="zh-CN" dirty="0"/>
              <a:t>Some cycle of data in the MIT dataset have great noise or not the follow the trend. </a:t>
            </a:r>
          </a:p>
          <a:p>
            <a:r>
              <a:rPr lang="en-US" altLang="zh-CN" dirty="0"/>
              <a:t>V-T; V-Capacity; V-DT; V-DQ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794A72-0155-46A6-BC5B-978E3519C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79628"/>
            <a:ext cx="3907944" cy="29309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552C247-135B-431A-8531-7A27C1F6CD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6" t="9689" r="7686" b="6345"/>
          <a:stretch/>
        </p:blipFill>
        <p:spPr>
          <a:xfrm>
            <a:off x="5564686" y="1491630"/>
            <a:ext cx="2388159" cy="17036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2C2CB9-4F75-4398-8582-95B358AB967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1" b="5191"/>
          <a:stretch/>
        </p:blipFill>
        <p:spPr>
          <a:xfrm>
            <a:off x="5534166" y="3319381"/>
            <a:ext cx="2645340" cy="170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2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46C80-D884-4C81-B7DD-0034DC7A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recent work: Data washing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A1061-7F65-4AAD-B622-6D98BED5B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5338936" cy="3394472"/>
          </a:xfrm>
        </p:spPr>
        <p:txBody>
          <a:bodyPr/>
          <a:lstStyle/>
          <a:p>
            <a:r>
              <a:rPr lang="en-US" altLang="zh-CN" dirty="0"/>
              <a:t>Outliers/Abnormal data may influence the algorithm a lot</a:t>
            </a:r>
          </a:p>
          <a:p>
            <a:r>
              <a:rPr lang="en-US" altLang="zh-CN" dirty="0"/>
              <a:t>Especially after the regularization such as MIN-MAX scaler</a:t>
            </a:r>
          </a:p>
          <a:p>
            <a:r>
              <a:rPr lang="en-US" altLang="zh-CN" dirty="0"/>
              <a:t>Usually for each battery there will be several cycle’s data went wrong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2B3C22-5E01-4168-846C-BEAAA2EDC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716390"/>
            <a:ext cx="3645360" cy="26737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D2F7C36-81B2-45C6-83D1-4BFFC7BAD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456" y="3323929"/>
            <a:ext cx="6169000" cy="181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94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"/>
            <a:ext cx="9144000" cy="5164035"/>
          </a:xfrm>
          <a:prstGeom prst="rect">
            <a:avLst/>
          </a:prstGeom>
          <a:solidFill>
            <a:srgbClr val="001B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958" y="1746427"/>
            <a:ext cx="9054084" cy="1323439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pPr algn="ctr"/>
            <a:endParaRPr lang="zh-CN" altLang="en-US" sz="8000" b="1" dirty="0">
              <a:solidFill>
                <a:srgbClr val="FFC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5074228"/>
            <a:ext cx="9144000" cy="89809"/>
          </a:xfrm>
          <a:prstGeom prst="rect">
            <a:avLst/>
          </a:prstGeom>
          <a:solidFill>
            <a:srgbClr val="F2B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JI Official Logo_2014－1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1880" y="4227934"/>
            <a:ext cx="2448272" cy="42418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E3D866A-46B9-48CA-833B-8F90CFC7B059}"/>
              </a:ext>
            </a:extLst>
          </p:cNvPr>
          <p:cNvSpPr txBox="1"/>
          <p:nvPr/>
        </p:nvSpPr>
        <p:spPr>
          <a:xfrm>
            <a:off x="2411760" y="1851670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 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FA316-69CA-4F29-8543-07D9E8E5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0BD91-65D1-4772-BF49-B771809D3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46" y="915566"/>
            <a:ext cx="8500541" cy="3960440"/>
          </a:xfrm>
        </p:spPr>
        <p:txBody>
          <a:bodyPr>
            <a:normAutofit/>
          </a:bodyPr>
          <a:lstStyle/>
          <a:p>
            <a:r>
              <a:rPr lang="en-US" altLang="zh-CN" dirty="0"/>
              <a:t>RUL: Remaining useful life</a:t>
            </a:r>
          </a:p>
          <a:p>
            <a:r>
              <a:rPr lang="en-US" altLang="zh-CN" dirty="0"/>
              <a:t>Task: Use the measured data of the past several cycles to predict how many cycle life remained.</a:t>
            </a:r>
          </a:p>
          <a:p>
            <a:r>
              <a:rPr lang="en-US" altLang="zh-CN" dirty="0"/>
              <a:t>Multivariable time series prediction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370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2BE07-D86E-49B1-B505-D5B1C3F9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D13078-3131-4D94-8F82-84AF7F0A9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9582"/>
            <a:ext cx="8291264" cy="3535041"/>
          </a:xfrm>
        </p:spPr>
        <p:txBody>
          <a:bodyPr>
            <a:normAutofit/>
          </a:bodyPr>
          <a:lstStyle/>
          <a:p>
            <a:r>
              <a:rPr lang="en-US" altLang="zh-CN" dirty="0"/>
              <a:t>Dataset: MIT Dataset [1]</a:t>
            </a:r>
          </a:p>
          <a:p>
            <a:pPr lvl="1"/>
            <a:r>
              <a:rPr lang="en-US" altLang="zh-CN" dirty="0"/>
              <a:t>124 run-to-failure battery data </a:t>
            </a:r>
          </a:p>
          <a:p>
            <a:pPr lvl="1"/>
            <a:r>
              <a:rPr lang="en-US" altLang="zh-CN" dirty="0"/>
              <a:t>The data set mainly contains the continuously measured voltage, current, and temperature of each battery during every cycles. </a:t>
            </a:r>
          </a:p>
          <a:p>
            <a:pPr lvl="1"/>
            <a:r>
              <a:rPr lang="en-US" altLang="zh-CN" dirty="0"/>
              <a:t>In addition, it also contains the charge and discharge capacity value of each cycle, the number of cycle life of each battery, and other data that can be derived from the above.</a:t>
            </a:r>
          </a:p>
          <a:p>
            <a:pPr marL="457176" lvl="1" indent="0">
              <a:buNone/>
            </a:pPr>
            <a:endParaRPr lang="en-US" altLang="zh-CN" dirty="0"/>
          </a:p>
          <a:p>
            <a:r>
              <a:rPr lang="en-US" altLang="zh-CN" sz="1050" dirty="0"/>
              <a:t>[1] Severson, K.A., Attia, P.M., </a:t>
            </a:r>
            <a:r>
              <a:rPr lang="en-US" altLang="zh-CN" sz="1050" dirty="0" err="1"/>
              <a:t>Jin</a:t>
            </a:r>
            <a:r>
              <a:rPr lang="en-US" altLang="zh-CN" sz="1050" dirty="0"/>
              <a:t>, N. et al. Data-driven prediction of battery cycle life before capacity degradation. Nat Energy 4, 383–391 (2019). </a:t>
            </a:r>
            <a:r>
              <a:rPr lang="en-US" altLang="zh-CN" sz="1050" dirty="0">
                <a:hlinkClick r:id="rId2"/>
              </a:rPr>
              <a:t>https://doi.org/10.1038/s41560-019-0356-8</a:t>
            </a:r>
            <a:endParaRPr lang="en-US" altLang="zh-CN" sz="1050" dirty="0"/>
          </a:p>
          <a:p>
            <a:r>
              <a:rPr lang="en-US" altLang="zh-CN" sz="1050" dirty="0"/>
              <a:t>[2] Zhang, Y. , et al. "Prognostics of battery cycle life in the early-cycle stage based on hybrid model." Energy 221(2021):119901.</a:t>
            </a:r>
          </a:p>
          <a:p>
            <a:pPr marL="457176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626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314D0-CA16-4B74-8A05-9951D5A97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Data-driven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62D778-6C82-4EFE-9D7E-7AD8F4186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Machine Learning method</a:t>
            </a:r>
          </a:p>
          <a:p>
            <a:pPr lvl="1"/>
            <a:r>
              <a:rPr lang="en-US" altLang="zh-CN" dirty="0"/>
              <a:t>Based on statistics model </a:t>
            </a:r>
          </a:p>
          <a:p>
            <a:r>
              <a:rPr lang="en-US" altLang="zh-CN" dirty="0"/>
              <a:t>Deep Learning method</a:t>
            </a:r>
          </a:p>
          <a:p>
            <a:pPr lvl="1"/>
            <a:r>
              <a:rPr lang="en-US" altLang="zh-CN" dirty="0"/>
              <a:t>Based on neural network which is able to simulate the battery degradation function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38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158D4-CF00-4F3E-9BAF-84C9EB1F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Kinds of 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BEDEE9-1E56-4225-8E46-FE56D81F5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394472"/>
          </a:xfrm>
        </p:spPr>
        <p:txBody>
          <a:bodyPr>
            <a:normAutofit/>
          </a:bodyPr>
          <a:lstStyle/>
          <a:p>
            <a:r>
              <a:rPr lang="en-US" altLang="zh-CN" dirty="0"/>
              <a:t>Machine Learning</a:t>
            </a:r>
          </a:p>
          <a:p>
            <a:pPr lvl="1"/>
            <a:r>
              <a:rPr lang="en-US" altLang="zh-CN" dirty="0"/>
              <a:t>SVM (Support Vector Machine)</a:t>
            </a:r>
          </a:p>
          <a:p>
            <a:pPr lvl="1"/>
            <a:r>
              <a:rPr lang="en-US" altLang="zh-CN" dirty="0"/>
              <a:t>Genetic Algorithm</a:t>
            </a:r>
          </a:p>
          <a:p>
            <a:pPr lvl="1"/>
            <a:r>
              <a:rPr lang="en-US" altLang="zh-CN" dirty="0"/>
              <a:t>Random Forest/Xgboost </a:t>
            </a:r>
          </a:p>
          <a:p>
            <a:r>
              <a:rPr lang="en-US" altLang="zh-CN" dirty="0"/>
              <a:t>Deep Learning  </a:t>
            </a:r>
          </a:p>
          <a:p>
            <a:pPr lvl="1"/>
            <a:r>
              <a:rPr lang="en-US" altLang="zh-CN" dirty="0"/>
              <a:t>Long short term memory network (LSTM)</a:t>
            </a:r>
          </a:p>
          <a:p>
            <a:pPr lvl="1"/>
            <a:r>
              <a:rPr lang="en-US" altLang="zh-CN" dirty="0"/>
              <a:t>Convolutional neural network</a:t>
            </a:r>
          </a:p>
          <a:p>
            <a:pPr lvl="1"/>
            <a:r>
              <a:rPr lang="en-US" altLang="zh-CN" dirty="0"/>
              <a:t>Generative Adversarial Network (GAN)</a:t>
            </a:r>
          </a:p>
          <a:p>
            <a:r>
              <a:rPr lang="en-US" altLang="zh-CN" dirty="0"/>
              <a:t>Hybrid </a:t>
            </a:r>
          </a:p>
        </p:txBody>
      </p:sp>
    </p:spTree>
    <p:extLst>
      <p:ext uri="{BB962C8B-B14F-4D97-AF65-F5344CB8AC3E}">
        <p14:creationId xmlns:p14="http://schemas.microsoft.com/office/powerpoint/2010/main" val="311713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E3C95-0EC9-4A88-A341-3E5C5CFAD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the method of the same dataset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DFEC3A1-897D-4CD0-A979-D74517000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2715766"/>
            <a:ext cx="8229600" cy="1961490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EC24F44-4BEE-46FA-BBCA-1D768A82353D}"/>
              </a:ext>
            </a:extLst>
          </p:cNvPr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342882" indent="-342882" algn="l" defTabSz="914353" rtl="0" eaLnBrk="1" latinLnBrk="0" hangingPunct="1">
              <a:spcBef>
                <a:spcPct val="20000"/>
              </a:spcBef>
              <a:buClr>
                <a:srgbClr val="FFCF00"/>
              </a:buClr>
              <a:buFont typeface="Wingdings" charset="2"/>
              <a:buChar char="§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42911" indent="-285735" algn="l" defTabSz="914353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charset="2"/>
              <a:buChar char="§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2pPr>
            <a:lvl3pPr marL="114294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+mn-cs"/>
              </a:defRPr>
            </a:lvl3pPr>
            <a:lvl4pPr marL="160011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+mn-cs"/>
              </a:defRPr>
            </a:lvl4pPr>
            <a:lvl5pPr marL="2057292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+mn-cs"/>
              </a:defRPr>
            </a:lvl5pPr>
            <a:lvl6pPr marL="251446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5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2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9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Elastic Net</a:t>
            </a:r>
          </a:p>
          <a:p>
            <a:r>
              <a:rPr lang="en-US" altLang="zh-CN" dirty="0"/>
              <a:t>Advantage: Both L1 and L2 regularization is used to avoid overfitting; High Speed; Useful when features are related</a:t>
            </a:r>
          </a:p>
          <a:p>
            <a:r>
              <a:rPr lang="en-US" altLang="zh-CN" dirty="0"/>
              <a:t>Disadvantage: Relatively low accuracy; The function isn’t linear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72A8A2-8730-4FDD-A422-9A02B97A15AB}"/>
              </a:ext>
            </a:extLst>
          </p:cNvPr>
          <p:cNvSpPr txBox="1"/>
          <p:nvPr/>
        </p:nvSpPr>
        <p:spPr>
          <a:xfrm>
            <a:off x="611560" y="4586947"/>
            <a:ext cx="80752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Severson, K.A., Attia, P.M., </a:t>
            </a:r>
            <a:r>
              <a:rPr lang="en-US" altLang="zh-CN" sz="1050" dirty="0" err="1"/>
              <a:t>Jin</a:t>
            </a:r>
            <a:r>
              <a:rPr lang="en-US" altLang="zh-CN" sz="1050" dirty="0"/>
              <a:t>, N. et al. Data-driven prediction of battery cycle life before capacity degradation. Nat Energy 4, 383–391 (2019). </a:t>
            </a:r>
            <a:r>
              <a:rPr lang="en-US" altLang="zh-CN" sz="1050" dirty="0">
                <a:hlinkClick r:id="rId3"/>
              </a:rPr>
              <a:t>https://doi.org/10.1038/s41560-019-0356-8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566206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F0927-3F65-4EEB-9D15-5EF6146A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the method of the same 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AD369-5F9D-4510-A5B5-A2F2F504D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394472"/>
          </a:xfrm>
        </p:spPr>
        <p:txBody>
          <a:bodyPr/>
          <a:lstStyle/>
          <a:p>
            <a:r>
              <a:rPr lang="en-US" altLang="zh-CN" dirty="0"/>
              <a:t>Random Forest; Artificial Bee Colony; General Regression Neural Network</a:t>
            </a:r>
          </a:p>
          <a:p>
            <a:r>
              <a:rPr lang="en-US" altLang="zh-CN" dirty="0"/>
              <a:t>Advantage: Use ABC to find the parameters of the GRNN</a:t>
            </a:r>
          </a:p>
          <a:p>
            <a:r>
              <a:rPr lang="en-US" altLang="zh-CN" dirty="0"/>
              <a:t>Disadvantage: Knowledge Loss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55D5CE-159A-44BC-A444-327C15BB7D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468"/>
          <a:stretch/>
        </p:blipFill>
        <p:spPr>
          <a:xfrm>
            <a:off x="539552" y="2431352"/>
            <a:ext cx="4032448" cy="228702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09FEF55-9203-43EB-89E6-B3DB99A9A3A8}"/>
              </a:ext>
            </a:extLst>
          </p:cNvPr>
          <p:cNvSpPr txBox="1"/>
          <p:nvPr/>
        </p:nvSpPr>
        <p:spPr>
          <a:xfrm>
            <a:off x="755576" y="4731990"/>
            <a:ext cx="76328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[1] Zhang, Y. , et al. "Prognostics of battery cycle life in the early-cycle stage based on hybrid model." Energy 221(2021):119901.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1BAC068-8443-4C3E-9CED-81D27AED3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209" y="2700337"/>
            <a:ext cx="3484062" cy="208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28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7AC63-0644-460C-8816-05C7DB01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thoughts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44BC3-3832-4B4E-A20F-1A26A3A9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reason why the algorithm does well on the first batch and doesn’t do well in the second and third batch is because they are from different sample space.</a:t>
            </a:r>
          </a:p>
          <a:p>
            <a:r>
              <a:rPr lang="en-US" altLang="zh-CN" dirty="0"/>
              <a:t>And the average life of the second test set is much larger than the other two set.</a:t>
            </a:r>
          </a:p>
          <a:p>
            <a:r>
              <a:rPr lang="en-US" altLang="zh-CN" dirty="0"/>
              <a:t>To improve the result, realign the dataset is necessary.</a:t>
            </a:r>
          </a:p>
        </p:txBody>
      </p:sp>
    </p:spTree>
    <p:extLst>
      <p:ext uri="{BB962C8B-B14F-4D97-AF65-F5344CB8AC3E}">
        <p14:creationId xmlns:p14="http://schemas.microsoft.com/office/powerpoint/2010/main" val="3467123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48BCF-D38E-4063-B448-1A927417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the method of the same 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48872-5FDB-462D-AD5D-D968B3AF9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GBRT (Gradient Boosting Decision Tree)</a:t>
            </a:r>
          </a:p>
          <a:p>
            <a:r>
              <a:rPr lang="en-US" altLang="zh-CN" dirty="0"/>
              <a:t>Advantage: Strong Generalization ability; High Speed</a:t>
            </a:r>
          </a:p>
          <a:p>
            <a:r>
              <a:rPr lang="en-US" altLang="zh-CN" dirty="0"/>
              <a:t>Disadvantage: Relatively low accuracy; Knowledge loss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E97832-7DB5-4575-9BCD-89262437847B}"/>
              </a:ext>
            </a:extLst>
          </p:cNvPr>
          <p:cNvSpPr txBox="1"/>
          <p:nvPr/>
        </p:nvSpPr>
        <p:spPr>
          <a:xfrm>
            <a:off x="683568" y="4580435"/>
            <a:ext cx="763183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Zhou D, </a:t>
            </a:r>
            <a:r>
              <a:rPr lang="en-US" altLang="zh-CN" sz="1100" dirty="0" err="1"/>
              <a:t>Xue</a:t>
            </a:r>
            <a:r>
              <a:rPr lang="en-US" altLang="zh-CN" sz="1100" dirty="0"/>
              <a:t> L, Song Y, Chen J. On-Line Remaining Useful Life Prediction of Lithium-Ion Batteries Based on the Optimized Gray Model GM(1,1). </a:t>
            </a:r>
            <a:r>
              <a:rPr lang="en-US" altLang="zh-CN" sz="1100" i="1" dirty="0"/>
              <a:t>Batteries</a:t>
            </a:r>
            <a:r>
              <a:rPr lang="en-US" altLang="zh-CN" sz="1100" dirty="0"/>
              <a:t>. 2017; 3(3):21. https://doi.org/10.3390/batteries3030021 </a:t>
            </a:r>
            <a:endParaRPr lang="zh-CN" altLang="en-US" sz="11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9217DB-DA8A-449C-A623-FFC351375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226" y="2808774"/>
            <a:ext cx="3599928" cy="17974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D2D1C43-EC69-48FE-829B-C05F5D103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83867"/>
            <a:ext cx="4686541" cy="153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9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66406</TotalTime>
  <Words>1054</Words>
  <Application>Microsoft Office PowerPoint</Application>
  <PresentationFormat>全屏显示(16:9)</PresentationFormat>
  <Paragraphs>103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微软雅黑</vt:lpstr>
      <vt:lpstr>Arial</vt:lpstr>
      <vt:lpstr>Calibri</vt:lpstr>
      <vt:lpstr>Times New Roman</vt:lpstr>
      <vt:lpstr>Wingdings</vt:lpstr>
      <vt:lpstr>Office 主题</vt:lpstr>
      <vt:lpstr>默认设计模板</vt:lpstr>
      <vt:lpstr>PowerPoint 演示文稿</vt:lpstr>
      <vt:lpstr>RUL</vt:lpstr>
      <vt:lpstr>Dataset</vt:lpstr>
      <vt:lpstr>Data-driven Methods</vt:lpstr>
      <vt:lpstr>Kinds of method</vt:lpstr>
      <vt:lpstr>Overview of the method of the same dataset</vt:lpstr>
      <vt:lpstr>Overview of the method of the same dataset</vt:lpstr>
      <vt:lpstr>Some thoughts</vt:lpstr>
      <vt:lpstr>Overview of the method of the same dataset</vt:lpstr>
      <vt:lpstr>Overview of the method of the same dataset</vt:lpstr>
      <vt:lpstr>Summarize of my work</vt:lpstr>
      <vt:lpstr>Time Series to Graph Algorithm (T2G) </vt:lpstr>
      <vt:lpstr>Feature Extraction</vt:lpstr>
      <vt:lpstr>Experiment Result</vt:lpstr>
      <vt:lpstr>Future Work</vt:lpstr>
      <vt:lpstr>My recent work: Data washing</vt:lpstr>
      <vt:lpstr>My recent work: Data washing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vic</dc:creator>
  <cp:lastModifiedBy>子淏</cp:lastModifiedBy>
  <cp:revision>1730</cp:revision>
  <cp:lastPrinted>2018-04-18T08:43:27Z</cp:lastPrinted>
  <dcterms:created xsi:type="dcterms:W3CDTF">2016-11-08T07:17:42Z</dcterms:created>
  <dcterms:modified xsi:type="dcterms:W3CDTF">2021-06-02T03:16:12Z</dcterms:modified>
</cp:coreProperties>
</file>