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9" r:id="rId3"/>
    <p:sldId id="270" r:id="rId4"/>
    <p:sldId id="271" r:id="rId5"/>
    <p:sldId id="272" r:id="rId6"/>
    <p:sldId id="273" r:id="rId7"/>
    <p:sldId id="274" r:id="rId8"/>
    <p:sldId id="27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8/20/2024</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0440232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8/20/2024</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932841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8/20/2024</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670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8/20/2024</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574337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8/20/2024</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4710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8/20/2024</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741586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8/20/2024</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594074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8/20/2024</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549004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8/20/2024</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14955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8/20/2024</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519297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8/20/2024</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16397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8/20/2024</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9598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orient="horz" pos="2160">
          <p15:clr>
            <a:srgbClr val="F26B43"/>
          </p15:clr>
        </p15:guide>
        <p15:guide id="8" pos="3840">
          <p15:clr>
            <a:srgbClr val="F26B43"/>
          </p15:clr>
        </p15:guide>
        <p15:guide id="9" pos="576">
          <p15:clr>
            <a:srgbClr val="F26B43"/>
          </p15:clr>
        </p15:guide>
        <p15:guide id="10" orient="horz"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D579D2C-7031-F760-8947-2F664B361254}"/>
              </a:ext>
            </a:extLst>
          </p:cNvPr>
          <p:cNvPicPr>
            <a:picLocks noChangeAspect="1"/>
          </p:cNvPicPr>
          <p:nvPr/>
        </p:nvPicPr>
        <p:blipFill>
          <a:blip r:embed="rId2"/>
          <a:srcRect t="11272" r="9085" b="12000"/>
          <a:stretch/>
        </p:blipFill>
        <p:spPr>
          <a:xfrm>
            <a:off x="1" y="10"/>
            <a:ext cx="12192000" cy="6857990"/>
          </a:xfrm>
          <a:prstGeom prst="rect">
            <a:avLst/>
          </a:prstGeom>
        </p:spPr>
      </p:pic>
      <p:sp useBgFill="1">
        <p:nvSpPr>
          <p:cNvPr id="12" name="Rectangle 11">
            <a:extLst>
              <a:ext uri="{FF2B5EF4-FFF2-40B4-BE49-F238E27FC236}">
                <a16:creationId xmlns:a16="http://schemas.microsoft.com/office/drawing/2014/main" id="{D30DD7D3-2712-4491-B2C2-5FC23330C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569" y="1066800"/>
            <a:ext cx="5128322" cy="47244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98737" y="1562101"/>
            <a:ext cx="4359744" cy="2738530"/>
          </a:xfrm>
        </p:spPr>
        <p:txBody>
          <a:bodyPr anchor="t">
            <a:normAutofit/>
          </a:bodyPr>
          <a:lstStyle/>
          <a:p>
            <a:r>
              <a:rPr lang="en-US" dirty="0"/>
              <a:t>Major project presentation </a:t>
            </a:r>
          </a:p>
        </p:txBody>
      </p:sp>
      <p:sp>
        <p:nvSpPr>
          <p:cNvPr id="3" name="SubTitle"/>
          <p:cNvSpPr>
            <a:spLocks noGrp="1"/>
          </p:cNvSpPr>
          <p:nvPr>
            <p:ph type="subTitle" idx="1"/>
          </p:nvPr>
        </p:nvSpPr>
        <p:spPr>
          <a:xfrm>
            <a:off x="900273" y="4300631"/>
            <a:ext cx="4358208" cy="933760"/>
          </a:xfrm>
        </p:spPr>
        <p:txBody>
          <a:bodyPr>
            <a:normAutofit/>
          </a:bodyPr>
          <a:lstStyle/>
          <a:p>
            <a:r>
              <a:rPr lang="en-US" dirty="0"/>
              <a:t>Made by Anushree Asthana 
</a:t>
            </a:r>
          </a:p>
        </p:txBody>
      </p:sp>
      <p:cxnSp>
        <p:nvCxnSpPr>
          <p:cNvPr id="14" name="Straight Connector 13">
            <a:extLst>
              <a:ext uri="{FF2B5EF4-FFF2-40B4-BE49-F238E27FC236}">
                <a16:creationId xmlns:a16="http://schemas.microsoft.com/office/drawing/2014/main" id="{FFD0734C-004D-4938-8EA0-2C3867A11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6937" y="5780876"/>
            <a:ext cx="513116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603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6" name="Picture 5" descr="Graph on document with pen">
            <a:extLst>
              <a:ext uri="{FF2B5EF4-FFF2-40B4-BE49-F238E27FC236}">
                <a16:creationId xmlns:a16="http://schemas.microsoft.com/office/drawing/2014/main" id="{CC8928FB-6A4F-1B8A-5C51-3970EC75CCFF}"/>
              </a:ext>
            </a:extLst>
          </p:cNvPr>
          <p:cNvPicPr>
            <a:picLocks noChangeAspect="1"/>
          </p:cNvPicPr>
          <p:nvPr/>
        </p:nvPicPr>
        <p:blipFill>
          <a:blip r:embed="rId2"/>
          <a:srcRect l="33475" r="19423" b="-3"/>
          <a:stretch/>
        </p:blipFill>
        <p:spPr>
          <a:xfrm>
            <a:off x="7345680" y="10"/>
            <a:ext cx="4846320" cy="6857990"/>
          </a:xfrm>
          <a:prstGeom prst="rect">
            <a:avLst/>
          </a:prstGeom>
        </p:spPr>
      </p:pic>
      <p:sp>
        <p:nvSpPr>
          <p:cNvPr id="2" name="Title"/>
          <p:cNvSpPr>
            <a:spLocks noGrp="1"/>
          </p:cNvSpPr>
          <p:nvPr>
            <p:ph type="ctrTitle"/>
          </p:nvPr>
        </p:nvSpPr>
        <p:spPr>
          <a:xfrm>
            <a:off x="640080" y="1371600"/>
            <a:ext cx="5852160" cy="1097280"/>
          </a:xfrm>
        </p:spPr>
        <p:txBody>
          <a:bodyPr anchor="t">
            <a:normAutofit/>
          </a:bodyPr>
          <a:lstStyle/>
          <a:p>
            <a:r>
              <a:rPr lang="en-US" dirty="0"/>
              <a:t>Introduction </a:t>
            </a:r>
          </a:p>
        </p:txBody>
      </p:sp>
      <p:sp>
        <p:nvSpPr>
          <p:cNvPr id="3" name="Content Placeholder"/>
          <p:cNvSpPr>
            <a:spLocks noGrp="1"/>
          </p:cNvSpPr>
          <p:nvPr>
            <p:ph idx="1"/>
          </p:nvPr>
        </p:nvSpPr>
        <p:spPr>
          <a:xfrm>
            <a:off x="640080" y="2633236"/>
            <a:ext cx="5852160" cy="3664685"/>
          </a:xfrm>
        </p:spPr>
        <p:txBody>
          <a:bodyPr>
            <a:normAutofit/>
          </a:bodyPr>
          <a:lstStyle/>
          <a:p>
            <a:pPr lvl="0"/>
            <a:r>
              <a:rPr lang="en-US" dirty="0"/>
              <a:t>The Stock Price Prediction App is a Streamlit-based web application designed to forecast future stock prices based on historical data. It uses a simple linear regression model to make predictions and visualize both historical and predicted stock prices. The app allows users to input a stock ticker symbol and select the number of years for prediction.</a:t>
            </a:r>
          </a:p>
          <a:p>
            <a:endParaRPr lang="en-US" dirty="0"/>
          </a:p>
        </p:txBody>
      </p:sp>
    </p:spTree>
    <p:extLst>
      <p:ext uri="{BB962C8B-B14F-4D97-AF65-F5344CB8AC3E}">
        <p14:creationId xmlns:p14="http://schemas.microsoft.com/office/powerpoint/2010/main" val="381647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eriodic table of elements">
            <a:extLst>
              <a:ext uri="{FF2B5EF4-FFF2-40B4-BE49-F238E27FC236}">
                <a16:creationId xmlns:a16="http://schemas.microsoft.com/office/drawing/2014/main" id="{9539A2D6-E90C-AEA5-4018-FF5FE67D0139}"/>
              </a:ext>
            </a:extLst>
          </p:cNvPr>
          <p:cNvPicPr>
            <a:picLocks noChangeAspect="1"/>
          </p:cNvPicPr>
          <p:nvPr/>
        </p:nvPicPr>
        <p:blipFill>
          <a:blip r:embed="rId2"/>
          <a:srcRect l="23705" r="29157" b="9"/>
          <a:stretch/>
        </p:blipFill>
        <p:spPr>
          <a:xfrm>
            <a:off x="20" y="10"/>
            <a:ext cx="4857871" cy="6857990"/>
          </a:xfrm>
          <a:prstGeom prst="rect">
            <a:avLst/>
          </a:prstGeom>
        </p:spPr>
      </p:pic>
      <p:cxnSp>
        <p:nvCxnSpPr>
          <p:cNvPr id="12" name="Straight Connector 11">
            <a:extLst>
              <a:ext uri="{FF2B5EF4-FFF2-40B4-BE49-F238E27FC236}">
                <a16:creationId xmlns:a16="http://schemas.microsoft.com/office/drawing/2014/main" id="{691422F5-4221-4812-AFD9-5479C6D60A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80905" y="1031005"/>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p:cNvSpPr>
            <a:spLocks noGrp="1"/>
          </p:cNvSpPr>
          <p:nvPr>
            <p:ph type="ctrTitle"/>
          </p:nvPr>
        </p:nvSpPr>
        <p:spPr>
          <a:xfrm>
            <a:off x="5496821" y="1371600"/>
            <a:ext cx="6034187" cy="1097280"/>
          </a:xfrm>
        </p:spPr>
        <p:txBody>
          <a:bodyPr>
            <a:normAutofit/>
          </a:bodyPr>
          <a:lstStyle/>
          <a:p>
            <a:r>
              <a:rPr lang="en-US" dirty="0"/>
              <a:t>Key components </a:t>
            </a:r>
          </a:p>
        </p:txBody>
      </p:sp>
      <p:sp>
        <p:nvSpPr>
          <p:cNvPr id="3" name="Content Placeholder"/>
          <p:cNvSpPr>
            <a:spLocks noGrp="1"/>
          </p:cNvSpPr>
          <p:nvPr>
            <p:ph idx="1"/>
          </p:nvPr>
        </p:nvSpPr>
        <p:spPr>
          <a:xfrm>
            <a:off x="5496821" y="2633236"/>
            <a:ext cx="6034187" cy="3664687"/>
          </a:xfrm>
        </p:spPr>
        <p:txBody>
          <a:bodyPr>
            <a:normAutofit/>
          </a:bodyPr>
          <a:lstStyle/>
          <a:p>
            <a:pPr lvl="0">
              <a:lnSpc>
                <a:spcPct val="110000"/>
              </a:lnSpc>
            </a:pPr>
            <a:r>
              <a:rPr lang="en-US" sz="1700" dirty="0"/>
              <a:t> A. Data Acquisition: Uses the yfinance library to fetch historical stock data from Yahoo Finance.Data range: From January 1, 2010, to December 31, 2023.   B. Machine Learning Model:Implements a Linear Regression model from scikit-learn. Uses the number of days since the earliest date as the feature for prediction.   C. User Interface: - Built with Streamlit, providing an interactive web interface. Allows users to input a stock ticker and select prediction timeframe.</a:t>
            </a:r>
          </a:p>
          <a:p>
            <a:pPr lvl="0">
              <a:lnSpc>
                <a:spcPct val="110000"/>
              </a:lnSpc>
            </a:pPr>
            <a:r>
              <a:rPr lang="en-US" sz="1700" dirty="0"/>
              <a:t>D. Visualization: - Utilizes matplotlib to create a line plot of historical and predicted stock prices.</a:t>
            </a:r>
          </a:p>
        </p:txBody>
      </p:sp>
    </p:spTree>
    <p:extLst>
      <p:ext uri="{BB962C8B-B14F-4D97-AF65-F5344CB8AC3E}">
        <p14:creationId xmlns:p14="http://schemas.microsoft.com/office/powerpoint/2010/main" val="3697711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6" name="Picture 5" descr="Financial graphs on a dark display">
            <a:extLst>
              <a:ext uri="{FF2B5EF4-FFF2-40B4-BE49-F238E27FC236}">
                <a16:creationId xmlns:a16="http://schemas.microsoft.com/office/drawing/2014/main" id="{3C0A3511-3C14-5535-816C-BE2659861579}"/>
              </a:ext>
            </a:extLst>
          </p:cNvPr>
          <p:cNvPicPr>
            <a:picLocks noChangeAspect="1"/>
          </p:cNvPicPr>
          <p:nvPr/>
        </p:nvPicPr>
        <p:blipFill>
          <a:blip r:embed="rId2"/>
          <a:srcRect l="25211" r="30624" b="4"/>
          <a:stretch/>
        </p:blipFill>
        <p:spPr>
          <a:xfrm>
            <a:off x="7345680" y="10"/>
            <a:ext cx="4846320" cy="6857990"/>
          </a:xfrm>
          <a:prstGeom prst="rect">
            <a:avLst/>
          </a:prstGeom>
        </p:spPr>
      </p:pic>
      <p:sp>
        <p:nvSpPr>
          <p:cNvPr id="2" name="Title"/>
          <p:cNvSpPr>
            <a:spLocks noGrp="1"/>
          </p:cNvSpPr>
          <p:nvPr>
            <p:ph type="ctrTitle"/>
          </p:nvPr>
        </p:nvSpPr>
        <p:spPr>
          <a:xfrm>
            <a:off x="640080" y="1371600"/>
            <a:ext cx="5852160" cy="1097280"/>
          </a:xfrm>
        </p:spPr>
        <p:txBody>
          <a:bodyPr anchor="t">
            <a:normAutofit/>
          </a:bodyPr>
          <a:lstStyle/>
          <a:p>
            <a:r>
              <a:rPr lang="en-US" dirty="0"/>
              <a:t>Functionality Breakdown</a:t>
            </a:r>
          </a:p>
        </p:txBody>
      </p:sp>
      <p:sp>
        <p:nvSpPr>
          <p:cNvPr id="3" name="Content Placeholder"/>
          <p:cNvSpPr>
            <a:spLocks noGrp="1"/>
          </p:cNvSpPr>
          <p:nvPr>
            <p:ph idx="1"/>
          </p:nvPr>
        </p:nvSpPr>
        <p:spPr>
          <a:xfrm>
            <a:off x="640080" y="2633236"/>
            <a:ext cx="5852160" cy="3664685"/>
          </a:xfrm>
        </p:spPr>
        <p:txBody>
          <a:bodyPr>
            <a:normAutofit/>
          </a:bodyPr>
          <a:lstStyle/>
          <a:p>
            <a:pPr lvl="0"/>
            <a:r>
              <a:rPr lang="en-US" sz="1900" dirty="0"/>
              <a:t>User Input: Stock ticker input (default: AAPL)Prediction timeframe slider (1-5 year)   b. Data Processing: Fetches historical stock data.Prepares data for the machine learning model   c. Model Training and Prediction:Splits data into training and testing sets. Trains the linear regression model .Makes predictions for future date.   d. Results Presentation: Plots historical and predicted stock prices.Displays model performance metrics.Shows a table of predicted future prices</a:t>
            </a:r>
          </a:p>
        </p:txBody>
      </p:sp>
    </p:spTree>
    <p:extLst>
      <p:ext uri="{BB962C8B-B14F-4D97-AF65-F5344CB8AC3E}">
        <p14:creationId xmlns:p14="http://schemas.microsoft.com/office/powerpoint/2010/main" val="3483138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6" name="Picture 5" descr="Graph on document with pen">
            <a:extLst>
              <a:ext uri="{FF2B5EF4-FFF2-40B4-BE49-F238E27FC236}">
                <a16:creationId xmlns:a16="http://schemas.microsoft.com/office/drawing/2014/main" id="{E7EB33B2-65B8-F6E6-3E81-EE9104903435}"/>
              </a:ext>
            </a:extLst>
          </p:cNvPr>
          <p:cNvPicPr>
            <a:picLocks noChangeAspect="1"/>
          </p:cNvPicPr>
          <p:nvPr/>
        </p:nvPicPr>
        <p:blipFill>
          <a:blip r:embed="rId2"/>
          <a:srcRect l="33475" r="19423" b="-3"/>
          <a:stretch/>
        </p:blipFill>
        <p:spPr>
          <a:xfrm>
            <a:off x="7345680" y="10"/>
            <a:ext cx="4846320" cy="6857990"/>
          </a:xfrm>
          <a:prstGeom prst="rect">
            <a:avLst/>
          </a:prstGeom>
        </p:spPr>
      </p:pic>
      <p:sp>
        <p:nvSpPr>
          <p:cNvPr id="2" name="Title"/>
          <p:cNvSpPr>
            <a:spLocks noGrp="1"/>
          </p:cNvSpPr>
          <p:nvPr>
            <p:ph type="ctrTitle"/>
          </p:nvPr>
        </p:nvSpPr>
        <p:spPr>
          <a:xfrm>
            <a:off x="640080" y="1371600"/>
            <a:ext cx="5852160" cy="1097280"/>
          </a:xfrm>
        </p:spPr>
        <p:txBody>
          <a:bodyPr anchor="t">
            <a:normAutofit/>
          </a:bodyPr>
          <a:lstStyle/>
          <a:p>
            <a:r>
              <a:rPr lang="en-US" dirty="0"/>
              <a:t>Strengths</a:t>
            </a:r>
          </a:p>
        </p:txBody>
      </p:sp>
      <p:sp>
        <p:nvSpPr>
          <p:cNvPr id="3" name="Content Placeholder"/>
          <p:cNvSpPr>
            <a:spLocks noGrp="1"/>
          </p:cNvSpPr>
          <p:nvPr>
            <p:ph idx="1"/>
          </p:nvPr>
        </p:nvSpPr>
        <p:spPr>
          <a:xfrm>
            <a:off x="640080" y="2633236"/>
            <a:ext cx="5852160" cy="3664685"/>
          </a:xfrm>
        </p:spPr>
        <p:txBody>
          <a:bodyPr>
            <a:normAutofit/>
          </a:bodyPr>
          <a:lstStyle/>
          <a:p>
            <a:pPr lvl="0"/>
            <a:r>
              <a:rPr lang="en-US" dirty="0"/>
              <a:t>Simple and intuitive user interface   - Real-time data fetching for up-to-date information   - Visual representation of predictions   - Flexibility in choosing stocks and prediction timeframe</a:t>
            </a:r>
          </a:p>
          <a:p>
            <a:endParaRPr lang="en-US" dirty="0"/>
          </a:p>
        </p:txBody>
      </p:sp>
    </p:spTree>
    <p:extLst>
      <p:ext uri="{BB962C8B-B14F-4D97-AF65-F5344CB8AC3E}">
        <p14:creationId xmlns:p14="http://schemas.microsoft.com/office/powerpoint/2010/main" val="2794443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6" name="Picture 5" descr="Graph on document with pen">
            <a:extLst>
              <a:ext uri="{FF2B5EF4-FFF2-40B4-BE49-F238E27FC236}">
                <a16:creationId xmlns:a16="http://schemas.microsoft.com/office/drawing/2014/main" id="{4F2FDDAC-7695-CBE3-6585-081E7900CCAF}"/>
              </a:ext>
            </a:extLst>
          </p:cNvPr>
          <p:cNvPicPr>
            <a:picLocks noChangeAspect="1"/>
          </p:cNvPicPr>
          <p:nvPr/>
        </p:nvPicPr>
        <p:blipFill>
          <a:blip r:embed="rId2"/>
          <a:srcRect l="33475" r="19423" b="-3"/>
          <a:stretch/>
        </p:blipFill>
        <p:spPr>
          <a:xfrm>
            <a:off x="7345680" y="10"/>
            <a:ext cx="4846320" cy="6857990"/>
          </a:xfrm>
          <a:prstGeom prst="rect">
            <a:avLst/>
          </a:prstGeom>
        </p:spPr>
      </p:pic>
      <p:sp>
        <p:nvSpPr>
          <p:cNvPr id="2" name="Title"/>
          <p:cNvSpPr>
            <a:spLocks noGrp="1"/>
          </p:cNvSpPr>
          <p:nvPr>
            <p:ph type="ctrTitle"/>
          </p:nvPr>
        </p:nvSpPr>
        <p:spPr>
          <a:xfrm>
            <a:off x="640080" y="1371600"/>
            <a:ext cx="5852160" cy="1097280"/>
          </a:xfrm>
        </p:spPr>
        <p:txBody>
          <a:bodyPr anchor="t">
            <a:normAutofit/>
          </a:bodyPr>
          <a:lstStyle/>
          <a:p>
            <a:r>
              <a:rPr lang="en-US" dirty="0"/>
              <a:t>Limitations</a:t>
            </a:r>
          </a:p>
        </p:txBody>
      </p:sp>
      <p:sp>
        <p:nvSpPr>
          <p:cNvPr id="3" name="Content Placeholder"/>
          <p:cNvSpPr>
            <a:spLocks noGrp="1"/>
          </p:cNvSpPr>
          <p:nvPr>
            <p:ph idx="1"/>
          </p:nvPr>
        </p:nvSpPr>
        <p:spPr>
          <a:xfrm>
            <a:off x="640080" y="2633236"/>
            <a:ext cx="5852160" cy="3664685"/>
          </a:xfrm>
        </p:spPr>
        <p:txBody>
          <a:bodyPr>
            <a:normAutofit/>
          </a:bodyPr>
          <a:lstStyle/>
          <a:p>
            <a:pPr lvl="0"/>
            <a:r>
              <a:rPr lang="en-US" dirty="0"/>
              <a:t>Uses a simplistic linear regression model, which may not capture complex market dynamics   - Does not account for external factors affecting stock prices (e.g., market trends, company performance, economic indicators)   - Limited to predicting based on historical closing prices only</a:t>
            </a:r>
          </a:p>
          <a:p>
            <a:endParaRPr lang="en-US" dirty="0"/>
          </a:p>
        </p:txBody>
      </p:sp>
    </p:spTree>
    <p:extLst>
      <p:ext uri="{BB962C8B-B14F-4D97-AF65-F5344CB8AC3E}">
        <p14:creationId xmlns:p14="http://schemas.microsoft.com/office/powerpoint/2010/main" val="2256584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30D5B80-424E-0335-5A2C-1B465DB52587}"/>
              </a:ext>
            </a:extLst>
          </p:cNvPr>
          <p:cNvPicPr>
            <a:picLocks noChangeAspect="1"/>
          </p:cNvPicPr>
          <p:nvPr/>
        </p:nvPicPr>
        <p:blipFill>
          <a:blip r:embed="rId2"/>
          <a:srcRect l="3334" r="49453" b="-3"/>
          <a:stretch/>
        </p:blipFill>
        <p:spPr>
          <a:xfrm>
            <a:off x="20" y="10"/>
            <a:ext cx="4857871" cy="6857990"/>
          </a:xfrm>
          <a:prstGeom prst="rect">
            <a:avLst/>
          </a:prstGeom>
        </p:spPr>
      </p:pic>
      <p:cxnSp>
        <p:nvCxnSpPr>
          <p:cNvPr id="12" name="Straight Connector 11">
            <a:extLst>
              <a:ext uri="{FF2B5EF4-FFF2-40B4-BE49-F238E27FC236}">
                <a16:creationId xmlns:a16="http://schemas.microsoft.com/office/drawing/2014/main" id="{691422F5-4221-4812-AFD9-5479C6D60A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80905" y="1031005"/>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p:cNvSpPr>
            <a:spLocks noGrp="1"/>
          </p:cNvSpPr>
          <p:nvPr>
            <p:ph type="ctrTitle"/>
          </p:nvPr>
        </p:nvSpPr>
        <p:spPr>
          <a:xfrm>
            <a:off x="5496821" y="1371600"/>
            <a:ext cx="6034187" cy="1097280"/>
          </a:xfrm>
        </p:spPr>
        <p:txBody>
          <a:bodyPr>
            <a:normAutofit/>
          </a:bodyPr>
          <a:lstStyle/>
          <a:p>
            <a:r>
              <a:rPr lang="en-US" dirty="0"/>
              <a:t>Potential Improvements</a:t>
            </a:r>
          </a:p>
        </p:txBody>
      </p:sp>
      <p:sp>
        <p:nvSpPr>
          <p:cNvPr id="3" name="Content Placeholder"/>
          <p:cNvSpPr>
            <a:spLocks noGrp="1"/>
          </p:cNvSpPr>
          <p:nvPr>
            <p:ph idx="1"/>
          </p:nvPr>
        </p:nvSpPr>
        <p:spPr>
          <a:xfrm>
            <a:off x="5496821" y="2633236"/>
            <a:ext cx="6034187" cy="3664687"/>
          </a:xfrm>
        </p:spPr>
        <p:txBody>
          <a:bodyPr>
            <a:normAutofit/>
          </a:bodyPr>
          <a:lstStyle/>
          <a:p>
            <a:pPr lvl="0">
              <a:lnSpc>
                <a:spcPct val="110000"/>
              </a:lnSpc>
            </a:pPr>
            <a:r>
              <a:rPr lang="en-US" dirty="0"/>
              <a:t>Implement more sophisticated machine learning models (e.g., LSTM, ARIMA)   - Incorporate additional features such as trading volume, market indices, or sentiment analysis   - Add error handling for invalid ticker symbols or data fetch issues   - Implement cross-validation for more robust model evaluation   - Add option to compare multiple stocks or indices   - Include risk assessment and confidence intervals for predictions</a:t>
            </a:r>
          </a:p>
          <a:p>
            <a:pPr>
              <a:lnSpc>
                <a:spcPct val="110000"/>
              </a:lnSpc>
            </a:pPr>
            <a:endParaRPr lang="en-US" dirty="0"/>
          </a:p>
        </p:txBody>
      </p:sp>
    </p:spTree>
    <p:extLst>
      <p:ext uri="{BB962C8B-B14F-4D97-AF65-F5344CB8AC3E}">
        <p14:creationId xmlns:p14="http://schemas.microsoft.com/office/powerpoint/2010/main" val="1704749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6" name="Picture 5" descr="Abstract background of data">
            <a:extLst>
              <a:ext uri="{FF2B5EF4-FFF2-40B4-BE49-F238E27FC236}">
                <a16:creationId xmlns:a16="http://schemas.microsoft.com/office/drawing/2014/main" id="{F6F3E7C9-E413-9559-1D06-A3970136E10E}"/>
              </a:ext>
            </a:extLst>
          </p:cNvPr>
          <p:cNvPicPr>
            <a:picLocks noChangeAspect="1"/>
          </p:cNvPicPr>
          <p:nvPr/>
        </p:nvPicPr>
        <p:blipFill>
          <a:blip r:embed="rId2"/>
          <a:srcRect l="23732" r="36517" b="-2"/>
          <a:stretch/>
        </p:blipFill>
        <p:spPr>
          <a:xfrm>
            <a:off x="7345680" y="10"/>
            <a:ext cx="4846320" cy="6857990"/>
          </a:xfrm>
          <a:prstGeom prst="rect">
            <a:avLst/>
          </a:prstGeom>
        </p:spPr>
      </p:pic>
      <p:sp>
        <p:nvSpPr>
          <p:cNvPr id="2" name="Title"/>
          <p:cNvSpPr>
            <a:spLocks noGrp="1"/>
          </p:cNvSpPr>
          <p:nvPr>
            <p:ph type="ctrTitle"/>
          </p:nvPr>
        </p:nvSpPr>
        <p:spPr>
          <a:xfrm>
            <a:off x="640080" y="1371600"/>
            <a:ext cx="5852160" cy="1097280"/>
          </a:xfrm>
        </p:spPr>
        <p:txBody>
          <a:bodyPr anchor="t">
            <a:normAutofit/>
          </a:bodyPr>
          <a:lstStyle/>
          <a:p>
            <a:r>
              <a:rPr lang="en-US" dirty="0"/>
              <a:t>Conclusion</a:t>
            </a:r>
          </a:p>
        </p:txBody>
      </p:sp>
      <p:sp>
        <p:nvSpPr>
          <p:cNvPr id="3" name="Content Placeholder"/>
          <p:cNvSpPr>
            <a:spLocks noGrp="1"/>
          </p:cNvSpPr>
          <p:nvPr>
            <p:ph idx="1"/>
          </p:nvPr>
        </p:nvSpPr>
        <p:spPr>
          <a:xfrm>
            <a:off x="640080" y="2633236"/>
            <a:ext cx="5852160" cy="3664685"/>
          </a:xfrm>
        </p:spPr>
        <p:txBody>
          <a:bodyPr>
            <a:normAutofit/>
          </a:bodyPr>
          <a:lstStyle/>
          <a:p>
            <a:pPr lvl="0">
              <a:lnSpc>
                <a:spcPct val="110000"/>
              </a:lnSpc>
            </a:pPr>
            <a:r>
              <a:rPr lang="en-US" sz="1700" dirty="0"/>
              <a:t>The Stock Price Prediction App serves as a basic demonstration of how machine learning can be applied to financial forecasting. While it provides a user-friendly interface and quick insights, it’s important to note its limitations. The app should be used for educational purposes only and not for making real investment decisions. It showcases the potential of combining data science with web technologies to create interactive financial tools, but also highlights the need for more complex models and comprehensive analysis in real-world financial predictions.</a:t>
            </a:r>
          </a:p>
          <a:p>
            <a:pPr>
              <a:lnSpc>
                <a:spcPct val="110000"/>
              </a:lnSpc>
            </a:pPr>
            <a:endParaRPr lang="en-US" sz="1700" dirty="0"/>
          </a:p>
        </p:txBody>
      </p:sp>
    </p:spTree>
    <p:extLst>
      <p:ext uri="{BB962C8B-B14F-4D97-AF65-F5344CB8AC3E}">
        <p14:creationId xmlns:p14="http://schemas.microsoft.com/office/powerpoint/2010/main" val="3477604390"/>
      </p:ext>
    </p:extLst>
  </p:cSld>
  <p:clrMapOvr>
    <a:masterClrMapping/>
  </p:clrMapOvr>
</p:sld>
</file>

<file path=ppt/theme/theme1.xml><?xml version="1.0" encoding="utf-8"?>
<a:theme xmlns:a="http://schemas.openxmlformats.org/drawingml/2006/main" name="DashVTI">
  <a:themeElements>
    <a:clrScheme name="AnalogousFromLightSeedRightStep">
      <a:dk1>
        <a:srgbClr val="000000"/>
      </a:dk1>
      <a:lt1>
        <a:srgbClr val="FFFFFF"/>
      </a:lt1>
      <a:dk2>
        <a:srgbClr val="41242B"/>
      </a:dk2>
      <a:lt2>
        <a:srgbClr val="E5E8E2"/>
      </a:lt2>
      <a:accent1>
        <a:srgbClr val="B26EEE"/>
      </a:accent1>
      <a:accent2>
        <a:srgbClr val="E24EEB"/>
      </a:accent2>
      <a:accent3>
        <a:srgbClr val="EE6EC0"/>
      </a:accent3>
      <a:accent4>
        <a:srgbClr val="EB4E70"/>
      </a:accent4>
      <a:accent5>
        <a:srgbClr val="EE876E"/>
      </a:accent5>
      <a:accent6>
        <a:srgbClr val="D99429"/>
      </a:accent6>
      <a:hlink>
        <a:srgbClr val="6E8C54"/>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DashVTI</vt:lpstr>
      <vt:lpstr>Major project presentation </vt:lpstr>
      <vt:lpstr>Introduction </vt:lpstr>
      <vt:lpstr>Key components </vt:lpstr>
      <vt:lpstr>Functionality Breakdown</vt:lpstr>
      <vt:lpstr>Strengths</vt:lpstr>
      <vt:lpstr>Limitations</vt:lpstr>
      <vt:lpstr>Potential Improvements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presentation </dc:title>
  <dc:creator>Anushree Asthana</dc:creator>
  <cp:lastModifiedBy>Anushree Asthana</cp:lastModifiedBy>
  <cp:revision>1</cp:revision>
  <dcterms:created xsi:type="dcterms:W3CDTF">2024-08-20T16:26:39Z</dcterms:created>
  <dcterms:modified xsi:type="dcterms:W3CDTF">2024-08-20T16:35:37Z</dcterms:modified>
</cp:coreProperties>
</file>