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4" r:id="rId1"/>
  </p:sldMasterIdLst>
  <p:notesMasterIdLst>
    <p:notesMasterId r:id="rId26"/>
  </p:notesMasterIdLst>
  <p:handoutMasterIdLst>
    <p:handoutMasterId r:id="rId27"/>
  </p:handoutMasterIdLst>
  <p:sldIdLst>
    <p:sldId id="1333" r:id="rId2"/>
    <p:sldId id="1173" r:id="rId3"/>
    <p:sldId id="1176" r:id="rId4"/>
    <p:sldId id="1177" r:id="rId5"/>
    <p:sldId id="1179" r:id="rId6"/>
    <p:sldId id="1174" r:id="rId7"/>
    <p:sldId id="1175" r:id="rId8"/>
    <p:sldId id="1269" r:id="rId9"/>
    <p:sldId id="1134" r:id="rId10"/>
    <p:sldId id="1135" r:id="rId11"/>
    <p:sldId id="1326" r:id="rId12"/>
    <p:sldId id="1156" r:id="rId13"/>
    <p:sldId id="1327" r:id="rId14"/>
    <p:sldId id="1190" r:id="rId15"/>
    <p:sldId id="1192" r:id="rId16"/>
    <p:sldId id="1226" r:id="rId17"/>
    <p:sldId id="1328" r:id="rId18"/>
    <p:sldId id="1329" r:id="rId19"/>
    <p:sldId id="1331" r:id="rId20"/>
    <p:sldId id="1332" r:id="rId21"/>
    <p:sldId id="1330" r:id="rId22"/>
    <p:sldId id="1205" r:id="rId23"/>
    <p:sldId id="1200" r:id="rId24"/>
    <p:sldId id="1224" r:id="rId25"/>
  </p:sldIdLst>
  <p:sldSz cx="12192000" cy="6858000"/>
  <p:notesSz cx="9601200" cy="7315200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 userDrawn="1">
          <p15:clr>
            <a:srgbClr val="A4A3A4"/>
          </p15:clr>
        </p15:guide>
        <p15:guide id="2" pos="73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s Haeberle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33CC33"/>
    <a:srgbClr val="66FFFF"/>
    <a:srgbClr val="00FFFF"/>
    <a:srgbClr val="00CC00"/>
    <a:srgbClr val="FF3399"/>
    <a:srgbClr val="66FF33"/>
    <a:srgbClr val="FFCC99"/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65" autoAdjust="0"/>
    <p:restoredTop sz="78491" autoAdjust="0"/>
  </p:normalViewPr>
  <p:slideViewPr>
    <p:cSldViewPr snapToGrid="0">
      <p:cViewPr varScale="1">
        <p:scale>
          <a:sx n="109" d="100"/>
          <a:sy n="109" d="100"/>
        </p:scale>
        <p:origin x="688" y="176"/>
      </p:cViewPr>
      <p:guideLst>
        <p:guide orient="horz" pos="3888"/>
        <p:guide pos="73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-1344" y="-96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66017A74-8498-4425-B905-56B59BE89ABC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42088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9275"/>
            <a:ext cx="48768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256" y="3475660"/>
            <a:ext cx="7042689" cy="329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D37F8DB4-A4FF-4A8B-9A85-9B1874A58F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116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57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37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213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19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85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32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98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BFC76-A687-7B4B-B7C4-626092A4E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D0C56-5CE4-974A-9396-D3EB55B4D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DA849-C6BE-0D42-92BA-360B93EE9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B5C5E-AC5B-A14E-A301-AD633DC7D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D572F-30CF-9840-9A79-9226228BE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06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5363-015D-7D4B-BAFF-135F6C4F8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C766A-A719-2A44-9699-E3C404432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E4ADE-3ECD-8641-9FE0-CD597AA3D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53541-5822-2348-8881-F75DD26C0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F7EAC-E5FB-A241-A525-745F31899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43004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E3AC36-B8F3-904D-9D44-3800404FE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37D3E-B28E-E04C-B298-29CCA5D7C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93EA0-EACD-4649-BF69-F205284D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7CA7A-55ED-7443-A196-4D2842C2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9D338-29CC-A549-9D40-63A8AB4F7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65062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2685" y="1990725"/>
            <a:ext cx="10390716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Rectangle 111"/>
          <p:cNvSpPr>
            <a:spLocks noChangeArrowheads="1"/>
          </p:cNvSpPr>
          <p:nvPr userDrawn="1"/>
        </p:nvSpPr>
        <p:spPr bwMode="auto">
          <a:xfrm>
            <a:off x="406400" y="838200"/>
            <a:ext cx="1049867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6" name="Line 110"/>
          <p:cNvSpPr>
            <a:spLocks noChangeShapeType="1"/>
          </p:cNvSpPr>
          <p:nvPr userDrawn="1"/>
        </p:nvSpPr>
        <p:spPr bwMode="auto">
          <a:xfrm>
            <a:off x="1123951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18217" y="3944938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 flipV="1">
            <a:off x="268817" y="3011488"/>
            <a:ext cx="11590867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pic>
        <p:nvPicPr>
          <p:cNvPr id="11" name="Picture 10" descr="Penn shield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01061" y="2612508"/>
            <a:ext cx="878809" cy="740196"/>
          </a:xfrm>
          <a:prstGeom prst="rect">
            <a:avLst/>
          </a:prstGeom>
        </p:spPr>
      </p:pic>
      <p:sp>
        <p:nvSpPr>
          <p:cNvPr id="12" name="Rectangle 32"/>
          <p:cNvSpPr>
            <a:spLocks noChangeArrowheads="1"/>
          </p:cNvSpPr>
          <p:nvPr userDrawn="1"/>
        </p:nvSpPr>
        <p:spPr bwMode="auto">
          <a:xfrm>
            <a:off x="1" y="6605588"/>
            <a:ext cx="2331217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/>
              <a:t>© 2013 A. Haeberlen, Z. Ives</a:t>
            </a:r>
            <a:endParaRPr lang="en-GB" sz="9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378CA-57F7-834F-A3B8-2F41FDE55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E7C3A-CA92-5142-9827-289275BFE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6E172-3480-524D-A4CE-62BEC772E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CCA29-E44B-4C43-BD55-3FCD251CD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14242-6B07-8543-919A-1FC4E1AD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467007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ACDA5-F91D-D044-B783-1882CD742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242B5-90F0-4E4A-AAB6-B12084FC3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F56A0-C271-B245-A1C9-25A589EF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6E697-8320-434A-86D9-AAC23092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B4B91-4A86-974C-8CCB-8A3EB058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896112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B212B-8369-DA4C-BABB-1A078941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90E38-4CB2-584D-B9E8-A2B2094BF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C5A60-5C7D-254F-9697-BF3AEA3A3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FB941-C882-CC41-A9CF-2E02FA3FC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EE5D5-3BD1-6B4E-B031-3D61A515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84497-F0E4-324C-96C4-4BDF38002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7051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9C25F-5F64-AB4A-BBF5-77AF58584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48DA2-5CA8-1F4E-9841-4BBF63574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FFDB4-FED0-1C4F-8D7D-17B0867BD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BD7F3F-2DF5-3447-AAF3-177659901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613463-9787-6941-B670-25EC1557F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10F4E8-78E2-3747-80C1-43D61721C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C262F4-0E96-6C4F-B0F2-DF033F911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80677-D036-7543-8C21-49D40D16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04593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5E4D1-730E-504F-9683-098495A9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4C212F-EA7C-C045-BCB8-108319BCD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6530A-03A9-CA4D-B18F-9C4F56378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73F1B-9FF0-8641-9282-74CC1E49A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6331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740EEF-C38B-144B-821E-4975E49F3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ABF87A-B408-1D4E-A728-89D50352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A79A3-BC23-5049-AB5A-EEBEFC1DD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640783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8979A-65AB-B347-9E09-756CA6284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05E94-A13D-4147-89EB-2AE179F7E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A8F7D-3AD4-1D43-A088-C33A03187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2DD2C-19B1-0A43-9570-9A1842C00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A2C57-1FDB-C346-95CB-FA52DB28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96CB0-35B3-1D4E-8AD4-4B0E0C05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50557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DD222-4F45-014E-98B9-BC327CE71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ECB534-A460-C74C-B118-2356A474DA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56C72C-FBD3-8440-AED3-C06C44303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71F36-EF5A-5F46-9C28-6E6A7D47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FA358-451B-7942-B0C1-D0B7B9D6D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32310-9E80-224C-B30E-CC263F97C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30085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D4BDC-9DBC-F647-991C-B00D6C38D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5DE1C-9DB9-0E43-B50B-973E8289E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81C8A-F206-BA43-8D7E-04234D39F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7/13/21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3EDD4-9495-C047-B664-F26C63648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8D715-2296-A64B-AA69-3A1F4CFB7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058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658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ec2/instance-types/#inte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ws.amazon.com/ec2/details/#enhanced-networking" TargetMode="External"/><Relationship Id="rId4" Type="http://schemas.openxmlformats.org/officeDocument/2006/relationships/hyperlink" Target="https://aws.amazon.com/ec2/instance-types/#ebs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 title="intersecting circles">
            <a:extLst>
              <a:ext uri="{FF2B5EF4-FFF2-40B4-BE49-F238E27FC236}">
                <a16:creationId xmlns:a16="http://schemas.microsoft.com/office/drawing/2014/main" id="{D2C4BFA1-2075-4901-9E24-E41D1FDD51F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5" name="Rectangle 14" title="ribbon">
            <a:extLst>
              <a:ext uri="{FF2B5EF4-FFF2-40B4-BE49-F238E27FC236}">
                <a16:creationId xmlns:a16="http://schemas.microsoft.com/office/drawing/2014/main" id="{053FB2EE-284F-4C87-AB3D-BBF87A9FAB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1846B2-0E0C-174C-8D69-DB19736D13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Amazon Web Services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4D9E74-78F0-7B49-97EE-4923F9E50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 dirty="0"/>
              <a:t>CITS5503 Camilo </a:t>
            </a:r>
            <a:r>
              <a:rPr lang="en-US" sz="1800" dirty="0" err="1"/>
              <a:t>Pestana</a:t>
            </a: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613E2B-95E9-EC4C-961F-B0D475BE8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C3278E-459A-4341-A869-C98CE69C1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5072F42-4DFA-4725-86F9-7594E4AB4EB5}" type="slidenum">
              <a:rPr lang="en-GB">
                <a:solidFill>
                  <a:schemeClr val="tx1"/>
                </a:solidFill>
              </a:rPr>
              <a:pPr/>
              <a:t>1</a:t>
            </a:fld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575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br>
              <a:rPr lang="en-US" dirty="0"/>
            </a:br>
            <a:r>
              <a:rPr lang="en-US" dirty="0"/>
              <a:t>AWS?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10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4E20EE-6B57-CF48-9313-B36E7D5E8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666" y="0"/>
            <a:ext cx="917033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CC7C4-08BB-8B40-8AEF-551CB51A9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 of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BAFCD-F46A-7E44-BD04-D162C44DF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3318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Compute</a:t>
            </a:r>
          </a:p>
          <a:p>
            <a:r>
              <a:rPr lang="en-US" dirty="0">
                <a:highlight>
                  <a:srgbClr val="FFFF00"/>
                </a:highlight>
              </a:rPr>
              <a:t>Storage</a:t>
            </a:r>
          </a:p>
          <a:p>
            <a:r>
              <a:rPr lang="en-US" dirty="0">
                <a:highlight>
                  <a:srgbClr val="FFFF00"/>
                </a:highlight>
              </a:rPr>
              <a:t>Database</a:t>
            </a:r>
          </a:p>
          <a:p>
            <a:r>
              <a:rPr lang="en-US" dirty="0"/>
              <a:t>Migration</a:t>
            </a:r>
          </a:p>
          <a:p>
            <a:r>
              <a:rPr lang="en-US" dirty="0">
                <a:highlight>
                  <a:srgbClr val="FFFF00"/>
                </a:highlight>
              </a:rPr>
              <a:t>Networking</a:t>
            </a:r>
            <a:r>
              <a:rPr lang="en-US" dirty="0"/>
              <a:t> and </a:t>
            </a:r>
            <a:r>
              <a:rPr lang="en-US" dirty="0">
                <a:highlight>
                  <a:srgbClr val="FFFF00"/>
                </a:highlight>
              </a:rPr>
              <a:t>Content</a:t>
            </a:r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Delivery</a:t>
            </a:r>
          </a:p>
          <a:p>
            <a:r>
              <a:rPr lang="en-US" dirty="0"/>
              <a:t>Developer Tools</a:t>
            </a:r>
          </a:p>
          <a:p>
            <a:r>
              <a:rPr lang="en-US" dirty="0"/>
              <a:t>Management Tools</a:t>
            </a:r>
          </a:p>
          <a:p>
            <a:r>
              <a:rPr lang="en-US" dirty="0"/>
              <a:t>Media Services</a:t>
            </a:r>
          </a:p>
          <a:p>
            <a:r>
              <a:rPr lang="en-US" dirty="0">
                <a:highlight>
                  <a:srgbClr val="FFFF00"/>
                </a:highlight>
              </a:rPr>
              <a:t>Machine</a:t>
            </a:r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Learning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2DE4BD0-51D8-DA4D-962C-39DF02FDCE91}"/>
              </a:ext>
            </a:extLst>
          </p:cNvPr>
          <p:cNvSpPr txBox="1">
            <a:spLocks/>
          </p:cNvSpPr>
          <p:nvPr/>
        </p:nvSpPr>
        <p:spPr>
          <a:xfrm>
            <a:off x="6530788" y="1825625"/>
            <a:ext cx="52533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US" dirty="0"/>
              <a:t>Analytics</a:t>
            </a: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dirty="0">
                <a:highlight>
                  <a:srgbClr val="FFFF00"/>
                </a:highlight>
              </a:rPr>
              <a:t>Security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Identity</a:t>
            </a:r>
            <a:r>
              <a:rPr lang="en-US" dirty="0"/>
              <a:t>, Compliance</a:t>
            </a: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dirty="0">
                <a:highlight>
                  <a:srgbClr val="FFFF00"/>
                </a:highlight>
              </a:rPr>
              <a:t>Mobile</a:t>
            </a:r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Services</a:t>
            </a: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dirty="0"/>
              <a:t>AR &amp; VR</a:t>
            </a: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dirty="0"/>
              <a:t>Application Integration</a:t>
            </a: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dirty="0"/>
              <a:t>Customer Engagement</a:t>
            </a: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dirty="0"/>
              <a:t>Business Productivity</a:t>
            </a: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dirty="0"/>
              <a:t>Desktops and App Streaming</a:t>
            </a: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dirty="0">
                <a:highlight>
                  <a:srgbClr val="FFFF00"/>
                </a:highlight>
              </a:rPr>
              <a:t>Internet</a:t>
            </a:r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of</a:t>
            </a:r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Things</a:t>
            </a: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dirty="0"/>
              <a:t>Game Development</a:t>
            </a:r>
          </a:p>
          <a:p>
            <a:pPr fontAlgn="auto">
              <a:spcAft>
                <a:spcPts val="0"/>
              </a:spcAft>
              <a:buClrTx/>
              <a:buSzTx/>
            </a:pPr>
            <a:endParaRPr lang="en-US" dirty="0"/>
          </a:p>
          <a:p>
            <a:pPr fontAlgn="auto">
              <a:spcAft>
                <a:spcPts val="0"/>
              </a:spcAft>
              <a:buClrTx/>
              <a:buSzTx/>
            </a:pPr>
            <a:endParaRPr lang="en-US" dirty="0"/>
          </a:p>
          <a:p>
            <a:pPr fontAlgn="auto">
              <a:spcAft>
                <a:spcPts val="0"/>
              </a:spcAft>
              <a:buClrTx/>
              <a:buSzTx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699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458" y="1519518"/>
            <a:ext cx="11013141" cy="49114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Many ways to combine data with code to get something done:</a:t>
            </a:r>
          </a:p>
          <a:p>
            <a:r>
              <a:rPr lang="en-US" dirty="0"/>
              <a:t>Mainframe computer running monolithic code with dumb terminals</a:t>
            </a:r>
          </a:p>
          <a:p>
            <a:pPr lvl="1"/>
            <a:r>
              <a:rPr lang="en-US" dirty="0"/>
              <a:t>Real time functionality (CRUD = Create, Retrieve, Update, Delete)</a:t>
            </a:r>
          </a:p>
          <a:p>
            <a:pPr lvl="1"/>
            <a:r>
              <a:rPr lang="en-US" dirty="0"/>
              <a:t>Batch functionality (Jobs, schedulers, reporting, </a:t>
            </a:r>
            <a:r>
              <a:rPr lang="en-US" dirty="0" err="1"/>
              <a:t>etc</a:t>
            </a:r>
            <a:r>
              <a:rPr lang="en-US" dirty="0"/>
              <a:t>) </a:t>
            </a:r>
          </a:p>
          <a:p>
            <a:r>
              <a:rPr lang="en-US" dirty="0"/>
              <a:t>Client/Server (2 Tier)</a:t>
            </a:r>
          </a:p>
          <a:p>
            <a:pPr lvl="1"/>
            <a:r>
              <a:rPr lang="en-US" dirty="0"/>
              <a:t>Windows (thick) client server backend</a:t>
            </a:r>
          </a:p>
          <a:p>
            <a:pPr lvl="1"/>
            <a:r>
              <a:rPr lang="en-US" dirty="0"/>
              <a:t>Different machines</a:t>
            </a:r>
          </a:p>
          <a:p>
            <a:pPr lvl="1"/>
            <a:r>
              <a:rPr lang="en-US" dirty="0"/>
              <a:t>Variant was thin client</a:t>
            </a:r>
          </a:p>
          <a:p>
            <a:r>
              <a:rPr lang="en-US" dirty="0"/>
              <a:t>Client/Server (3 Tier)</a:t>
            </a:r>
          </a:p>
          <a:p>
            <a:pPr lvl="1"/>
            <a:r>
              <a:rPr lang="en-US" dirty="0"/>
              <a:t>Separation of client code from business logic from data</a:t>
            </a:r>
          </a:p>
          <a:p>
            <a:pPr lvl="1"/>
            <a:r>
              <a:rPr lang="en-US" dirty="0"/>
              <a:t>Business logic could go into the database </a:t>
            </a:r>
          </a:p>
          <a:p>
            <a:pPr lvl="1"/>
            <a:r>
              <a:rPr lang="en-US" dirty="0"/>
              <a:t>Communication TCP, REST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458" y="1519518"/>
            <a:ext cx="11013141" cy="4911427"/>
          </a:xfrm>
        </p:spPr>
        <p:txBody>
          <a:bodyPr>
            <a:normAutofit/>
          </a:bodyPr>
          <a:lstStyle/>
          <a:p>
            <a:r>
              <a:rPr lang="en-US" dirty="0"/>
              <a:t>Web Architecture</a:t>
            </a:r>
          </a:p>
          <a:p>
            <a:pPr lvl="1"/>
            <a:r>
              <a:rPr lang="en-US" dirty="0"/>
              <a:t>Browser with varying degrees of client functionality (HTML5, </a:t>
            </a:r>
            <a:r>
              <a:rPr lang="en-US" dirty="0" err="1"/>
              <a:t>Javascript</a:t>
            </a:r>
            <a:r>
              <a:rPr lang="en-US" dirty="0"/>
              <a:t>, CSS3)</a:t>
            </a:r>
          </a:p>
          <a:p>
            <a:pPr lvl="1"/>
            <a:r>
              <a:rPr lang="en-US" dirty="0"/>
              <a:t>Web server with UI and Business Logic and Databases</a:t>
            </a:r>
          </a:p>
          <a:p>
            <a:pPr lvl="1"/>
            <a:r>
              <a:rPr lang="en-US" dirty="0"/>
              <a:t>This still can incorporate background tasks and services</a:t>
            </a:r>
          </a:p>
          <a:p>
            <a:pPr lvl="1"/>
            <a:r>
              <a:rPr lang="en-US" dirty="0"/>
              <a:t>Communication, HTTP, REST</a:t>
            </a:r>
          </a:p>
          <a:p>
            <a:r>
              <a:rPr lang="en-US" dirty="0"/>
              <a:t>Service Oriented Architectures</a:t>
            </a:r>
          </a:p>
          <a:p>
            <a:pPr lvl="1"/>
            <a:r>
              <a:rPr lang="en-US" dirty="0"/>
              <a:t>Business and data separated out into services</a:t>
            </a:r>
          </a:p>
          <a:p>
            <a:pPr lvl="1"/>
            <a:r>
              <a:rPr lang="en-US" dirty="0"/>
              <a:t>Communication REST, Message Queues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93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7057" y="1690688"/>
            <a:ext cx="9618785" cy="4532312"/>
          </a:xfrm>
        </p:spPr>
        <p:txBody>
          <a:bodyPr/>
          <a:lstStyle/>
          <a:p>
            <a:r>
              <a:rPr lang="en-US" dirty="0"/>
              <a:t>Once you have an architecture, it may be deployed in many ways:</a:t>
            </a:r>
          </a:p>
          <a:p>
            <a:pPr lvl="1"/>
            <a:r>
              <a:rPr lang="en-US" dirty="0"/>
              <a:t>Virtual Machine (EC2 Instance) – basically a server running Windows or Linux</a:t>
            </a:r>
          </a:p>
          <a:p>
            <a:pPr lvl="1"/>
            <a:r>
              <a:rPr lang="en-US" dirty="0"/>
              <a:t>Containers – Virtual Environments running on a Virtual Machine </a:t>
            </a:r>
          </a:p>
          <a:p>
            <a:pPr lvl="1"/>
            <a:r>
              <a:rPr lang="en-US" dirty="0" err="1"/>
              <a:t>Serverless</a:t>
            </a:r>
            <a:r>
              <a:rPr lang="en-US" dirty="0"/>
              <a:t> environments</a:t>
            </a:r>
          </a:p>
          <a:p>
            <a:r>
              <a:rPr lang="en-US" dirty="0"/>
              <a:t>Cloud platforms let you choose the resources you need suited to your execution requirements</a:t>
            </a:r>
          </a:p>
          <a:p>
            <a:pPr lvl="1"/>
            <a:r>
              <a:rPr lang="en-US" dirty="0"/>
              <a:t>Pros: Flexible, inexpensive</a:t>
            </a:r>
          </a:p>
          <a:p>
            <a:pPr lvl="1"/>
            <a:r>
              <a:rPr lang="en-US" dirty="0"/>
              <a:t>Cons: Choice is overwhelming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0137102-FDE9-AA4B-A324-A5A9CE6A7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451100"/>
            <a:ext cx="11125200" cy="1955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Level Agreement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704033" y="4283789"/>
            <a:ext cx="3334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http://</a:t>
            </a:r>
            <a:r>
              <a:rPr lang="en-US" sz="1000" dirty="0" err="1"/>
              <a:t>aws.amazon.com</a:t>
            </a:r>
            <a:r>
              <a:rPr lang="en-US" sz="1000" dirty="0"/>
              <a:t>/ec2-sla/ (12/02/2018; excerpt)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3724865" y="3363598"/>
            <a:ext cx="904352" cy="241161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859067" y="1569899"/>
            <a:ext cx="1560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53 min downtime</a:t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per year allowed</a:t>
            </a:r>
          </a:p>
        </p:txBody>
      </p:sp>
      <p:cxnSp>
        <p:nvCxnSpPr>
          <p:cNvPr id="13" name="Straight Arrow Connector 12"/>
          <p:cNvCxnSpPr>
            <a:cxnSpLocks/>
          </p:cNvCxnSpPr>
          <p:nvPr/>
        </p:nvCxnSpPr>
        <p:spPr bwMode="auto">
          <a:xfrm flipH="1">
            <a:off x="4177041" y="1883431"/>
            <a:ext cx="1712130" cy="148016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Regions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7944" y="1658938"/>
            <a:ext cx="8001000" cy="4751910"/>
          </a:xfrm>
        </p:spPr>
        <p:txBody>
          <a:bodyPr>
            <a:normAutofit/>
          </a:bodyPr>
          <a:lstStyle/>
          <a:p>
            <a:r>
              <a:rPr lang="en-US" dirty="0"/>
              <a:t>Resources on AWS split into geographic regions</a:t>
            </a:r>
          </a:p>
          <a:p>
            <a:r>
              <a:rPr lang="en-US" dirty="0"/>
              <a:t>Provides for data sovereignty concerns</a:t>
            </a:r>
          </a:p>
          <a:p>
            <a:r>
              <a:rPr lang="en-US" dirty="0"/>
              <a:t>Resources are priced differently</a:t>
            </a:r>
          </a:p>
          <a:p>
            <a:r>
              <a:rPr lang="en-US" dirty="0"/>
              <a:t>Mostly there for simple latency </a:t>
            </a:r>
          </a:p>
          <a:p>
            <a:r>
              <a:rPr lang="en-US" dirty="0"/>
              <a:t>Each region has multiple Availability Zones</a:t>
            </a:r>
          </a:p>
          <a:p>
            <a:pPr lvl="1"/>
            <a:r>
              <a:rPr lang="en-US" dirty="0"/>
              <a:t>Independent failure domains</a:t>
            </a:r>
          </a:p>
          <a:p>
            <a:pPr lvl="1"/>
            <a:r>
              <a:rPr lang="en-US" dirty="0"/>
              <a:t>Zones within a region that are networked with low-latency connections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 ap-southeast-2a, ap-southeast-2b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16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780C5F-9460-4446-856C-76541FF23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228" y="365125"/>
            <a:ext cx="2743200" cy="591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EC2 (Elastic Compute Cloud)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7943" y="1658938"/>
            <a:ext cx="10254343" cy="4751910"/>
          </a:xfrm>
        </p:spPr>
        <p:txBody>
          <a:bodyPr>
            <a:normAutofit/>
          </a:bodyPr>
          <a:lstStyle/>
          <a:p>
            <a:r>
              <a:rPr lang="en-US" dirty="0"/>
              <a:t>Virtual machines running on a hypervisor</a:t>
            </a:r>
          </a:p>
          <a:p>
            <a:r>
              <a:rPr lang="en-US" dirty="0"/>
              <a:t>Virtual machines based on:</a:t>
            </a:r>
          </a:p>
          <a:p>
            <a:pPr lvl="1"/>
            <a:r>
              <a:rPr lang="en-US" dirty="0"/>
              <a:t>Amazon Machine Image (AMI) – OS, default software, configuration, virtualization type</a:t>
            </a:r>
          </a:p>
          <a:p>
            <a:pPr lvl="1"/>
            <a:r>
              <a:rPr lang="en-US" dirty="0"/>
              <a:t>Instance type</a:t>
            </a:r>
          </a:p>
          <a:p>
            <a:pPr lvl="2"/>
            <a:r>
              <a:rPr lang="en-US" dirty="0"/>
              <a:t>vCPU (number of threads of </a:t>
            </a:r>
            <a:r>
              <a:rPr lang="en-US" dirty="0" err="1"/>
              <a:t>hyperthreaded</a:t>
            </a:r>
            <a:r>
              <a:rPr lang="en-US" dirty="0"/>
              <a:t> CPUs)</a:t>
            </a:r>
          </a:p>
          <a:p>
            <a:pPr lvl="2"/>
            <a:r>
              <a:rPr lang="en-US" dirty="0"/>
              <a:t>Memory (quantity)</a:t>
            </a:r>
          </a:p>
          <a:p>
            <a:pPr lvl="2"/>
            <a:r>
              <a:rPr lang="en-US" dirty="0"/>
              <a:t>Instance Storage (type and quantity)</a:t>
            </a:r>
          </a:p>
          <a:p>
            <a:pPr lvl="2"/>
            <a:r>
              <a:rPr lang="en-US" dirty="0"/>
              <a:t>Network performance</a:t>
            </a:r>
          </a:p>
          <a:p>
            <a:pPr lvl="2"/>
            <a:r>
              <a:rPr lang="en-US" dirty="0"/>
              <a:t>IPv6 support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75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EC2 Instance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7943" y="1658938"/>
            <a:ext cx="10254343" cy="4751910"/>
          </a:xfrm>
        </p:spPr>
        <p:txBody>
          <a:bodyPr>
            <a:normAutofit/>
          </a:bodyPr>
          <a:lstStyle/>
          <a:p>
            <a:r>
              <a:rPr lang="en-US" dirty="0"/>
              <a:t>Spot instance or On-Demand or Reserved</a:t>
            </a:r>
          </a:p>
          <a:p>
            <a:r>
              <a:rPr lang="en-US" dirty="0"/>
              <a:t>Network configuration</a:t>
            </a:r>
          </a:p>
          <a:p>
            <a:pPr lvl="1"/>
            <a:r>
              <a:rPr lang="en-US" dirty="0"/>
              <a:t>VPC</a:t>
            </a:r>
          </a:p>
          <a:p>
            <a:pPr lvl="1"/>
            <a:r>
              <a:rPr lang="en-US" dirty="0"/>
              <a:t>Static IPs</a:t>
            </a:r>
          </a:p>
          <a:p>
            <a:r>
              <a:rPr lang="en-US" dirty="0"/>
              <a:t>Identity Access Management (IAM) Role</a:t>
            </a:r>
          </a:p>
          <a:p>
            <a:r>
              <a:rPr lang="en-US" dirty="0"/>
              <a:t>Shutdown behavior</a:t>
            </a:r>
          </a:p>
          <a:p>
            <a:r>
              <a:rPr lang="en-US" dirty="0"/>
              <a:t>Monitoring</a:t>
            </a:r>
          </a:p>
          <a:p>
            <a:r>
              <a:rPr lang="en-US" dirty="0"/>
              <a:t>Tenancy</a:t>
            </a:r>
          </a:p>
          <a:p>
            <a:r>
              <a:rPr lang="en-US" dirty="0"/>
              <a:t>Storage (Elastic Block Storage)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419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EC2 Instances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7943" y="1658938"/>
            <a:ext cx="10254343" cy="4751910"/>
          </a:xfrm>
        </p:spPr>
        <p:txBody>
          <a:bodyPr>
            <a:normAutofit/>
          </a:bodyPr>
          <a:lstStyle/>
          <a:p>
            <a:r>
              <a:rPr lang="en-US" dirty="0"/>
              <a:t>Spot instance: pay by the hour – price varies depends on demand</a:t>
            </a:r>
          </a:p>
          <a:p>
            <a:r>
              <a:rPr lang="en-US" dirty="0"/>
              <a:t>On-Demand: pay by the hour but price is fixed</a:t>
            </a:r>
          </a:p>
          <a:p>
            <a:r>
              <a:rPr lang="en-US" dirty="0"/>
              <a:t>Reserved: pay by the year – lower fixed price</a:t>
            </a:r>
          </a:p>
          <a:p>
            <a:r>
              <a:rPr lang="en-US" dirty="0"/>
              <a:t>Instance Types:</a:t>
            </a:r>
          </a:p>
          <a:p>
            <a:pPr lvl="1"/>
            <a:r>
              <a:rPr lang="en-US" dirty="0"/>
              <a:t>General Purpose (T, M)</a:t>
            </a:r>
          </a:p>
          <a:p>
            <a:pPr lvl="1"/>
            <a:r>
              <a:rPr lang="en-US" dirty="0"/>
              <a:t>Compute Optimized (C)</a:t>
            </a:r>
          </a:p>
          <a:p>
            <a:pPr lvl="1"/>
            <a:r>
              <a:rPr lang="en-US" dirty="0"/>
              <a:t>Memory Optimized (X, R)</a:t>
            </a:r>
          </a:p>
          <a:p>
            <a:pPr lvl="1"/>
            <a:r>
              <a:rPr lang="en-US" dirty="0"/>
              <a:t>Accelerated Computing (P, F)</a:t>
            </a:r>
          </a:p>
          <a:p>
            <a:pPr lvl="1"/>
            <a:r>
              <a:rPr lang="en-US" dirty="0"/>
              <a:t>Storage Optimized (H, I, 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3873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History: The early days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r>
              <a:rPr lang="en-US" dirty="0"/>
              <a:t>Cloud computing: A new term for a concept that has been around since the 1960s</a:t>
            </a:r>
          </a:p>
          <a:p>
            <a:r>
              <a:rPr lang="en-US" dirty="0"/>
              <a:t>Who invented it?</a:t>
            </a:r>
          </a:p>
          <a:p>
            <a:r>
              <a:rPr lang="en-US" dirty="0"/>
              <a:t>No agreement. Some candidates:</a:t>
            </a:r>
          </a:p>
          <a:p>
            <a:pPr lvl="1"/>
            <a:r>
              <a:rPr lang="en-US" dirty="0"/>
              <a:t>John McCarthy (Stanford professor and inventor of Lisp; proposed the 'service bureau' model in 1961)</a:t>
            </a:r>
          </a:p>
          <a:p>
            <a:pPr lvl="1"/>
            <a:r>
              <a:rPr lang="en-US" dirty="0"/>
              <a:t>J.C.R. </a:t>
            </a:r>
            <a:r>
              <a:rPr lang="en-US" dirty="0" err="1"/>
              <a:t>Licklider</a:t>
            </a:r>
            <a:r>
              <a:rPr lang="en-US" dirty="0"/>
              <a:t> (contributed key ideas to ARPANET; published a memo on the "Intergalactic Computer Network" in 1963)</a:t>
            </a:r>
          </a:p>
          <a:p>
            <a:pPr lvl="1"/>
            <a:r>
              <a:rPr lang="en-US" dirty="0"/>
              <a:t>Douglas Parkhill (published a book on "The Challenge of the Computer Utility" in 1966)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EC2 Instances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856589E-289C-3949-9E60-7A14C3FC0B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3305064"/>
              </p:ext>
            </p:extLst>
          </p:nvPr>
        </p:nvGraphicFramePr>
        <p:xfrm>
          <a:off x="212035" y="1748631"/>
          <a:ext cx="11604045" cy="2804160"/>
        </p:xfrm>
        <a:graphic>
          <a:graphicData uri="http://schemas.openxmlformats.org/drawingml/2006/table">
            <a:tbl>
              <a:tblPr/>
              <a:tblGrid>
                <a:gridCol w="1192695">
                  <a:extLst>
                    <a:ext uri="{9D8B030D-6E8A-4147-A177-3AD203B41FA5}">
                      <a16:colId xmlns:a16="http://schemas.microsoft.com/office/drawing/2014/main" val="3508509282"/>
                    </a:ext>
                  </a:extLst>
                </a:gridCol>
                <a:gridCol w="596348">
                  <a:extLst>
                    <a:ext uri="{9D8B030D-6E8A-4147-A177-3AD203B41FA5}">
                      <a16:colId xmlns:a16="http://schemas.microsoft.com/office/drawing/2014/main" val="1447754610"/>
                    </a:ext>
                  </a:extLst>
                </a:gridCol>
                <a:gridCol w="596348">
                  <a:extLst>
                    <a:ext uri="{9D8B030D-6E8A-4147-A177-3AD203B41FA5}">
                      <a16:colId xmlns:a16="http://schemas.microsoft.com/office/drawing/2014/main" val="157008335"/>
                    </a:ext>
                  </a:extLst>
                </a:gridCol>
                <a:gridCol w="874644">
                  <a:extLst>
                    <a:ext uri="{9D8B030D-6E8A-4147-A177-3AD203B41FA5}">
                      <a16:colId xmlns:a16="http://schemas.microsoft.com/office/drawing/2014/main" val="3899530326"/>
                    </a:ext>
                  </a:extLst>
                </a:gridCol>
                <a:gridCol w="1245791">
                  <a:extLst>
                    <a:ext uri="{9D8B030D-6E8A-4147-A177-3AD203B41FA5}">
                      <a16:colId xmlns:a16="http://schemas.microsoft.com/office/drawing/2014/main" val="4213716964"/>
                    </a:ext>
                  </a:extLst>
                </a:gridCol>
                <a:gridCol w="1409357">
                  <a:extLst>
                    <a:ext uri="{9D8B030D-6E8A-4147-A177-3AD203B41FA5}">
                      <a16:colId xmlns:a16="http://schemas.microsoft.com/office/drawing/2014/main" val="2750088342"/>
                    </a:ext>
                  </a:extLst>
                </a:gridCol>
                <a:gridCol w="1471080">
                  <a:extLst>
                    <a:ext uri="{9D8B030D-6E8A-4147-A177-3AD203B41FA5}">
                      <a16:colId xmlns:a16="http://schemas.microsoft.com/office/drawing/2014/main" val="1897017183"/>
                    </a:ext>
                  </a:extLst>
                </a:gridCol>
                <a:gridCol w="843556">
                  <a:extLst>
                    <a:ext uri="{9D8B030D-6E8A-4147-A177-3AD203B41FA5}">
                      <a16:colId xmlns:a16="http://schemas.microsoft.com/office/drawing/2014/main" val="4148215425"/>
                    </a:ext>
                  </a:extLst>
                </a:gridCol>
                <a:gridCol w="678960">
                  <a:extLst>
                    <a:ext uri="{9D8B030D-6E8A-4147-A177-3AD203B41FA5}">
                      <a16:colId xmlns:a16="http://schemas.microsoft.com/office/drawing/2014/main" val="3022148800"/>
                    </a:ext>
                  </a:extLst>
                </a:gridCol>
                <a:gridCol w="884329">
                  <a:extLst>
                    <a:ext uri="{9D8B030D-6E8A-4147-A177-3AD203B41FA5}">
                      <a16:colId xmlns:a16="http://schemas.microsoft.com/office/drawing/2014/main" val="2778645866"/>
                    </a:ext>
                  </a:extLst>
                </a:gridCol>
                <a:gridCol w="607326">
                  <a:extLst>
                    <a:ext uri="{9D8B030D-6E8A-4147-A177-3AD203B41FA5}">
                      <a16:colId xmlns:a16="http://schemas.microsoft.com/office/drawing/2014/main" val="24729068"/>
                    </a:ext>
                  </a:extLst>
                </a:gridCol>
                <a:gridCol w="1203611">
                  <a:extLst>
                    <a:ext uri="{9D8B030D-6E8A-4147-A177-3AD203B41FA5}">
                      <a16:colId xmlns:a16="http://schemas.microsoft.com/office/drawing/2014/main" val="4009219846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AU" sz="1600" dirty="0">
                          <a:effectLst/>
                        </a:rPr>
                        <a:t>Type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effectLst/>
                        </a:rPr>
                        <a:t>vCPU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effectLst/>
                        </a:rPr>
                        <a:t>RAM (</a:t>
                      </a:r>
                      <a:r>
                        <a:rPr lang="en-AU" sz="1600" dirty="0" err="1">
                          <a:effectLst/>
                        </a:rPr>
                        <a:t>GiB</a:t>
                      </a:r>
                      <a:r>
                        <a:rPr lang="en-AU" sz="1600" dirty="0">
                          <a:effectLst/>
                        </a:rPr>
                        <a:t>)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>
                          <a:effectLst/>
                        </a:rPr>
                        <a:t> Storage (GB)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effectLst/>
                        </a:rPr>
                        <a:t>Networking Performance</a:t>
                      </a:r>
                      <a:br>
                        <a:rPr lang="en-AU" sz="1600" dirty="0">
                          <a:effectLst/>
                        </a:rPr>
                      </a:br>
                      <a:endParaRPr lang="en-AU" sz="1600" dirty="0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>
                          <a:effectLst/>
                        </a:rPr>
                        <a:t>Physical Processor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>
                          <a:effectLst/>
                        </a:rPr>
                        <a:t>Clock Speed (GHz)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u="none" strike="noStrike" dirty="0">
                          <a:solidFill>
                            <a:srgbClr val="005B86"/>
                          </a:solidFill>
                          <a:effectLst/>
                          <a:hlinkClick r:id="rId3"/>
                        </a:rPr>
                        <a:t>Intel AVX</a:t>
                      </a:r>
                      <a:endParaRPr lang="en-AU" sz="1600" dirty="0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u="none" strike="noStrike" dirty="0">
                          <a:solidFill>
                            <a:srgbClr val="005B86"/>
                          </a:solidFill>
                          <a:effectLst/>
                          <a:hlinkClick r:id="rId3"/>
                        </a:rPr>
                        <a:t>Intel AVX2</a:t>
                      </a:r>
                      <a:endParaRPr lang="en-AU" sz="1600" dirty="0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u="none" strike="noStrike">
                          <a:solidFill>
                            <a:srgbClr val="005B86"/>
                          </a:solidFill>
                          <a:effectLst/>
                          <a:hlinkClick r:id="rId3"/>
                        </a:rPr>
                        <a:t>Intel Turbo</a:t>
                      </a:r>
                      <a:endParaRPr lang="en-AU" sz="1600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u="none" strike="noStrike">
                          <a:solidFill>
                            <a:srgbClr val="005B86"/>
                          </a:solidFill>
                          <a:effectLst/>
                          <a:hlinkClick r:id="rId4"/>
                        </a:rPr>
                        <a:t>EBS OPT </a:t>
                      </a:r>
                      <a:br>
                        <a:rPr lang="en-AU" sz="1600" u="none" strike="noStrike">
                          <a:solidFill>
                            <a:srgbClr val="005B86"/>
                          </a:solidFill>
                          <a:effectLst/>
                          <a:hlinkClick r:id="rId4"/>
                        </a:rPr>
                      </a:br>
                      <a:endParaRPr lang="en-AU" sz="1600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u="none" strike="noStrike" dirty="0">
                          <a:solidFill>
                            <a:srgbClr val="005B86"/>
                          </a:solidFill>
                          <a:effectLst/>
                          <a:hlinkClick r:id="rId5"/>
                        </a:rPr>
                        <a:t>Enhanced Networking</a:t>
                      </a:r>
                      <a:endParaRPr lang="en-AU" sz="1600" dirty="0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4643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AU" sz="1600">
                          <a:effectLst/>
                        </a:rPr>
                        <a:t>t2.nano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>
                          <a:effectLst/>
                        </a:rPr>
                        <a:t>0.5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>
                          <a:effectLst/>
                        </a:rPr>
                        <a:t>EBS Only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>
                          <a:effectLst/>
                        </a:rPr>
                        <a:t>Low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>
                          <a:effectLst/>
                        </a:rPr>
                        <a:t>Intel Xeon family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>
                          <a:effectLst/>
                        </a:rPr>
                        <a:t>up to 3.3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>
                          <a:effectLst/>
                        </a:rPr>
                        <a:t>Yes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>
                          <a:effectLst/>
                        </a:rPr>
                        <a:t>-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>
                          <a:effectLst/>
                        </a:rPr>
                        <a:t>Yes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>
                          <a:effectLst/>
                        </a:rPr>
                        <a:t>-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>
                          <a:effectLst/>
                        </a:rPr>
                        <a:t>-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3310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AU" sz="1600" dirty="0">
                          <a:effectLst/>
                        </a:rPr>
                        <a:t>C5.large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effectLst/>
                        </a:rPr>
                        <a:t>2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effectLst/>
                        </a:rPr>
                        <a:t>4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>
                          <a:effectLst/>
                        </a:rPr>
                        <a:t>EBS Only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effectLst/>
                        </a:rPr>
                        <a:t>Up to 10 </a:t>
                      </a:r>
                      <a:r>
                        <a:rPr lang="en-AU" sz="1600" dirty="0" err="1">
                          <a:effectLst/>
                        </a:rPr>
                        <a:t>Gbps</a:t>
                      </a:r>
                      <a:endParaRPr lang="en-AU" sz="1600" dirty="0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effectLst/>
                        </a:rPr>
                        <a:t>Intel Xeon Platinum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effectLst/>
                        </a:rPr>
                        <a:t>3.0</a:t>
                      </a:r>
                      <a:br>
                        <a:rPr lang="en-AU" sz="1600" dirty="0">
                          <a:effectLst/>
                        </a:rPr>
                      </a:br>
                      <a:endParaRPr lang="en-AU" sz="1600" dirty="0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>
                          <a:effectLst/>
                        </a:rPr>
                        <a:t>Yes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effectLst/>
                        </a:rPr>
                        <a:t>Yes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>
                          <a:effectLst/>
                        </a:rPr>
                        <a:t>Yes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effectLst/>
                        </a:rPr>
                        <a:t>Yes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effectLst/>
                        </a:rPr>
                        <a:t>Yes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1883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AU" sz="1600" dirty="0">
                          <a:effectLst/>
                        </a:rPr>
                        <a:t>x1.16xLarge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effectLst/>
                        </a:rPr>
                        <a:t>64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effectLst/>
                        </a:rPr>
                        <a:t>976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effectLst/>
                        </a:rPr>
                        <a:t>SSD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effectLst/>
                        </a:rPr>
                        <a:t>10 </a:t>
                      </a:r>
                      <a:r>
                        <a:rPr lang="en-AU" sz="1600" dirty="0" err="1">
                          <a:effectLst/>
                        </a:rPr>
                        <a:t>Gbps</a:t>
                      </a:r>
                      <a:endParaRPr lang="en-AU" sz="1600" dirty="0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effectLst/>
                        </a:rPr>
                        <a:t>Intel Xeon E7-8880 v3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effectLst/>
                        </a:rPr>
                        <a:t>2.3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effectLst/>
                        </a:rPr>
                        <a:t>Yes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effectLst/>
                        </a:rPr>
                        <a:t>Yes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effectLst/>
                        </a:rPr>
                        <a:t>Yes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effectLst/>
                        </a:rPr>
                        <a:t>Yes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effectLst/>
                        </a:rPr>
                        <a:t>Yes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668347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624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EC2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7943" y="1658938"/>
            <a:ext cx="10254343" cy="4751910"/>
          </a:xfrm>
        </p:spPr>
        <p:txBody>
          <a:bodyPr>
            <a:normAutofit/>
          </a:bodyPr>
          <a:lstStyle/>
          <a:p>
            <a:r>
              <a:rPr lang="en-US" dirty="0"/>
              <a:t>Security Group</a:t>
            </a:r>
          </a:p>
          <a:p>
            <a:pPr lvl="1"/>
            <a:r>
              <a:rPr lang="en-US" dirty="0"/>
              <a:t>Firewall</a:t>
            </a:r>
          </a:p>
          <a:p>
            <a:r>
              <a:rPr lang="en-US" dirty="0"/>
              <a:t>Configure </a:t>
            </a:r>
            <a:r>
              <a:rPr lang="en-US" dirty="0" err="1"/>
              <a:t>ssh</a:t>
            </a:r>
            <a:r>
              <a:rPr lang="en-US" dirty="0"/>
              <a:t> access</a:t>
            </a:r>
          </a:p>
          <a:p>
            <a:pPr lvl="1"/>
            <a:r>
              <a:rPr lang="en-US" dirty="0"/>
              <a:t>Generate Public/Private Key Pairs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21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D236F4-9715-4641-BCC9-235D5D8B7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36883" y="1054013"/>
            <a:ext cx="1133476" cy="11334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290BF6-7412-F149-B4BE-029C2E5D6CDB}"/>
              </a:ext>
            </a:extLst>
          </p:cNvPr>
          <p:cNvSpPr txBox="1"/>
          <p:nvPr/>
        </p:nvSpPr>
        <p:spPr>
          <a:xfrm>
            <a:off x="10599657" y="2141004"/>
            <a:ext cx="11532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Instance</a:t>
            </a:r>
          </a:p>
        </p:txBody>
      </p:sp>
      <p:pic>
        <p:nvPicPr>
          <p:cNvPr id="8" name="Picture 101" descr="MCj03491210000[1]">
            <a:extLst>
              <a:ext uri="{FF2B5EF4-FFF2-40B4-BE49-F238E27FC236}">
                <a16:creationId xmlns:a16="http://schemas.microsoft.com/office/drawing/2014/main" id="{346C1F36-C94E-2048-A0F3-4CF02F042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36679" y="606053"/>
            <a:ext cx="815975" cy="742258"/>
          </a:xfrm>
          <a:prstGeom prst="rect">
            <a:avLst/>
          </a:prstGeom>
          <a:noFill/>
        </p:spPr>
      </p:pic>
      <p:pic>
        <p:nvPicPr>
          <p:cNvPr id="9" name="Picture 8" descr="MCj04326230000[1]">
            <a:extLst>
              <a:ext uri="{FF2B5EF4-FFF2-40B4-BE49-F238E27FC236}">
                <a16:creationId xmlns:a16="http://schemas.microsoft.com/office/drawing/2014/main" id="{70DF50BD-4DA5-534C-ACC6-46F3E09DD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79398" y="1883082"/>
            <a:ext cx="534988" cy="534988"/>
          </a:xfrm>
          <a:prstGeom prst="rect">
            <a:avLst/>
          </a:prstGeom>
          <a:noFill/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161968-EA9C-AA46-884A-9A7FD8A11C72}"/>
              </a:ext>
            </a:extLst>
          </p:cNvPr>
          <p:cNvCxnSpPr>
            <a:cxnSpLocks/>
          </p:cNvCxnSpPr>
          <p:nvPr/>
        </p:nvCxnSpPr>
        <p:spPr bwMode="auto">
          <a:xfrm>
            <a:off x="7121267" y="1130613"/>
            <a:ext cx="1485795" cy="46723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DF466B-DD83-CE41-BD0F-44F060033151}"/>
              </a:ext>
            </a:extLst>
          </p:cNvPr>
          <p:cNvCxnSpPr>
            <a:cxnSpLocks/>
          </p:cNvCxnSpPr>
          <p:nvPr/>
        </p:nvCxnSpPr>
        <p:spPr bwMode="auto">
          <a:xfrm flipV="1">
            <a:off x="7274257" y="1682633"/>
            <a:ext cx="3566650" cy="48798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1D1E6E8-6A4E-2B4E-AD39-BC63A434455E}"/>
              </a:ext>
            </a:extLst>
          </p:cNvPr>
          <p:cNvSpPr txBox="1"/>
          <p:nvPr/>
        </p:nvSpPr>
        <p:spPr>
          <a:xfrm>
            <a:off x="7577604" y="2110293"/>
            <a:ext cx="452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A884BA9-6FDD-B341-B2E3-64BB50BF1D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86" y="3883387"/>
            <a:ext cx="12192000" cy="232745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8BB3961-B516-DA4F-AB9A-856837C4578E}"/>
              </a:ext>
            </a:extLst>
          </p:cNvPr>
          <p:cNvSpPr txBox="1"/>
          <p:nvPr/>
        </p:nvSpPr>
        <p:spPr>
          <a:xfrm>
            <a:off x="7602675" y="994884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pic>
        <p:nvPicPr>
          <p:cNvPr id="7" name="Picture 3" descr="C:\Users\Andreas Haeberlen\AppData\Local\Microsoft\Windows\Temporary Internet Files\Content.IE5\NRR5JRIL\MC900431622[1].png">
            <a:extLst>
              <a:ext uri="{FF2B5EF4-FFF2-40B4-BE49-F238E27FC236}">
                <a16:creationId xmlns:a16="http://schemas.microsoft.com/office/drawing/2014/main" id="{FBAFF752-A00C-B642-B51E-604B06DCA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flipH="1">
            <a:off x="8639973" y="1134183"/>
            <a:ext cx="1240282" cy="12402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5388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Recap: EC2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What EC2 is:</a:t>
            </a:r>
          </a:p>
          <a:p>
            <a:pPr lvl="1"/>
            <a:r>
              <a:rPr lang="en-US"/>
              <a:t>IaaS service - you can rent virtual machines</a:t>
            </a:r>
          </a:p>
          <a:p>
            <a:pPr lvl="1"/>
            <a:r>
              <a:rPr lang="en-US"/>
              <a:t>Various types: Very small to very powerful</a:t>
            </a:r>
          </a:p>
          <a:p>
            <a:pPr lvl="1"/>
            <a:endParaRPr lang="en-US"/>
          </a:p>
          <a:p>
            <a:r>
              <a:rPr lang="en-US"/>
              <a:t>How to use EC2:</a:t>
            </a:r>
          </a:p>
          <a:p>
            <a:pPr lvl="1"/>
            <a:r>
              <a:rPr lang="en-US"/>
              <a:t>Ephemeral state - local data is lost when instance terminates</a:t>
            </a:r>
          </a:p>
          <a:p>
            <a:pPr lvl="1"/>
            <a:r>
              <a:rPr lang="en-US"/>
              <a:t>AMIs - used to initialize an instance (OS, applications, ...)</a:t>
            </a:r>
          </a:p>
          <a:p>
            <a:pPr lvl="1"/>
            <a:r>
              <a:rPr lang="en-US"/>
              <a:t>Security groups - "firewalls" for your instances</a:t>
            </a:r>
          </a:p>
          <a:p>
            <a:pPr lvl="1"/>
            <a:r>
              <a:rPr lang="en-US"/>
              <a:t>Regions and availability zones</a:t>
            </a:r>
          </a:p>
          <a:p>
            <a:pPr lvl="1"/>
            <a:r>
              <a:rPr lang="en-US"/>
              <a:t>On-demand/reserved/spot instances</a:t>
            </a:r>
          </a:p>
          <a:p>
            <a:pPr lvl="1"/>
            <a:r>
              <a:rPr lang="en-US"/>
              <a:t>Service level agreement (SLA)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22</a:t>
            </a:fld>
            <a:endParaRPr lang="en-GB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EBS Volumes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41124"/>
            <a:ext cx="10112829" cy="465012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EBS storage is allocated in </a:t>
            </a:r>
            <a:r>
              <a:rPr lang="en-US" dirty="0">
                <a:solidFill>
                  <a:srgbClr val="FF9900"/>
                </a:solidFill>
              </a:rPr>
              <a:t>volumes</a:t>
            </a:r>
          </a:p>
          <a:p>
            <a:pPr lvl="1"/>
            <a:r>
              <a:rPr lang="en-US" dirty="0"/>
              <a:t>A volume is a 'virtual disk' (size: 1GB - 1TB)</a:t>
            </a:r>
          </a:p>
          <a:p>
            <a:pPr lvl="1"/>
            <a:r>
              <a:rPr lang="en-US" dirty="0"/>
              <a:t>Basically, a raw block device</a:t>
            </a:r>
          </a:p>
          <a:p>
            <a:pPr lvl="1"/>
            <a:r>
              <a:rPr lang="en-US" dirty="0"/>
              <a:t>Can be attached to an instance (but only one at a time)</a:t>
            </a:r>
          </a:p>
          <a:p>
            <a:pPr lvl="1"/>
            <a:r>
              <a:rPr lang="en-US" dirty="0"/>
              <a:t>A single instance can access multiple volumes</a:t>
            </a:r>
          </a:p>
          <a:p>
            <a:endParaRPr lang="en-US" sz="1000" dirty="0"/>
          </a:p>
          <a:p>
            <a:r>
              <a:rPr lang="en-US" dirty="0"/>
              <a:t>Placed in specific availability zones</a:t>
            </a:r>
          </a:p>
          <a:p>
            <a:pPr lvl="1"/>
            <a:r>
              <a:rPr lang="en-US" dirty="0"/>
              <a:t>Why is this useful?</a:t>
            </a:r>
          </a:p>
          <a:p>
            <a:pPr lvl="1"/>
            <a:r>
              <a:rPr lang="en-US" dirty="0"/>
              <a:t>Be sure to place it near instances (otherwise can't attach)</a:t>
            </a:r>
          </a:p>
          <a:p>
            <a:endParaRPr lang="en-US" sz="1000" dirty="0"/>
          </a:p>
          <a:p>
            <a:r>
              <a:rPr lang="en-US" dirty="0"/>
              <a:t>Replicated across multiple servers</a:t>
            </a:r>
          </a:p>
          <a:p>
            <a:pPr lvl="1"/>
            <a:r>
              <a:rPr lang="en-US" dirty="0"/>
              <a:t>Data is not lost if a single server fails</a:t>
            </a:r>
          </a:p>
          <a:p>
            <a:pPr lvl="1"/>
            <a:r>
              <a:rPr lang="en-US" dirty="0"/>
              <a:t>Amazon: Availability is 99.999% (5 mins downtime a year) and a failure rate of 0.1 – 0.2% a year (20 times more reliable than standard disks)</a:t>
            </a:r>
          </a:p>
          <a:p>
            <a:pPr lvl="1"/>
            <a:endParaRPr lang="en-US" dirty="0"/>
          </a:p>
          <a:p>
            <a:pPr lvl="1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EBS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39334"/>
            <a:ext cx="10003971" cy="4751917"/>
          </a:xfrm>
        </p:spPr>
        <p:txBody>
          <a:bodyPr>
            <a:normAutofit/>
          </a:bodyPr>
          <a:lstStyle/>
          <a:p>
            <a:r>
              <a:rPr lang="en-US" dirty="0"/>
              <a:t>Automatically apply encryption</a:t>
            </a:r>
          </a:p>
          <a:p>
            <a:r>
              <a:rPr lang="en-US" dirty="0"/>
              <a:t>Snapshot – create a copy of the EBS volume(s) to recreate at any time</a:t>
            </a:r>
          </a:p>
          <a:p>
            <a:r>
              <a:rPr lang="en-US" dirty="0"/>
              <a:t>Elastic Volumes – can increase size automatically without using a snapshot</a:t>
            </a:r>
          </a:p>
          <a:p>
            <a:r>
              <a:rPr lang="en-US" dirty="0"/>
              <a:t>Underlying technology is SSD or HDD</a:t>
            </a:r>
          </a:p>
          <a:p>
            <a:pPr lvl="1"/>
            <a:r>
              <a:rPr lang="en-US" dirty="0"/>
              <a:t>SSD better for disk intensive applications</a:t>
            </a:r>
          </a:p>
          <a:p>
            <a:r>
              <a:rPr lang="en-US" dirty="0"/>
              <a:t>EBS-Optimized – guarantees certain levels (provisioned IOPS) of throughput (500 and 10,000 Mbps) (SATA drive around 5,000 Mbps)</a:t>
            </a:r>
          </a:p>
          <a:p>
            <a:pPr lvl="1">
              <a:buNone/>
            </a:pPr>
            <a:endParaRPr lang="en-US" dirty="0"/>
          </a:p>
          <a:p>
            <a:pPr lvl="2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History: Becoming a cloud provider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495" y="3876099"/>
            <a:ext cx="9802915" cy="2662813"/>
          </a:xfrm>
        </p:spPr>
        <p:txBody>
          <a:bodyPr/>
          <a:lstStyle/>
          <a:p>
            <a:r>
              <a:rPr lang="en-US" dirty="0"/>
              <a:t>Early 2000s: Phenomenal growth of web services</a:t>
            </a:r>
          </a:p>
          <a:p>
            <a:pPr lvl="1"/>
            <a:r>
              <a:rPr lang="en-US" dirty="0"/>
              <a:t>Many large Internet companies deploy huge data centers, develop scalable software infrastructure to run them</a:t>
            </a:r>
          </a:p>
          <a:p>
            <a:pPr lvl="1"/>
            <a:r>
              <a:rPr lang="en-US" dirty="0"/>
              <a:t>Due to economies of scale, these companies were now </a:t>
            </a:r>
            <a:br>
              <a:rPr lang="en-US" dirty="0"/>
            </a:br>
            <a:r>
              <a:rPr lang="en-US" dirty="0"/>
              <a:t>able to run computation very cheaply</a:t>
            </a:r>
          </a:p>
          <a:p>
            <a:pPr lvl="1"/>
            <a:r>
              <a:rPr lang="en-US" dirty="0"/>
              <a:t>What else can we do with this?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</a:t>
            </a:fld>
            <a:endParaRPr lang="en-GB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750504"/>
              </p:ext>
            </p:extLst>
          </p:nvPr>
        </p:nvGraphicFramePr>
        <p:xfrm>
          <a:off x="2057005" y="1577499"/>
          <a:ext cx="7174524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1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1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41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Cost in medium DC</a:t>
                      </a:r>
                      <a:br>
                        <a:rPr lang="en-US" sz="1400"/>
                      </a:br>
                      <a:r>
                        <a:rPr lang="en-US" sz="1400"/>
                        <a:t>(~1,000</a:t>
                      </a:r>
                      <a:r>
                        <a:rPr lang="en-US" sz="1400" baseline="0"/>
                        <a:t> servers)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Cost in large DC (~50,000 servers)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$95 per Mbit/sec/month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$13</a:t>
                      </a:r>
                      <a:r>
                        <a:rPr lang="en-US" sz="1400" baseline="0"/>
                        <a:t> per Mbit/sec/month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7.1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$2.20 per GByte/month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$0.40 per GByte/month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5.7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Administration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~140 servers/admin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&gt;1,000</a:t>
                      </a:r>
                      <a:r>
                        <a:rPr lang="en-US" sz="1400" baseline="0"/>
                        <a:t> servers/admin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76636" y="3208179"/>
            <a:ext cx="23535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Source: James Hamilton's Keynote, LADIS 2008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History: Incentives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7008"/>
            <a:ext cx="10515600" cy="4583517"/>
          </a:xfrm>
        </p:spPr>
        <p:txBody>
          <a:bodyPr>
            <a:normAutofit/>
          </a:bodyPr>
          <a:lstStyle/>
          <a:p>
            <a:r>
              <a:rPr lang="en-US" dirty="0"/>
              <a:t>Idea: Use your existing data center to provide cloud services</a:t>
            </a:r>
          </a:p>
          <a:p>
            <a:r>
              <a:rPr lang="en-US" dirty="0"/>
              <a:t>Why is this a good idea?</a:t>
            </a:r>
            <a:endParaRPr lang="en-US" sz="1800" dirty="0"/>
          </a:p>
          <a:p>
            <a:r>
              <a:rPr lang="en-US" dirty="0"/>
              <a:t>Make a lot of money</a:t>
            </a:r>
          </a:p>
          <a:p>
            <a:pPr lvl="1"/>
            <a:r>
              <a:rPr lang="en-US" dirty="0"/>
              <a:t>Price advantage of 3x-7x </a:t>
            </a:r>
            <a:r>
              <a:rPr lang="en-US" dirty="0">
                <a:sym typeface="Symbol"/>
              </a:rPr>
              <a:t> Can offer services much cheaper than medium-size company and still make profit</a:t>
            </a:r>
          </a:p>
          <a:p>
            <a:r>
              <a:rPr lang="en-US" dirty="0">
                <a:sym typeface="Symbol"/>
              </a:rPr>
              <a:t>Leverage existing investment</a:t>
            </a:r>
          </a:p>
          <a:p>
            <a:pPr lvl="1"/>
            <a:r>
              <a:rPr lang="en-US" dirty="0">
                <a:sym typeface="Symbol"/>
              </a:rPr>
              <a:t>New revenue stream at low incremental cost (example: many Amazon AWS technologies were initially developed for Amazon's internal operations)</a:t>
            </a:r>
          </a:p>
          <a:p>
            <a:r>
              <a:rPr lang="en-US" dirty="0">
                <a:sym typeface="Symbol"/>
              </a:rPr>
              <a:t>Defend a franchise</a:t>
            </a:r>
          </a:p>
          <a:p>
            <a:pPr lvl="1"/>
            <a:r>
              <a:rPr lang="en-US" dirty="0">
                <a:sym typeface="Symbol"/>
              </a:rPr>
              <a:t>Example: Microsoft enterprise + development apps  Microsoft Azure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History: Incentives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78554"/>
            <a:ext cx="10632141" cy="4532312"/>
          </a:xfrm>
        </p:spPr>
        <p:txBody>
          <a:bodyPr>
            <a:normAutofit/>
          </a:bodyPr>
          <a:lstStyle/>
          <a:p>
            <a:r>
              <a:rPr lang="en-US" dirty="0"/>
              <a:t>Attack an incumbent</a:t>
            </a:r>
          </a:p>
          <a:p>
            <a:pPr lvl="1"/>
            <a:r>
              <a:rPr lang="en-US" dirty="0">
                <a:sym typeface="Symbol"/>
              </a:rPr>
              <a:t>Company with requisite datacenter may want to establish a 'beach head' before a '800 pound gorilla' emerges</a:t>
            </a:r>
            <a:br>
              <a:rPr lang="en-US" dirty="0">
                <a:sym typeface="Symbol"/>
              </a:rPr>
            </a:br>
            <a:endParaRPr lang="en-US" dirty="0">
              <a:sym typeface="Symbol"/>
            </a:endParaRPr>
          </a:p>
          <a:p>
            <a:r>
              <a:rPr lang="en-US" dirty="0">
                <a:sym typeface="Symbol"/>
              </a:rPr>
              <a:t>Leverage existing customer relationships</a:t>
            </a:r>
          </a:p>
          <a:p>
            <a:pPr lvl="1"/>
            <a:r>
              <a:rPr lang="en-US" dirty="0">
                <a:sym typeface="Symbol"/>
              </a:rPr>
              <a:t>IT service organizations like IBM Global Services have extensive customer relationships; provide anxiety-free migration path to existing customers</a:t>
            </a:r>
            <a:br>
              <a:rPr lang="en-US" dirty="0">
                <a:sym typeface="Symbol"/>
              </a:rPr>
            </a:br>
            <a:endParaRPr lang="en-US" dirty="0">
              <a:sym typeface="Symbol"/>
            </a:endParaRPr>
          </a:p>
          <a:p>
            <a:r>
              <a:rPr lang="en-US" dirty="0">
                <a:sym typeface="Symbol"/>
              </a:rPr>
              <a:t>Become a platform</a:t>
            </a:r>
          </a:p>
          <a:p>
            <a:pPr lvl="1"/>
            <a:r>
              <a:rPr lang="en-US" dirty="0">
                <a:sym typeface="Symbol"/>
              </a:rPr>
              <a:t>Example: Facebook's initiative to enable plug-in applications is a great fit for cloud computing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History: The pioneers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1294" y="1567544"/>
            <a:ext cx="10412506" cy="462370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Jul 2002: Amazon Web Services launched</a:t>
            </a:r>
          </a:p>
          <a:p>
            <a:pPr lvl="1"/>
            <a:r>
              <a:rPr lang="en-US" dirty="0"/>
              <a:t>Third-party sites can search and display products from Amazon's web site, add items to Amazon shopping carts</a:t>
            </a:r>
          </a:p>
          <a:p>
            <a:pPr lvl="1"/>
            <a:r>
              <a:rPr lang="en-US" dirty="0"/>
              <a:t>Available through XML and SOAP</a:t>
            </a:r>
          </a:p>
          <a:p>
            <a:r>
              <a:rPr lang="en-US" dirty="0"/>
              <a:t>Mar 2006: Amazon S3 launched</a:t>
            </a:r>
          </a:p>
          <a:p>
            <a:pPr lvl="1"/>
            <a:r>
              <a:rPr lang="en-US" dirty="0"/>
              <a:t>Innovative 'pay-per-use' pricing model, which is now the standard in cloud computing</a:t>
            </a:r>
          </a:p>
          <a:p>
            <a:pPr lvl="1"/>
            <a:r>
              <a:rPr lang="en-US" dirty="0"/>
              <a:t>Cheaper than many small/medium storage solutions: $0.15/GB/month of storage, $0.20/GB/month for traffic</a:t>
            </a:r>
          </a:p>
          <a:p>
            <a:pPr lvl="1"/>
            <a:r>
              <a:rPr lang="en-US" dirty="0"/>
              <a:t>Amazon no longer a pure retailer, entering technology space</a:t>
            </a:r>
          </a:p>
          <a:p>
            <a:r>
              <a:rPr lang="en-US" dirty="0"/>
              <a:t>Aug 2006: EC2 launched</a:t>
            </a:r>
          </a:p>
          <a:p>
            <a:pPr lvl="1"/>
            <a:r>
              <a:rPr lang="en-US" dirty="0"/>
              <a:t>Core computing infrastructure becomes available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History: Wide-spread adoption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Apr 2008: Google App Engine launched</a:t>
            </a:r>
          </a:p>
          <a:p>
            <a:pPr lvl="1"/>
            <a:r>
              <a:rPr lang="en-US" dirty="0"/>
              <a:t>Same building blocks Google uses for its own applications: </a:t>
            </a:r>
            <a:r>
              <a:rPr lang="en-US" dirty="0" err="1"/>
              <a:t>Bigtable</a:t>
            </a:r>
            <a:r>
              <a:rPr lang="en-US" dirty="0"/>
              <a:t> and GFS for storage, automatic scaling and load balancing, ...</a:t>
            </a:r>
          </a:p>
          <a:p>
            <a:pPr lvl="1"/>
            <a:endParaRPr lang="en-US" dirty="0"/>
          </a:p>
          <a:p>
            <a:r>
              <a:rPr lang="en-US" dirty="0"/>
              <a:t>Nov 2009: Windows Azure Beta launched</a:t>
            </a:r>
          </a:p>
          <a:p>
            <a:pPr lvl="1"/>
            <a:r>
              <a:rPr lang="en-US" dirty="0"/>
              <a:t>Becomes generally available in 21 countries in Feb 2010</a:t>
            </a:r>
          </a:p>
          <a:p>
            <a:pPr lvl="1"/>
            <a:r>
              <a:rPr lang="en-US" dirty="0"/>
              <a:t>Microsoft’s online services are gradually transitioning to Azure</a:t>
            </a:r>
          </a:p>
          <a:p>
            <a:pPr lvl="1"/>
            <a:endParaRPr lang="en-US" dirty="0"/>
          </a:p>
          <a:p>
            <a:r>
              <a:rPr lang="en-US" dirty="0"/>
              <a:t>Dec 2013: Google Compute Engine launched</a:t>
            </a:r>
          </a:p>
          <a:p>
            <a:pPr lvl="1"/>
            <a:r>
              <a:rPr lang="en-US" dirty="0"/>
              <a:t>Provides lower level support vs. App Engine, gives full set of services</a:t>
            </a:r>
          </a:p>
          <a:p>
            <a:pPr lvl="1"/>
            <a:r>
              <a:rPr lang="en-US" dirty="0"/>
              <a:t>Dramatically lower prices, quickly matched by AWS and Azure</a:t>
            </a:r>
          </a:p>
          <a:p>
            <a:pPr lvl="1"/>
            <a:endParaRPr lang="en-US" dirty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Set of Cloud Services: </a:t>
            </a:r>
            <a:br>
              <a:rPr lang="en-US" dirty="0"/>
            </a:br>
            <a:r>
              <a:rPr lang="en-US" dirty="0"/>
              <a:t>Amazon Web Services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514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Why Amazon AWS and not            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7156"/>
            <a:ext cx="9448800" cy="4803112"/>
          </a:xfrm>
        </p:spPr>
        <p:txBody>
          <a:bodyPr>
            <a:normAutofit/>
          </a:bodyPr>
          <a:lstStyle/>
          <a:p>
            <a:r>
              <a:rPr lang="en-US" dirty="0"/>
              <a:t>Amazon is only one of several cloud providers</a:t>
            </a:r>
          </a:p>
          <a:p>
            <a:pPr lvl="1"/>
            <a:r>
              <a:rPr lang="en-US" dirty="0"/>
              <a:t>Others include Microsoft Azure, Google Cloud...</a:t>
            </a:r>
          </a:p>
          <a:p>
            <a:r>
              <a:rPr lang="en-US" dirty="0"/>
              <a:t>There is no common standard (yet)</a:t>
            </a:r>
          </a:p>
          <a:p>
            <a:pPr lvl="1"/>
            <a:r>
              <a:rPr lang="en-US" dirty="0"/>
              <a:t>Initially, MS and Google supported </a:t>
            </a:r>
            <a:r>
              <a:rPr lang="en-US" dirty="0" err="1"/>
              <a:t>PaaS</a:t>
            </a:r>
            <a:r>
              <a:rPr lang="en-US" dirty="0"/>
              <a:t> (.NET and Java, resp.)</a:t>
            </a:r>
          </a:p>
          <a:p>
            <a:pPr lvl="1"/>
            <a:r>
              <a:rPr lang="en-US" dirty="0"/>
              <a:t>Gradually each has grown to support both </a:t>
            </a:r>
            <a:r>
              <a:rPr lang="en-US" dirty="0" err="1"/>
              <a:t>IaaS</a:t>
            </a:r>
            <a:r>
              <a:rPr lang="en-US" dirty="0"/>
              <a:t> and </a:t>
            </a:r>
            <a:r>
              <a:rPr lang="en-US" dirty="0" err="1"/>
              <a:t>PaaS</a:t>
            </a:r>
            <a:endParaRPr lang="en-US" dirty="0"/>
          </a:p>
          <a:p>
            <a:pPr lvl="1"/>
            <a:r>
              <a:rPr lang="en-US" dirty="0"/>
              <a:t>AWS is PaaS/IaaS with a broad menu of choices</a:t>
            </a:r>
          </a:p>
          <a:p>
            <a:r>
              <a:rPr lang="en-US" dirty="0"/>
              <a:t>So we had to pick one specific provider</a:t>
            </a:r>
          </a:p>
          <a:p>
            <a:pPr lvl="1"/>
            <a:r>
              <a:rPr lang="en-US" dirty="0"/>
              <a:t>Amazon AWS is going to be used for the rest of this class</a:t>
            </a:r>
          </a:p>
          <a:p>
            <a:pPr lvl="2"/>
            <a:r>
              <a:rPr lang="en-US" dirty="0"/>
              <a:t>Amazon's only involvement is providing free AWS cycles/storage</a:t>
            </a:r>
          </a:p>
          <a:p>
            <a:pPr lvl="1"/>
            <a:r>
              <a:rPr lang="en-US" dirty="0"/>
              <a:t>Everything we do on AWS has an equivalent on Azure and GC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116941" y="829811"/>
            <a:ext cx="1286141" cy="381837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55165" y="110533"/>
            <a:ext cx="1493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Insert your favorite</a:t>
            </a:r>
            <a:br>
              <a:rPr lang="en-US" sz="1200"/>
            </a:br>
            <a:r>
              <a:rPr lang="en-US" sz="1200"/>
              <a:t>cloud here</a:t>
            </a:r>
          </a:p>
        </p:txBody>
      </p:sp>
      <p:cxnSp>
        <p:nvCxnSpPr>
          <p:cNvPr id="9" name="Straight Arrow Connector 8"/>
          <p:cNvCxnSpPr>
            <a:cxnSpLocks/>
            <a:stCxn id="7" idx="2"/>
          </p:cNvCxnSpPr>
          <p:nvPr/>
        </p:nvCxnSpPr>
        <p:spPr bwMode="auto">
          <a:xfrm flipH="1">
            <a:off x="7718612" y="572198"/>
            <a:ext cx="1283296" cy="15394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32574</TotalTime>
  <Words>1591</Words>
  <Application>Microsoft Macintosh PowerPoint</Application>
  <PresentationFormat>Widescreen</PresentationFormat>
  <Paragraphs>297</Paragraphs>
  <Slides>24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Symbol</vt:lpstr>
      <vt:lpstr>Tahoma</vt:lpstr>
      <vt:lpstr>Times New Roman</vt:lpstr>
      <vt:lpstr>Wingdings</vt:lpstr>
      <vt:lpstr>Office Theme</vt:lpstr>
      <vt:lpstr>Amazon Web Services Introduction</vt:lpstr>
      <vt:lpstr>History: The early days</vt:lpstr>
      <vt:lpstr>History: Becoming a cloud provider</vt:lpstr>
      <vt:lpstr>History: Incentives</vt:lpstr>
      <vt:lpstr>History: Incentives (continued)</vt:lpstr>
      <vt:lpstr>History: The pioneers</vt:lpstr>
      <vt:lpstr>History: Wide-spread adoption </vt:lpstr>
      <vt:lpstr>One Set of Cloud Services:  Amazon Web Services</vt:lpstr>
      <vt:lpstr>Why Amazon AWS and not             ?</vt:lpstr>
      <vt:lpstr>What is  AWS?</vt:lpstr>
      <vt:lpstr>Categories of Functionality</vt:lpstr>
      <vt:lpstr>Application Architectures</vt:lpstr>
      <vt:lpstr>Application Architectures</vt:lpstr>
      <vt:lpstr>Running code</vt:lpstr>
      <vt:lpstr>Service Level Agreement</vt:lpstr>
      <vt:lpstr>AWS Regions</vt:lpstr>
      <vt:lpstr>EC2 (Elastic Compute Cloud)</vt:lpstr>
      <vt:lpstr>EC2 Instance Configuration</vt:lpstr>
      <vt:lpstr>EC2 Instances</vt:lpstr>
      <vt:lpstr>EC2 Instances</vt:lpstr>
      <vt:lpstr>EC2 Security</vt:lpstr>
      <vt:lpstr>Recap: EC2</vt:lpstr>
      <vt:lpstr>EBS Volumes</vt:lpstr>
      <vt:lpstr>EBS Continued</vt:lpstr>
    </vt:vector>
  </TitlesOfParts>
  <Manager>Peter Druschel</Manager>
  <Company>Rice University / Max Planck Institute for Software Systems</Company>
  <LinksUpToDate>false</LinksUpToDate>
  <SharedDoc>false</SharedDoc>
  <HyperlinkBase>http://www.cs.rice.edu/~ahae/</HyperlinkBase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basics; Amazon AWS</dc:title>
  <dc:subject>Scalable and Cloud Computing</dc:subject>
  <dc:creator>Andreas Haeberlen</dc:creator>
  <cp:keywords>NETS 212</cp:keywords>
  <dc:description>http://www.cis.upenn.edu/~nets212/</dc:description>
  <cp:lastModifiedBy>Microsoft Office User</cp:lastModifiedBy>
  <cp:revision>4009</cp:revision>
  <dcterms:created xsi:type="dcterms:W3CDTF">1999-05-23T11:18:07Z</dcterms:created>
  <dcterms:modified xsi:type="dcterms:W3CDTF">2021-07-13T10:10:41Z</dcterms:modified>
  <cp:category>Lecture</cp:category>
</cp:coreProperties>
</file>