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1357" r:id="rId2"/>
    <p:sldId id="1367" r:id="rId3"/>
    <p:sldId id="1292" r:id="rId4"/>
    <p:sldId id="1324" r:id="rId5"/>
    <p:sldId id="1334" r:id="rId6"/>
    <p:sldId id="1341" r:id="rId7"/>
    <p:sldId id="1343" r:id="rId8"/>
    <p:sldId id="1344" r:id="rId9"/>
    <p:sldId id="1345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32" r:id="rId22"/>
    <p:sldId id="1333" r:id="rId23"/>
    <p:sldId id="1368" r:id="rId24"/>
    <p:sldId id="1326" r:id="rId25"/>
    <p:sldId id="1358" r:id="rId26"/>
    <p:sldId id="1327" r:id="rId27"/>
    <p:sldId id="1361" r:id="rId28"/>
    <p:sldId id="1360" r:id="rId29"/>
    <p:sldId id="1362" r:id="rId30"/>
    <p:sldId id="1330" r:id="rId31"/>
    <p:sldId id="1364" r:id="rId32"/>
    <p:sldId id="1369" r:id="rId33"/>
    <p:sldId id="1370" r:id="rId34"/>
    <p:sldId id="1371" r:id="rId35"/>
    <p:sldId id="1365" r:id="rId36"/>
    <p:sldId id="1363" r:id="rId37"/>
    <p:sldId id="1366" r:id="rId38"/>
    <p:sldId id="1329" r:id="rId39"/>
    <p:sldId id="1331" r:id="rId4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8" autoAdjust="0"/>
    <p:restoredTop sz="93690" autoAdjust="0"/>
  </p:normalViewPr>
  <p:slideViewPr>
    <p:cSldViewPr snapToGrid="0">
      <p:cViewPr varScale="1">
        <p:scale>
          <a:sx n="102" d="100"/>
          <a:sy n="102" d="100"/>
        </p:scale>
        <p:origin x="1224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61" y="102709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rgbClr val="000000"/>
                </a:solidFill>
              </a:rPr>
              <a:t>Identify, Authentication, </a:t>
            </a:r>
            <a:r>
              <a:rPr lang="en-US" sz="3400" dirty="0" err="1">
                <a:solidFill>
                  <a:srgbClr val="000000"/>
                </a:solidFill>
              </a:rPr>
              <a:t>Authorisation</a:t>
            </a:r>
            <a:r>
              <a:rPr lang="en-US" sz="3400" dirty="0">
                <a:solidFill>
                  <a:srgbClr val="000000"/>
                </a:solidFill>
              </a:rPr>
              <a:t> and Security</a:t>
            </a: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D56CBA4A-F5DC-4169-92FE-048DB5A8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/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100">
                <a:solidFill>
                  <a:srgbClr val="898989"/>
                </a:solidFill>
              </a:rPr>
              <a:pPr/>
              <a:t>2</a:t>
            </a:fld>
            <a:endParaRPr lang="en-GB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AWS Identity and Access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395" y="6223702"/>
            <a:ext cx="3961211" cy="314067"/>
          </a:xfrm>
        </p:spPr>
        <p:txBody>
          <a:bodyPr>
            <a:normAutofit/>
          </a:bodyPr>
          <a:lstStyle/>
          <a:p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23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and keys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root user which set up account and has access to console</a:t>
            </a:r>
          </a:p>
          <a:p>
            <a:r>
              <a:rPr lang="en-US" dirty="0"/>
              <a:t>IAM users represent a person or service and have:</a:t>
            </a:r>
          </a:p>
          <a:p>
            <a:pPr lvl="1"/>
            <a:r>
              <a:rPr lang="en-US" dirty="0"/>
              <a:t>User name</a:t>
            </a:r>
          </a:p>
          <a:p>
            <a:pPr lvl="2"/>
            <a:r>
              <a:rPr lang="en-US" dirty="0"/>
              <a:t>Also have a User ARN: </a:t>
            </a:r>
            <a:r>
              <a:rPr lang="en-US" dirty="0" err="1"/>
              <a:t>arn:aws:iam</a:t>
            </a:r>
            <a:r>
              <a:rPr lang="en-US" dirty="0"/>
              <a:t>::032428437601:user/CITS5503/11428548@student.uwa.edu.au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Group membership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May have MFA and/or a Signing Certificate (for AMI and other things)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E4D0D-9F32-034F-A9ED-C2AFE31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038F-D688-2B46-BC8D-FC633465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0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Collection of users</a:t>
            </a:r>
          </a:p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 (can’t be a principal in a policy)</a:t>
            </a:r>
          </a:p>
          <a:p>
            <a:pPr>
              <a:defRPr/>
            </a:pPr>
            <a:r>
              <a:rPr lang="en-AU" dirty="0"/>
              <a:t>Group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:group/</a:t>
            </a:r>
            <a:r>
              <a:rPr lang="en-AU" dirty="0" err="1"/>
              <a:t>CloudComputing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Similar to a user but without credentials</a:t>
            </a:r>
          </a:p>
          <a:p>
            <a:pPr>
              <a:defRPr/>
            </a:pPr>
            <a:r>
              <a:rPr lang="en-AU" dirty="0"/>
              <a:t>Designed to allow any user to assume a role when </a:t>
            </a:r>
            <a:r>
              <a:rPr lang="en-AU" dirty="0" err="1"/>
              <a:t>nececssary</a:t>
            </a:r>
            <a:endParaRPr lang="en-AU" dirty="0"/>
          </a:p>
          <a:p>
            <a:pPr lvl="1">
              <a:defRPr/>
            </a:pPr>
            <a:r>
              <a:rPr lang="en-AU" dirty="0"/>
              <a:t>Permissions to complete a specific task for example</a:t>
            </a:r>
          </a:p>
          <a:p>
            <a:pPr>
              <a:defRPr/>
            </a:pPr>
            <a:r>
              <a:rPr lang="en-AU" dirty="0"/>
              <a:t>Way of assigning a set of permissions to a user that signs in by using federated logins </a:t>
            </a:r>
          </a:p>
          <a:p>
            <a:pPr>
              <a:defRPr/>
            </a:pPr>
            <a:r>
              <a:rPr lang="en-AU" dirty="0"/>
              <a:t>Can give roles to applications and EC2 instances and other resources</a:t>
            </a:r>
          </a:p>
          <a:p>
            <a:pPr>
              <a:defRPr/>
            </a:pPr>
            <a:r>
              <a:rPr lang="en-AU" dirty="0"/>
              <a:t>Role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:role/</a:t>
            </a:r>
            <a:r>
              <a:rPr lang="en-AU" dirty="0" err="1"/>
              <a:t>CloudComputingRole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02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Permissions are managed through policies attached to either an IAM identity or AWS resource.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List,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>
              <a:defRPr/>
            </a:pPr>
            <a:r>
              <a:rPr lang="en-AU" dirty="0"/>
              <a:t>Permission boundaries</a:t>
            </a:r>
          </a:p>
          <a:p>
            <a:pPr lvl="1">
              <a:defRPr/>
            </a:pPr>
            <a:r>
              <a:rPr lang="en-AU" dirty="0"/>
              <a:t>Constraint applied to any permission policy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20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A50-EA49-DE47-98C9-610DF85C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CE21-8037-F44D-9E06-225539C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Principals: associate a policy with a specific user</a:t>
            </a:r>
          </a:p>
          <a:p>
            <a:r>
              <a:rPr lang="en-US" dirty="0">
                <a:solidFill>
                  <a:srgbClr val="00B0F0"/>
                </a:solidFill>
              </a:rPr>
              <a:t>IAM Identities</a:t>
            </a:r>
            <a:r>
              <a:rPr lang="en-US" dirty="0"/>
              <a:t>: controls access to other users (e.g. manage other users in a group)</a:t>
            </a:r>
          </a:p>
          <a:p>
            <a:r>
              <a:rPr lang="en-US" dirty="0">
                <a:solidFill>
                  <a:srgbClr val="00B0F0"/>
                </a:solidFill>
              </a:rPr>
              <a:t>IAM Policies</a:t>
            </a:r>
            <a:r>
              <a:rPr lang="en-US" dirty="0"/>
              <a:t>: controls access to policies </a:t>
            </a:r>
          </a:p>
          <a:p>
            <a:r>
              <a:rPr lang="en-US" dirty="0">
                <a:solidFill>
                  <a:srgbClr val="00B0F0"/>
                </a:solidFill>
              </a:rPr>
              <a:t>AWS Resources</a:t>
            </a:r>
            <a:r>
              <a:rPr lang="en-US" dirty="0"/>
              <a:t>: controls access to resources</a:t>
            </a:r>
          </a:p>
          <a:p>
            <a:r>
              <a:rPr lang="en-US" dirty="0">
                <a:solidFill>
                  <a:srgbClr val="00B0F0"/>
                </a:solidFill>
              </a:rPr>
              <a:t>AWS Accounts</a:t>
            </a:r>
            <a:r>
              <a:rPr lang="en-US" dirty="0"/>
              <a:t>: limit access to members of a specific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AB16-F838-1E43-BC30-208C2CF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0B03-FE1C-FB4F-831E-E6D955FF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09" y="281479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09" y="139975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43734" y="1430281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“Sid”: “</a:t>
            </a:r>
            <a:r>
              <a:rPr lang="en-AU" dirty="0" err="1">
                <a:latin typeface="Courier" pitchFamily="2" charset="0"/>
              </a:rPr>
              <a:t>ExamplePolicyStatement</a:t>
            </a:r>
            <a:r>
              <a:rPr lang="en-AU" dirty="0">
                <a:latin typeface="Courier" pitchFamily="2" charset="0"/>
              </a:rPr>
              <a:t>”,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"</a:t>
            </a:r>
            <a:r>
              <a:rPr lang="en-AU" i="1" dirty="0">
                <a:latin typeface="Courier" pitchFamily="2" charset="0"/>
              </a:rPr>
              <a:t>&lt;SERVICE-NAME&gt;</a:t>
            </a:r>
            <a:r>
              <a:rPr lang="en-AU" dirty="0">
                <a:latin typeface="Courier" pitchFamily="2" charset="0"/>
              </a:rPr>
              <a:t>:</a:t>
            </a:r>
            <a:r>
              <a:rPr lang="en-AU" i="1" dirty="0">
                <a:latin typeface="Courier" pitchFamily="2" charset="0"/>
              </a:rPr>
              <a:t>&lt;ACTION-NAME&gt;</a:t>
            </a:r>
            <a:r>
              <a:rPr lang="en-AU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DateGreaterThan</a:t>
            </a:r>
            <a:r>
              <a:rPr lang="en-AU" dirty="0">
                <a:latin typeface="Courier" pitchFamily="2" charset="0"/>
              </a:rPr>
              <a:t>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            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"2017-07-01T00:00:00Z”},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DateLessThan</a:t>
            </a:r>
            <a:r>
              <a:rPr lang="en-AU" dirty="0">
                <a:latin typeface="Courier" pitchFamily="2" charset="0"/>
              </a:rPr>
              <a:t>": {"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"2017-12-31T23:59:59Z”}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Bucket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03393" y="1497516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”Sid": ”AllowAllS3ActionsInUserFolderForUserOnly",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”DENY",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“s3:*",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</a:t>
            </a:r>
            <a:r>
              <a:rPr lang="en-AU" dirty="0"/>
              <a:t> arn:aws:s3:::&lt;</a:t>
            </a:r>
            <a:r>
              <a:rPr lang="en-AU" dirty="0" err="1"/>
              <a:t>studentnumber</a:t>
            </a:r>
            <a:r>
              <a:rPr lang="en-AU" dirty="0"/>
              <a:t>&gt;/folder1/folder2/*</a:t>
            </a:r>
            <a:r>
              <a:rPr lang="en-AU" dirty="0">
                <a:latin typeface="Courier" pitchFamily="2" charset="0"/>
              </a:rPr>
              <a:t>",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”Condition”: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“</a:t>
            </a:r>
            <a:r>
              <a:rPr lang="en-AU" dirty="0" err="1">
                <a:latin typeface="Courier" pitchFamily="2" charset="0"/>
              </a:rPr>
              <a:t>StringNotLike</a:t>
            </a:r>
            <a:r>
              <a:rPr lang="en-AU" dirty="0">
                <a:latin typeface="Courier" pitchFamily="2" charset="0"/>
              </a:rPr>
              <a:t>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“</a:t>
            </a:r>
            <a:r>
              <a:rPr lang="en-AU" dirty="0" err="1">
                <a:latin typeface="Courier" pitchFamily="2" charset="0"/>
              </a:rPr>
              <a:t>aws:username</a:t>
            </a:r>
            <a:r>
              <a:rPr lang="en-AU" dirty="0">
                <a:latin typeface="Courier" pitchFamily="2" charset="0"/>
              </a:rPr>
              <a:t>”: “</a:t>
            </a:r>
            <a:r>
              <a:rPr lang="en-AU" dirty="0" err="1">
                <a:latin typeface="Courier" pitchFamily="2" charset="0"/>
              </a:rPr>
              <a:t>nnnn@student.uwa.edu.au</a:t>
            </a:r>
            <a:r>
              <a:rPr lang="en-AU" dirty="0">
                <a:latin typeface="Courier" pitchFamily="2" charset="0"/>
              </a:rPr>
              <a:t>”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}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5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keys that can be used independently or by other services</a:t>
            </a:r>
          </a:p>
          <a:p>
            <a:pPr lvl="1"/>
            <a:r>
              <a:rPr lang="en-US" dirty="0"/>
              <a:t>S3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Audit key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 </a:t>
            </a:r>
            <a:r>
              <a:rPr lang="en-US"/>
              <a:t>(console)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alias</a:t>
            </a:r>
          </a:p>
          <a:p>
            <a:r>
              <a:rPr lang="en-US" dirty="0"/>
              <a:t>Specify whether it is KMS generated or external</a:t>
            </a:r>
          </a:p>
          <a:p>
            <a:r>
              <a:rPr lang="en-US" dirty="0"/>
              <a:t>Choose key administrators (users or roles)</a:t>
            </a:r>
          </a:p>
          <a:p>
            <a:r>
              <a:rPr lang="en-US" dirty="0"/>
              <a:t>Choose key users (users or roles)</a:t>
            </a:r>
          </a:p>
          <a:p>
            <a:r>
              <a:rPr lang="en-US" dirty="0"/>
              <a:t>Ends up creating a key policy</a:t>
            </a:r>
          </a:p>
          <a:p>
            <a:r>
              <a:rPr lang="en-US" dirty="0"/>
              <a:t>After creation can specify annual key rotation</a:t>
            </a:r>
          </a:p>
          <a:p>
            <a:r>
              <a:rPr lang="en-US" dirty="0"/>
              <a:t>Can use CloudTrail to audit key usage</a:t>
            </a:r>
          </a:p>
          <a:p>
            <a:r>
              <a:rPr lang="en-US" dirty="0"/>
              <a:t>Note: KMS use AES in Galois/Counter Mode (GCM) with 256 bit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0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CD8-C31F-F94A-A5EC-DAF7A1D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Encryption with KMS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CB4-2A33-D149-97D1-00B18B3B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on Bucket or Object</a:t>
            </a:r>
          </a:p>
          <a:p>
            <a:r>
              <a:rPr lang="en-US" dirty="0"/>
              <a:t>To upload object and encrypt at the object level, need to specify the key you are using – otherwise transparent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E59D-C35A-154C-886A-F6F6EF1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6E15-9FF7-0747-AF12-0035AB7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62D5-1ECA-5140-A2DD-93932E4EE1B5}"/>
              </a:ext>
            </a:extLst>
          </p:cNvPr>
          <p:cNvSpPr txBox="1"/>
          <p:nvPr/>
        </p:nvSpPr>
        <p:spPr>
          <a:xfrm>
            <a:off x="547975" y="3281087"/>
            <a:ext cx="11254154" cy="17358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 = boto3.client('s3', config=Config(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signature_version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='s3v4’))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s3_client.upload_file(filename,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bucketname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objectkey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     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ExtraArgs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={"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ServerSideEncryption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aws:kms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",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          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SSEKMSKeyId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&lt;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somekmskeyid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&gt;})</a:t>
            </a:r>
            <a:endParaRPr lang="en-US" sz="1800" dirty="0">
              <a:latin typeface="Courier" pitchFamily="2" charset="0"/>
              <a:cs typeface="Arial" panose="020B0604020202020204" pitchFamily="34" charset="0"/>
            </a:endParaRPr>
          </a:p>
          <a:p>
            <a:pPr marL="49213" lvl="2" algn="l"/>
            <a:r>
              <a:rPr lang="en-AU" dirty="0">
                <a:latin typeface="Courier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9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2E2-C009-DF44-A2F3-0F1D029E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D8AF-1E1F-0F4D-A990-CE641784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</a:t>
            </a:r>
          </a:p>
          <a:p>
            <a:r>
              <a:rPr lang="en-US" dirty="0"/>
              <a:t>Add to a group</a:t>
            </a:r>
          </a:p>
          <a:p>
            <a:r>
              <a:rPr lang="en-US" dirty="0"/>
              <a:t>Assign permissions</a:t>
            </a:r>
          </a:p>
          <a:p>
            <a:r>
              <a:rPr lang="en-US" dirty="0"/>
              <a:t>Create Policy using visual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A38A-59EF-4C45-811A-6CF165B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87C2-5874-FA45-84BD-8D870E44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5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36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B3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28FA-DCEF-E340-ABF7-5F7AE549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mtClean="0">
                <a:latin typeface="+mn-lt"/>
              </a:rPr>
              <a:pPr/>
              <a:t>37</a:t>
            </a:fld>
            <a:endParaRPr lang="en-US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BF173A-2695-504D-88E3-1665492D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3930" y="346490"/>
            <a:ext cx="5378824" cy="6009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AED63-BC39-354D-874B-251C1B00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87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74" y="813683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Allows user sign-up and sign-in for web and mobile apps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Handles workflow of user confirmation of email and phone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Supports SSO integration with Google, Facebook, Amazon and SAML (Security Assertion </a:t>
            </a:r>
            <a:r>
              <a:rPr lang="en-AU" sz="1900" dirty="0" err="1">
                <a:solidFill>
                  <a:srgbClr val="000000"/>
                </a:solidFill>
              </a:rPr>
              <a:t>Markup</a:t>
            </a:r>
            <a:r>
              <a:rPr lang="en-AU" sz="1900" dirty="0">
                <a:solidFill>
                  <a:srgbClr val="000000"/>
                </a:solidFill>
              </a:rPr>
              <a:t> Language)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Pools provide a directory for managing user accounts and profiles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accounts can be configured with specific attributes of interest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address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birthdate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email</a:t>
            </a:r>
          </a:p>
          <a:p>
            <a:pPr lvl="1">
              <a:defRPr/>
            </a:pPr>
            <a:r>
              <a:rPr lang="en-AU" sz="1900" dirty="0" err="1">
                <a:solidFill>
                  <a:srgbClr val="000000"/>
                </a:solidFill>
              </a:rPr>
              <a:t>family_name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etc</a:t>
            </a:r>
          </a:p>
          <a:p>
            <a:pPr lvl="1">
              <a:defRPr/>
            </a:pP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Can allow a username or use email address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Phone number used for Multi-Factor Authentication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Password policies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Length, numbers, special characters, uppercase, lowercase etc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HMAC: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 (shift cipher or ROT3)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42926</TotalTime>
  <Words>2550</Words>
  <Application>Microsoft Macintosh PowerPoint</Application>
  <PresentationFormat>Widescreen</PresentationFormat>
  <Paragraphs>369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</vt:lpstr>
      <vt:lpstr>Mangal</vt:lpstr>
      <vt:lpstr>Tahoma</vt:lpstr>
      <vt:lpstr>Times New Roman</vt:lpstr>
      <vt:lpstr>Wingdings</vt:lpstr>
      <vt:lpstr>Office Theme</vt:lpstr>
      <vt:lpstr>AWS Identity Access Management</vt:lpstr>
      <vt:lpstr>Identify, Authentication, Authorisation and Security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  <vt:lpstr>AWS Identity and Access Management</vt:lpstr>
      <vt:lpstr>AWS IAM Identity and Access Management</vt:lpstr>
      <vt:lpstr>What is a user</vt:lpstr>
      <vt:lpstr>Groups</vt:lpstr>
      <vt:lpstr>Role</vt:lpstr>
      <vt:lpstr>Permissions (Authorization)</vt:lpstr>
      <vt:lpstr>IAM Policy Types</vt:lpstr>
      <vt:lpstr>Policies Format</vt:lpstr>
      <vt:lpstr>Example Bucket Policy</vt:lpstr>
      <vt:lpstr>Key Management Service</vt:lpstr>
      <vt:lpstr>Create a key (console)</vt:lpstr>
      <vt:lpstr>S3 Encryption with KMS</vt:lpstr>
      <vt:lpstr>AWS Console</vt:lpstr>
      <vt:lpstr>Amazon Cognito</vt:lpstr>
      <vt:lpstr>PowerPoint Presentation</vt:lpstr>
      <vt:lpstr>Amazon Cognito</vt:lpstr>
      <vt:lpstr>Username and Password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4096</cp:revision>
  <dcterms:created xsi:type="dcterms:W3CDTF">1999-05-23T11:18:07Z</dcterms:created>
  <dcterms:modified xsi:type="dcterms:W3CDTF">2021-07-16T04:11:18Z</dcterms:modified>
  <cp:category>Lecture</cp:category>
</cp:coreProperties>
</file>