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4AE461-5D61-4F7A-9F89-EAFD396D3C32}" type="datetimeFigureOut">
              <a:rPr lang="en-US" smtClean="0"/>
              <a:t>6/9/2020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9CDDF-D624-413C-B53A-F4D03E92ECFF}" type="slidenum">
              <a:rPr lang="en-US" smtClean="0"/>
              <a:t>‹#›</a:t>
            </a:fld>
            <a:endParaRPr lang="en-US"/>
          </a:p>
        </p:txBody>
      </p:sp>
    </p:spTree>
    <p:extLst>
      <p:ext uri="{BB962C8B-B14F-4D97-AF65-F5344CB8AC3E}">
        <p14:creationId xmlns:p14="http://schemas.microsoft.com/office/powerpoint/2010/main" val="199791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D9CDDF-D624-413C-B53A-F4D03E92ECFF}" type="slidenum">
              <a:rPr lang="en-US" smtClean="0"/>
              <a:t>4</a:t>
            </a:fld>
            <a:endParaRPr lang="en-US"/>
          </a:p>
        </p:txBody>
      </p:sp>
    </p:spTree>
    <p:extLst>
      <p:ext uri="{BB962C8B-B14F-4D97-AF65-F5344CB8AC3E}">
        <p14:creationId xmlns:p14="http://schemas.microsoft.com/office/powerpoint/2010/main" val="993904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D9CDDF-D624-413C-B53A-F4D03E92ECFF}" type="slidenum">
              <a:rPr lang="en-US" smtClean="0"/>
              <a:t>5</a:t>
            </a:fld>
            <a:endParaRPr lang="en-US"/>
          </a:p>
        </p:txBody>
      </p:sp>
    </p:spTree>
    <p:extLst>
      <p:ext uri="{BB962C8B-B14F-4D97-AF65-F5344CB8AC3E}">
        <p14:creationId xmlns:p14="http://schemas.microsoft.com/office/powerpoint/2010/main" val="1088309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D9CDDF-D624-413C-B53A-F4D03E92ECFF}" type="slidenum">
              <a:rPr lang="en-US" smtClean="0"/>
              <a:t>10</a:t>
            </a:fld>
            <a:endParaRPr lang="en-US"/>
          </a:p>
        </p:txBody>
      </p:sp>
    </p:spTree>
    <p:extLst>
      <p:ext uri="{BB962C8B-B14F-4D97-AF65-F5344CB8AC3E}">
        <p14:creationId xmlns:p14="http://schemas.microsoft.com/office/powerpoint/2010/main" val="2981295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EAFE-FA00-4912-AAA2-C398D82BE2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1F6C-73BA-4847-9FD8-D3790F66DA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BF8279-36AC-41AC-9336-7FC23FF6F232}"/>
              </a:ext>
            </a:extLst>
          </p:cNvPr>
          <p:cNvSpPr>
            <a:spLocks noGrp="1"/>
          </p:cNvSpPr>
          <p:nvPr>
            <p:ph type="dt" sz="half" idx="10"/>
          </p:nvPr>
        </p:nvSpPr>
        <p:spPr/>
        <p:txBody>
          <a:bodyPr/>
          <a:lstStyle/>
          <a:p>
            <a:fld id="{8C351081-044A-40CC-B7C3-FC2C2AAF9EF3}" type="datetimeFigureOut">
              <a:rPr lang="en-US" smtClean="0"/>
              <a:t>6/9/2020</a:t>
            </a:fld>
            <a:endParaRPr lang="en-US"/>
          </a:p>
        </p:txBody>
      </p:sp>
      <p:sp>
        <p:nvSpPr>
          <p:cNvPr id="5" name="Footer Placeholder 4">
            <a:extLst>
              <a:ext uri="{FF2B5EF4-FFF2-40B4-BE49-F238E27FC236}">
                <a16:creationId xmlns:a16="http://schemas.microsoft.com/office/drawing/2014/main" id="{E16AA3C0-E5F4-4FED-A3B7-0265B4E67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F152F-E997-4656-97B2-D2FA458D7800}"/>
              </a:ext>
            </a:extLst>
          </p:cNvPr>
          <p:cNvSpPr>
            <a:spLocks noGrp="1"/>
          </p:cNvSpPr>
          <p:nvPr>
            <p:ph type="sldNum" sz="quarter" idx="12"/>
          </p:nvPr>
        </p:nvSpPr>
        <p:spPr/>
        <p:txBody>
          <a:bodyPr/>
          <a:lstStyle/>
          <a:p>
            <a:fld id="{6D9D9B4B-76C1-479C-B686-A21B3A3A31AB}" type="slidenum">
              <a:rPr lang="en-US" smtClean="0"/>
              <a:t>‹#›</a:t>
            </a:fld>
            <a:endParaRPr lang="en-US"/>
          </a:p>
        </p:txBody>
      </p:sp>
    </p:spTree>
    <p:extLst>
      <p:ext uri="{BB962C8B-B14F-4D97-AF65-F5344CB8AC3E}">
        <p14:creationId xmlns:p14="http://schemas.microsoft.com/office/powerpoint/2010/main" val="348758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34958-FFAB-40BA-AB62-CAD48C689F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BDAC22-1680-4ECB-8DA2-963793BC34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32DE4-ED1B-41D7-82D7-D1C16B30ECAF}"/>
              </a:ext>
            </a:extLst>
          </p:cNvPr>
          <p:cNvSpPr>
            <a:spLocks noGrp="1"/>
          </p:cNvSpPr>
          <p:nvPr>
            <p:ph type="dt" sz="half" idx="10"/>
          </p:nvPr>
        </p:nvSpPr>
        <p:spPr/>
        <p:txBody>
          <a:bodyPr/>
          <a:lstStyle/>
          <a:p>
            <a:fld id="{8C351081-044A-40CC-B7C3-FC2C2AAF9EF3}" type="datetimeFigureOut">
              <a:rPr lang="en-US" smtClean="0"/>
              <a:t>6/9/2020</a:t>
            </a:fld>
            <a:endParaRPr lang="en-US"/>
          </a:p>
        </p:txBody>
      </p:sp>
      <p:sp>
        <p:nvSpPr>
          <p:cNvPr id="5" name="Footer Placeholder 4">
            <a:extLst>
              <a:ext uri="{FF2B5EF4-FFF2-40B4-BE49-F238E27FC236}">
                <a16:creationId xmlns:a16="http://schemas.microsoft.com/office/drawing/2014/main" id="{B03EF50B-FAEB-469A-8010-41E32D76E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055F7-B489-48A5-AF2D-E0DAC1EE649E}"/>
              </a:ext>
            </a:extLst>
          </p:cNvPr>
          <p:cNvSpPr>
            <a:spLocks noGrp="1"/>
          </p:cNvSpPr>
          <p:nvPr>
            <p:ph type="sldNum" sz="quarter" idx="12"/>
          </p:nvPr>
        </p:nvSpPr>
        <p:spPr/>
        <p:txBody>
          <a:bodyPr/>
          <a:lstStyle/>
          <a:p>
            <a:fld id="{6D9D9B4B-76C1-479C-B686-A21B3A3A31AB}" type="slidenum">
              <a:rPr lang="en-US" smtClean="0"/>
              <a:t>‹#›</a:t>
            </a:fld>
            <a:endParaRPr lang="en-US"/>
          </a:p>
        </p:txBody>
      </p:sp>
    </p:spTree>
    <p:extLst>
      <p:ext uri="{BB962C8B-B14F-4D97-AF65-F5344CB8AC3E}">
        <p14:creationId xmlns:p14="http://schemas.microsoft.com/office/powerpoint/2010/main" val="176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FDDB49-D4EC-458F-8540-4B6A8C72B4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4C6B86-8288-416C-8D3C-623BAD971E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F446BB-511D-4343-8113-B6D6484391AD}"/>
              </a:ext>
            </a:extLst>
          </p:cNvPr>
          <p:cNvSpPr>
            <a:spLocks noGrp="1"/>
          </p:cNvSpPr>
          <p:nvPr>
            <p:ph type="dt" sz="half" idx="10"/>
          </p:nvPr>
        </p:nvSpPr>
        <p:spPr/>
        <p:txBody>
          <a:bodyPr/>
          <a:lstStyle/>
          <a:p>
            <a:fld id="{8C351081-044A-40CC-B7C3-FC2C2AAF9EF3}" type="datetimeFigureOut">
              <a:rPr lang="en-US" smtClean="0"/>
              <a:t>6/9/2020</a:t>
            </a:fld>
            <a:endParaRPr lang="en-US"/>
          </a:p>
        </p:txBody>
      </p:sp>
      <p:sp>
        <p:nvSpPr>
          <p:cNvPr id="5" name="Footer Placeholder 4">
            <a:extLst>
              <a:ext uri="{FF2B5EF4-FFF2-40B4-BE49-F238E27FC236}">
                <a16:creationId xmlns:a16="http://schemas.microsoft.com/office/drawing/2014/main" id="{C18132A4-3C1B-43A9-8293-39675FE48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DA557-EFF2-4280-9BB5-363ECEEAFBF8}"/>
              </a:ext>
            </a:extLst>
          </p:cNvPr>
          <p:cNvSpPr>
            <a:spLocks noGrp="1"/>
          </p:cNvSpPr>
          <p:nvPr>
            <p:ph type="sldNum" sz="quarter" idx="12"/>
          </p:nvPr>
        </p:nvSpPr>
        <p:spPr/>
        <p:txBody>
          <a:bodyPr/>
          <a:lstStyle/>
          <a:p>
            <a:fld id="{6D9D9B4B-76C1-479C-B686-A21B3A3A31AB}" type="slidenum">
              <a:rPr lang="en-US" smtClean="0"/>
              <a:t>‹#›</a:t>
            </a:fld>
            <a:endParaRPr lang="en-US"/>
          </a:p>
        </p:txBody>
      </p:sp>
    </p:spTree>
    <p:extLst>
      <p:ext uri="{BB962C8B-B14F-4D97-AF65-F5344CB8AC3E}">
        <p14:creationId xmlns:p14="http://schemas.microsoft.com/office/powerpoint/2010/main" val="2501529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0D45-34B6-4936-8888-1942606CC6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158367-E498-4A83-BDA1-D9F61F2166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D092A-A7F3-4BE6-AF43-0547093E04EC}"/>
              </a:ext>
            </a:extLst>
          </p:cNvPr>
          <p:cNvSpPr>
            <a:spLocks noGrp="1"/>
          </p:cNvSpPr>
          <p:nvPr>
            <p:ph type="dt" sz="half" idx="10"/>
          </p:nvPr>
        </p:nvSpPr>
        <p:spPr/>
        <p:txBody>
          <a:bodyPr/>
          <a:lstStyle/>
          <a:p>
            <a:fld id="{8C351081-044A-40CC-B7C3-FC2C2AAF9EF3}" type="datetimeFigureOut">
              <a:rPr lang="en-US" smtClean="0"/>
              <a:t>6/9/2020</a:t>
            </a:fld>
            <a:endParaRPr lang="en-US"/>
          </a:p>
        </p:txBody>
      </p:sp>
      <p:sp>
        <p:nvSpPr>
          <p:cNvPr id="5" name="Footer Placeholder 4">
            <a:extLst>
              <a:ext uri="{FF2B5EF4-FFF2-40B4-BE49-F238E27FC236}">
                <a16:creationId xmlns:a16="http://schemas.microsoft.com/office/drawing/2014/main" id="{B731C0B1-C9FB-4032-9598-4B479BFCB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D6C6C2-FA46-43D9-8C1E-BF14F8951F84}"/>
              </a:ext>
            </a:extLst>
          </p:cNvPr>
          <p:cNvSpPr>
            <a:spLocks noGrp="1"/>
          </p:cNvSpPr>
          <p:nvPr>
            <p:ph type="sldNum" sz="quarter" idx="12"/>
          </p:nvPr>
        </p:nvSpPr>
        <p:spPr/>
        <p:txBody>
          <a:bodyPr/>
          <a:lstStyle/>
          <a:p>
            <a:fld id="{6D9D9B4B-76C1-479C-B686-A21B3A3A31AB}" type="slidenum">
              <a:rPr lang="en-US" smtClean="0"/>
              <a:t>‹#›</a:t>
            </a:fld>
            <a:endParaRPr lang="en-US"/>
          </a:p>
        </p:txBody>
      </p:sp>
    </p:spTree>
    <p:extLst>
      <p:ext uri="{BB962C8B-B14F-4D97-AF65-F5344CB8AC3E}">
        <p14:creationId xmlns:p14="http://schemas.microsoft.com/office/powerpoint/2010/main" val="420211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2D0B-4A05-4B66-A43F-236B0515C9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7A96D7-2BC4-42A9-867F-56AFBC2539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548834-4089-46CE-B5DB-6350AED3C982}"/>
              </a:ext>
            </a:extLst>
          </p:cNvPr>
          <p:cNvSpPr>
            <a:spLocks noGrp="1"/>
          </p:cNvSpPr>
          <p:nvPr>
            <p:ph type="dt" sz="half" idx="10"/>
          </p:nvPr>
        </p:nvSpPr>
        <p:spPr/>
        <p:txBody>
          <a:bodyPr/>
          <a:lstStyle/>
          <a:p>
            <a:fld id="{8C351081-044A-40CC-B7C3-FC2C2AAF9EF3}" type="datetimeFigureOut">
              <a:rPr lang="en-US" smtClean="0"/>
              <a:t>6/9/2020</a:t>
            </a:fld>
            <a:endParaRPr lang="en-US"/>
          </a:p>
        </p:txBody>
      </p:sp>
      <p:sp>
        <p:nvSpPr>
          <p:cNvPr id="5" name="Footer Placeholder 4">
            <a:extLst>
              <a:ext uri="{FF2B5EF4-FFF2-40B4-BE49-F238E27FC236}">
                <a16:creationId xmlns:a16="http://schemas.microsoft.com/office/drawing/2014/main" id="{6156FD9C-1316-4030-BC8D-0EA748C2E4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5950F-6EFF-49F1-84CB-8F24008B6636}"/>
              </a:ext>
            </a:extLst>
          </p:cNvPr>
          <p:cNvSpPr>
            <a:spLocks noGrp="1"/>
          </p:cNvSpPr>
          <p:nvPr>
            <p:ph type="sldNum" sz="quarter" idx="12"/>
          </p:nvPr>
        </p:nvSpPr>
        <p:spPr/>
        <p:txBody>
          <a:bodyPr/>
          <a:lstStyle/>
          <a:p>
            <a:fld id="{6D9D9B4B-76C1-479C-B686-A21B3A3A31AB}" type="slidenum">
              <a:rPr lang="en-US" smtClean="0"/>
              <a:t>‹#›</a:t>
            </a:fld>
            <a:endParaRPr lang="en-US"/>
          </a:p>
        </p:txBody>
      </p:sp>
    </p:spTree>
    <p:extLst>
      <p:ext uri="{BB962C8B-B14F-4D97-AF65-F5344CB8AC3E}">
        <p14:creationId xmlns:p14="http://schemas.microsoft.com/office/powerpoint/2010/main" val="3010803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9B53-833A-4534-840A-0F4ADF6320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E69471-EAAF-4DAD-A169-AD15EA806A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46E992-B85E-4469-A658-A081BD5DA3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45792A-1DB3-423E-AA6B-0023AC9EA129}"/>
              </a:ext>
            </a:extLst>
          </p:cNvPr>
          <p:cNvSpPr>
            <a:spLocks noGrp="1"/>
          </p:cNvSpPr>
          <p:nvPr>
            <p:ph type="dt" sz="half" idx="10"/>
          </p:nvPr>
        </p:nvSpPr>
        <p:spPr/>
        <p:txBody>
          <a:bodyPr/>
          <a:lstStyle/>
          <a:p>
            <a:fld id="{8C351081-044A-40CC-B7C3-FC2C2AAF9EF3}" type="datetimeFigureOut">
              <a:rPr lang="en-US" smtClean="0"/>
              <a:t>6/9/2020</a:t>
            </a:fld>
            <a:endParaRPr lang="en-US"/>
          </a:p>
        </p:txBody>
      </p:sp>
      <p:sp>
        <p:nvSpPr>
          <p:cNvPr id="6" name="Footer Placeholder 5">
            <a:extLst>
              <a:ext uri="{FF2B5EF4-FFF2-40B4-BE49-F238E27FC236}">
                <a16:creationId xmlns:a16="http://schemas.microsoft.com/office/drawing/2014/main" id="{79EDE5BF-837B-4F11-9CDE-63AD5AEA6E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8EA1EA-F0AB-48E1-B267-BFB42E1B56FC}"/>
              </a:ext>
            </a:extLst>
          </p:cNvPr>
          <p:cNvSpPr>
            <a:spLocks noGrp="1"/>
          </p:cNvSpPr>
          <p:nvPr>
            <p:ph type="sldNum" sz="quarter" idx="12"/>
          </p:nvPr>
        </p:nvSpPr>
        <p:spPr/>
        <p:txBody>
          <a:bodyPr/>
          <a:lstStyle/>
          <a:p>
            <a:fld id="{6D9D9B4B-76C1-479C-B686-A21B3A3A31AB}" type="slidenum">
              <a:rPr lang="en-US" smtClean="0"/>
              <a:t>‹#›</a:t>
            </a:fld>
            <a:endParaRPr lang="en-US"/>
          </a:p>
        </p:txBody>
      </p:sp>
    </p:spTree>
    <p:extLst>
      <p:ext uri="{BB962C8B-B14F-4D97-AF65-F5344CB8AC3E}">
        <p14:creationId xmlns:p14="http://schemas.microsoft.com/office/powerpoint/2010/main" val="2672790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B2980-19BA-4A62-A912-939F52A671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4F4CE0-943D-4712-9F1A-151348DA4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EB6EC-3D20-4118-B1A8-350AD66EF5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66FADF-75E5-409D-A14D-4427B5024C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3F90D0-835B-4362-B6AC-D1E1529A23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269B7A-53EF-4638-ACF3-064D13838523}"/>
              </a:ext>
            </a:extLst>
          </p:cNvPr>
          <p:cNvSpPr>
            <a:spLocks noGrp="1"/>
          </p:cNvSpPr>
          <p:nvPr>
            <p:ph type="dt" sz="half" idx="10"/>
          </p:nvPr>
        </p:nvSpPr>
        <p:spPr/>
        <p:txBody>
          <a:bodyPr/>
          <a:lstStyle/>
          <a:p>
            <a:fld id="{8C351081-044A-40CC-B7C3-FC2C2AAF9EF3}" type="datetimeFigureOut">
              <a:rPr lang="en-US" smtClean="0"/>
              <a:t>6/9/2020</a:t>
            </a:fld>
            <a:endParaRPr lang="en-US"/>
          </a:p>
        </p:txBody>
      </p:sp>
      <p:sp>
        <p:nvSpPr>
          <p:cNvPr id="8" name="Footer Placeholder 7">
            <a:extLst>
              <a:ext uri="{FF2B5EF4-FFF2-40B4-BE49-F238E27FC236}">
                <a16:creationId xmlns:a16="http://schemas.microsoft.com/office/drawing/2014/main" id="{D8DE1C04-4F1F-4384-9B17-7D7347C3A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A73709-385B-47A5-83FA-A5B65DC49674}"/>
              </a:ext>
            </a:extLst>
          </p:cNvPr>
          <p:cNvSpPr>
            <a:spLocks noGrp="1"/>
          </p:cNvSpPr>
          <p:nvPr>
            <p:ph type="sldNum" sz="quarter" idx="12"/>
          </p:nvPr>
        </p:nvSpPr>
        <p:spPr/>
        <p:txBody>
          <a:bodyPr/>
          <a:lstStyle/>
          <a:p>
            <a:fld id="{6D9D9B4B-76C1-479C-B686-A21B3A3A31AB}" type="slidenum">
              <a:rPr lang="en-US" smtClean="0"/>
              <a:t>‹#›</a:t>
            </a:fld>
            <a:endParaRPr lang="en-US"/>
          </a:p>
        </p:txBody>
      </p:sp>
    </p:spTree>
    <p:extLst>
      <p:ext uri="{BB962C8B-B14F-4D97-AF65-F5344CB8AC3E}">
        <p14:creationId xmlns:p14="http://schemas.microsoft.com/office/powerpoint/2010/main" val="237814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55A1-2062-474C-A427-9356DC48AB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9127A-0B72-4539-9A92-B73370D314ED}"/>
              </a:ext>
            </a:extLst>
          </p:cNvPr>
          <p:cNvSpPr>
            <a:spLocks noGrp="1"/>
          </p:cNvSpPr>
          <p:nvPr>
            <p:ph type="dt" sz="half" idx="10"/>
          </p:nvPr>
        </p:nvSpPr>
        <p:spPr/>
        <p:txBody>
          <a:bodyPr/>
          <a:lstStyle/>
          <a:p>
            <a:fld id="{8C351081-044A-40CC-B7C3-FC2C2AAF9EF3}" type="datetimeFigureOut">
              <a:rPr lang="en-US" smtClean="0"/>
              <a:t>6/9/2020</a:t>
            </a:fld>
            <a:endParaRPr lang="en-US"/>
          </a:p>
        </p:txBody>
      </p:sp>
      <p:sp>
        <p:nvSpPr>
          <p:cNvPr id="4" name="Footer Placeholder 3">
            <a:extLst>
              <a:ext uri="{FF2B5EF4-FFF2-40B4-BE49-F238E27FC236}">
                <a16:creationId xmlns:a16="http://schemas.microsoft.com/office/drawing/2014/main" id="{EC683210-7D12-410C-92A2-6ABB58DBC2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1E9BB3-E3EA-40EF-B3D5-F942EE42574E}"/>
              </a:ext>
            </a:extLst>
          </p:cNvPr>
          <p:cNvSpPr>
            <a:spLocks noGrp="1"/>
          </p:cNvSpPr>
          <p:nvPr>
            <p:ph type="sldNum" sz="quarter" idx="12"/>
          </p:nvPr>
        </p:nvSpPr>
        <p:spPr/>
        <p:txBody>
          <a:bodyPr/>
          <a:lstStyle/>
          <a:p>
            <a:fld id="{6D9D9B4B-76C1-479C-B686-A21B3A3A31AB}" type="slidenum">
              <a:rPr lang="en-US" smtClean="0"/>
              <a:t>‹#›</a:t>
            </a:fld>
            <a:endParaRPr lang="en-US"/>
          </a:p>
        </p:txBody>
      </p:sp>
    </p:spTree>
    <p:extLst>
      <p:ext uri="{BB962C8B-B14F-4D97-AF65-F5344CB8AC3E}">
        <p14:creationId xmlns:p14="http://schemas.microsoft.com/office/powerpoint/2010/main" val="4238900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C7766-A78E-4814-8FC4-7C0023FB22BB}"/>
              </a:ext>
            </a:extLst>
          </p:cNvPr>
          <p:cNvSpPr>
            <a:spLocks noGrp="1"/>
          </p:cNvSpPr>
          <p:nvPr>
            <p:ph type="dt" sz="half" idx="10"/>
          </p:nvPr>
        </p:nvSpPr>
        <p:spPr/>
        <p:txBody>
          <a:bodyPr/>
          <a:lstStyle/>
          <a:p>
            <a:fld id="{8C351081-044A-40CC-B7C3-FC2C2AAF9EF3}" type="datetimeFigureOut">
              <a:rPr lang="en-US" smtClean="0"/>
              <a:t>6/9/2020</a:t>
            </a:fld>
            <a:endParaRPr lang="en-US"/>
          </a:p>
        </p:txBody>
      </p:sp>
      <p:sp>
        <p:nvSpPr>
          <p:cNvPr id="3" name="Footer Placeholder 2">
            <a:extLst>
              <a:ext uri="{FF2B5EF4-FFF2-40B4-BE49-F238E27FC236}">
                <a16:creationId xmlns:a16="http://schemas.microsoft.com/office/drawing/2014/main" id="{A7C9C074-4124-48F7-9C93-3D4CE0FE6D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C89271-7797-481B-8BBD-8A04D1B0A6C3}"/>
              </a:ext>
            </a:extLst>
          </p:cNvPr>
          <p:cNvSpPr>
            <a:spLocks noGrp="1"/>
          </p:cNvSpPr>
          <p:nvPr>
            <p:ph type="sldNum" sz="quarter" idx="12"/>
          </p:nvPr>
        </p:nvSpPr>
        <p:spPr/>
        <p:txBody>
          <a:bodyPr/>
          <a:lstStyle/>
          <a:p>
            <a:fld id="{6D9D9B4B-76C1-479C-B686-A21B3A3A31AB}" type="slidenum">
              <a:rPr lang="en-US" smtClean="0"/>
              <a:t>‹#›</a:t>
            </a:fld>
            <a:endParaRPr lang="en-US"/>
          </a:p>
        </p:txBody>
      </p:sp>
    </p:spTree>
    <p:extLst>
      <p:ext uri="{BB962C8B-B14F-4D97-AF65-F5344CB8AC3E}">
        <p14:creationId xmlns:p14="http://schemas.microsoft.com/office/powerpoint/2010/main" val="192002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AB9F-344C-421A-B6F7-8184EA4AA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67617-C7D9-4884-9584-A9B02F340D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EF624F-BD9D-4392-878C-039F6FECF7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28FD4-7E28-409E-A850-C87E7A00BADB}"/>
              </a:ext>
            </a:extLst>
          </p:cNvPr>
          <p:cNvSpPr>
            <a:spLocks noGrp="1"/>
          </p:cNvSpPr>
          <p:nvPr>
            <p:ph type="dt" sz="half" idx="10"/>
          </p:nvPr>
        </p:nvSpPr>
        <p:spPr/>
        <p:txBody>
          <a:bodyPr/>
          <a:lstStyle/>
          <a:p>
            <a:fld id="{8C351081-044A-40CC-B7C3-FC2C2AAF9EF3}" type="datetimeFigureOut">
              <a:rPr lang="en-US" smtClean="0"/>
              <a:t>6/9/2020</a:t>
            </a:fld>
            <a:endParaRPr lang="en-US"/>
          </a:p>
        </p:txBody>
      </p:sp>
      <p:sp>
        <p:nvSpPr>
          <p:cNvPr id="6" name="Footer Placeholder 5">
            <a:extLst>
              <a:ext uri="{FF2B5EF4-FFF2-40B4-BE49-F238E27FC236}">
                <a16:creationId xmlns:a16="http://schemas.microsoft.com/office/drawing/2014/main" id="{6E060D93-804F-490E-8C92-B757D1C093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941048-25AF-45B1-BBAD-89218D75E40D}"/>
              </a:ext>
            </a:extLst>
          </p:cNvPr>
          <p:cNvSpPr>
            <a:spLocks noGrp="1"/>
          </p:cNvSpPr>
          <p:nvPr>
            <p:ph type="sldNum" sz="quarter" idx="12"/>
          </p:nvPr>
        </p:nvSpPr>
        <p:spPr/>
        <p:txBody>
          <a:bodyPr/>
          <a:lstStyle/>
          <a:p>
            <a:fld id="{6D9D9B4B-76C1-479C-B686-A21B3A3A31AB}" type="slidenum">
              <a:rPr lang="en-US" smtClean="0"/>
              <a:t>‹#›</a:t>
            </a:fld>
            <a:endParaRPr lang="en-US"/>
          </a:p>
        </p:txBody>
      </p:sp>
    </p:spTree>
    <p:extLst>
      <p:ext uri="{BB962C8B-B14F-4D97-AF65-F5344CB8AC3E}">
        <p14:creationId xmlns:p14="http://schemas.microsoft.com/office/powerpoint/2010/main" val="605916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7A83-E8F3-435C-A7E3-5698BDDC5F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05B77B-6358-4C49-8E6C-DD86941D55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2AD335-2653-4F93-B8C6-2212E529D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18863-482D-4D1F-8EFF-72F6E0218463}"/>
              </a:ext>
            </a:extLst>
          </p:cNvPr>
          <p:cNvSpPr>
            <a:spLocks noGrp="1"/>
          </p:cNvSpPr>
          <p:nvPr>
            <p:ph type="dt" sz="half" idx="10"/>
          </p:nvPr>
        </p:nvSpPr>
        <p:spPr/>
        <p:txBody>
          <a:bodyPr/>
          <a:lstStyle/>
          <a:p>
            <a:fld id="{8C351081-044A-40CC-B7C3-FC2C2AAF9EF3}" type="datetimeFigureOut">
              <a:rPr lang="en-US" smtClean="0"/>
              <a:t>6/9/2020</a:t>
            </a:fld>
            <a:endParaRPr lang="en-US"/>
          </a:p>
        </p:txBody>
      </p:sp>
      <p:sp>
        <p:nvSpPr>
          <p:cNvPr id="6" name="Footer Placeholder 5">
            <a:extLst>
              <a:ext uri="{FF2B5EF4-FFF2-40B4-BE49-F238E27FC236}">
                <a16:creationId xmlns:a16="http://schemas.microsoft.com/office/drawing/2014/main" id="{A85AEE5F-A84A-4789-B3E6-64C8D3D50D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A6DD8B-3EEB-4D44-9114-9C0FD06B7809}"/>
              </a:ext>
            </a:extLst>
          </p:cNvPr>
          <p:cNvSpPr>
            <a:spLocks noGrp="1"/>
          </p:cNvSpPr>
          <p:nvPr>
            <p:ph type="sldNum" sz="quarter" idx="12"/>
          </p:nvPr>
        </p:nvSpPr>
        <p:spPr/>
        <p:txBody>
          <a:bodyPr/>
          <a:lstStyle/>
          <a:p>
            <a:fld id="{6D9D9B4B-76C1-479C-B686-A21B3A3A31AB}" type="slidenum">
              <a:rPr lang="en-US" smtClean="0"/>
              <a:t>‹#›</a:t>
            </a:fld>
            <a:endParaRPr lang="en-US"/>
          </a:p>
        </p:txBody>
      </p:sp>
    </p:spTree>
    <p:extLst>
      <p:ext uri="{BB962C8B-B14F-4D97-AF65-F5344CB8AC3E}">
        <p14:creationId xmlns:p14="http://schemas.microsoft.com/office/powerpoint/2010/main" val="800167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C531F9-8D1F-4385-89D4-C81F19A1F3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9CC72F-E9B1-47D8-B5D6-7E160EA9AF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9FBDB5-7FFE-4D2C-BE13-B0EA050550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51081-044A-40CC-B7C3-FC2C2AAF9EF3}" type="datetimeFigureOut">
              <a:rPr lang="en-US" smtClean="0"/>
              <a:t>6/9/2020</a:t>
            </a:fld>
            <a:endParaRPr lang="en-US"/>
          </a:p>
        </p:txBody>
      </p:sp>
      <p:sp>
        <p:nvSpPr>
          <p:cNvPr id="5" name="Footer Placeholder 4">
            <a:extLst>
              <a:ext uri="{FF2B5EF4-FFF2-40B4-BE49-F238E27FC236}">
                <a16:creationId xmlns:a16="http://schemas.microsoft.com/office/drawing/2014/main" id="{34BB0071-E0AB-4918-9511-E00DDF74EA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D995C9-7F7E-4350-BF50-C70EC26FE6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D9B4B-76C1-479C-B686-A21B3A3A31AB}" type="slidenum">
              <a:rPr lang="en-US" smtClean="0"/>
              <a:t>‹#›</a:t>
            </a:fld>
            <a:endParaRPr lang="en-US"/>
          </a:p>
        </p:txBody>
      </p:sp>
    </p:spTree>
    <p:extLst>
      <p:ext uri="{BB962C8B-B14F-4D97-AF65-F5344CB8AC3E}">
        <p14:creationId xmlns:p14="http://schemas.microsoft.com/office/powerpoint/2010/main" val="144443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97B8-73C1-494E-A224-10B57651D092}"/>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Parallel ILLT</a:t>
            </a:r>
          </a:p>
        </p:txBody>
      </p:sp>
      <p:sp>
        <p:nvSpPr>
          <p:cNvPr id="3" name="Subtitle 2">
            <a:extLst>
              <a:ext uri="{FF2B5EF4-FFF2-40B4-BE49-F238E27FC236}">
                <a16:creationId xmlns:a16="http://schemas.microsoft.com/office/drawing/2014/main" id="{CAF6C199-F642-4D57-A61E-BD22F120D958}"/>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By: Elie Saad</a:t>
            </a:r>
          </a:p>
        </p:txBody>
      </p:sp>
    </p:spTree>
    <p:extLst>
      <p:ext uri="{BB962C8B-B14F-4D97-AF65-F5344CB8AC3E}">
        <p14:creationId xmlns:p14="http://schemas.microsoft.com/office/powerpoint/2010/main" val="1739944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B0B1-CAF9-4FFB-A3F6-6D0A7A4596E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Parallel Incomplete Cholesky Factorization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CF0FD06-2EBA-4E9A-8CF0-F9521346A1DB}"/>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We have decided to use the graph topology, where the process </a:t>
                </a:r>
                <a14:m>
                  <m:oMath xmlns:m="http://schemas.openxmlformats.org/officeDocument/2006/math">
                    <m:sSub>
                      <m:sSubPr>
                        <m:ctrlPr>
                          <a:rPr lang="en-US" i="1" dirty="0" smtClean="0">
                            <a:latin typeface="Cambria Math" panose="02040503050406030204" pitchFamily="18" charset="0"/>
                            <a:cs typeface="Times New Roman" panose="02020603050405020304" pitchFamily="18" charset="0"/>
                          </a:rPr>
                        </m:ctrlPr>
                      </m:sSubPr>
                      <m:e>
                        <m:r>
                          <a:rPr lang="en-US" b="0" i="1" dirty="0" smtClean="0">
                            <a:latin typeface="Cambria Math" panose="02040503050406030204" pitchFamily="18" charset="0"/>
                            <a:cs typeface="Times New Roman" panose="02020603050405020304" pitchFamily="18" charset="0"/>
                          </a:rPr>
                          <m:t>𝑝</m:t>
                        </m:r>
                      </m:e>
                      <m:sub>
                        <m:r>
                          <a:rPr lang="en-US" b="0" i="1" dirty="0" smtClean="0">
                            <a:latin typeface="Cambria Math" panose="02040503050406030204" pitchFamily="18" charset="0"/>
                            <a:cs typeface="Times New Roman" panose="02020603050405020304" pitchFamily="18" charset="0"/>
                          </a:rPr>
                          <m:t>𝑖</m:t>
                        </m:r>
                      </m:sub>
                    </m:sSub>
                  </m:oMath>
                </a14:m>
                <a:r>
                  <a:rPr lang="en-US" dirty="0">
                    <a:latin typeface="Times New Roman" panose="02020603050405020304" pitchFamily="18" charset="0"/>
                    <a:cs typeface="Times New Roman" panose="02020603050405020304" pitchFamily="18" charset="0"/>
                  </a:rPr>
                  <a:t> sends the data of its calculations to the processes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𝑚</m:t>
                        </m:r>
                      </m:sub>
                    </m:sSub>
                  </m:oMath>
                </a14:m>
                <a:r>
                  <a:rPr lang="en-US" dirty="0">
                    <a:latin typeface="Times New Roman" panose="02020603050405020304" pitchFamily="18" charset="0"/>
                    <a:cs typeface="Times New Roman" panose="02020603050405020304" pitchFamily="18" charset="0"/>
                  </a:rPr>
                  <a:t> and receives from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−1</m:t>
                        </m:r>
                      </m:sub>
                    </m:sSub>
                  </m:oMath>
                </a14:m>
                <a:r>
                  <a:rPr lang="en-US" dirty="0">
                    <a:latin typeface="Times New Roman" panose="02020603050405020304" pitchFamily="18" charset="0"/>
                    <a:cs typeface="Times New Roman" panose="02020603050405020304" pitchFamily="18" charset="0"/>
                  </a:rPr>
                  <a:t> for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𝑚</m:t>
                    </m:r>
                    <m:r>
                      <a:rPr lang="en-US" b="0" i="1" smtClean="0">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Process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1</m:t>
                        </m:r>
                      </m:sub>
                    </m:sSub>
                  </m:oMath>
                </a14:m>
                <a:r>
                  <a:rPr lang="en-US" dirty="0">
                    <a:latin typeface="Times New Roman" panose="02020603050405020304" pitchFamily="18" charset="0"/>
                    <a:cs typeface="Times New Roman" panose="02020603050405020304" pitchFamily="18" charset="0"/>
                  </a:rPr>
                  <a:t> sends the data of its calculations to the processes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𝑚</m:t>
                        </m:r>
                      </m:sub>
                    </m:sSub>
                  </m:oMath>
                </a14:m>
                <a:r>
                  <a:rPr lang="en-US" dirty="0">
                    <a:latin typeface="Times New Roman" panose="02020603050405020304" pitchFamily="18" charset="0"/>
                    <a:cs typeface="Times New Roman" panose="02020603050405020304" pitchFamily="18" charset="0"/>
                  </a:rPr>
                  <a:t> but doesn’t receive any data.</a:t>
                </a:r>
              </a:p>
              <a:p>
                <a:pPr algn="just"/>
                <a:r>
                  <a:rPr lang="en-US" dirty="0">
                    <a:latin typeface="Times New Roman" panose="02020603050405020304" pitchFamily="18" charset="0"/>
                    <a:cs typeface="Times New Roman" panose="02020603050405020304" pitchFamily="18" charset="0"/>
                  </a:rPr>
                  <a:t>Process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𝑚</m:t>
                        </m:r>
                      </m:sub>
                    </m:sSub>
                  </m:oMath>
                </a14:m>
                <a:r>
                  <a:rPr lang="en-US" dirty="0">
                    <a:latin typeface="Times New Roman" panose="02020603050405020304" pitchFamily="18" charset="0"/>
                    <a:cs typeface="Times New Roman" panose="02020603050405020304" pitchFamily="18" charset="0"/>
                  </a:rPr>
                  <a:t> receives the data of the calculations of the processes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𝑚</m:t>
                        </m:r>
                        <m:r>
                          <a:rPr lang="en-US" b="0" i="1" smtClean="0">
                            <a:latin typeface="Cambria Math" panose="02040503050406030204" pitchFamily="18" charset="0"/>
                            <a:cs typeface="Times New Roman" panose="02020603050405020304" pitchFamily="18" charset="0"/>
                          </a:rPr>
                          <m:t>−1</m:t>
                        </m:r>
                      </m:sub>
                    </m:sSub>
                  </m:oMath>
                </a14:m>
                <a:r>
                  <a:rPr lang="en-US" dirty="0">
                    <a:latin typeface="Times New Roman" panose="02020603050405020304" pitchFamily="18" charset="0"/>
                    <a:cs typeface="Times New Roman" panose="02020603050405020304" pitchFamily="18" charset="0"/>
                  </a:rPr>
                  <a:t> but doesn’t send any data.</a:t>
                </a:r>
              </a:p>
              <a:p>
                <a:pPr algn="just"/>
                <a:r>
                  <a:rPr lang="en-US" dirty="0">
                    <a:latin typeface="Times New Roman" panose="02020603050405020304" pitchFamily="18" charset="0"/>
                    <a:cs typeface="Times New Roman" panose="02020603050405020304" pitchFamily="18" charset="0"/>
                  </a:rPr>
                  <a:t>The data that the processes are sending and receiving are the values of the calculations that are done, along with the indexes of those calculations in the matrix </a:t>
                </a:r>
                <a14:m>
                  <m:oMath xmlns:m="http://schemas.openxmlformats.org/officeDocument/2006/math">
                    <m:r>
                      <a:rPr lang="en-US" i="1" dirty="0" smtClean="0">
                        <a:latin typeface="Cambria Math" panose="02040503050406030204" pitchFamily="18" charset="0"/>
                        <a:cs typeface="Times New Roman" panose="02020603050405020304" pitchFamily="18" charset="0"/>
                      </a:rPr>
                      <m:t>𝐴</m:t>
                    </m:r>
                  </m:oMath>
                </a14:m>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FCF0FD06-2EBA-4E9A-8CF0-F9521346A1DB}"/>
                  </a:ext>
                </a:extLst>
              </p:cNvPr>
              <p:cNvSpPr>
                <a:spLocks noGrp="1" noRot="1" noChangeAspect="1" noMove="1" noResize="1" noEditPoints="1" noAdjustHandles="1" noChangeArrowheads="1" noChangeShapeType="1" noTextEdit="1"/>
              </p:cNvSpPr>
              <p:nvPr>
                <p:ph idx="1"/>
              </p:nvPr>
            </p:nvSpPr>
            <p:spPr>
              <a:blipFill>
                <a:blip r:embed="rId3"/>
                <a:stretch>
                  <a:fillRect l="-1043" t="-2381" r="-1159" b="-3081"/>
                </a:stretch>
              </a:blipFill>
            </p:spPr>
            <p:txBody>
              <a:bodyPr/>
              <a:lstStyle/>
              <a:p>
                <a:r>
                  <a:rPr lang="en-US">
                    <a:noFill/>
                  </a:rPr>
                  <a:t> </a:t>
                </a:r>
              </a:p>
            </p:txBody>
          </p:sp>
        </mc:Fallback>
      </mc:AlternateContent>
    </p:spTree>
    <p:extLst>
      <p:ext uri="{BB962C8B-B14F-4D97-AF65-F5344CB8AC3E}">
        <p14:creationId xmlns:p14="http://schemas.microsoft.com/office/powerpoint/2010/main" val="4264463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EDE5-280A-4D8E-936F-60D88003386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Parallel Incomplete Cholesky Factorization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E502A-B608-48C8-956C-A91ED1393BDD}"/>
                  </a:ext>
                </a:extLst>
              </p:cNvPr>
              <p:cNvSpPr>
                <a:spLocks noGrp="1"/>
              </p:cNvSpPr>
              <p:nvPr>
                <p:ph idx="1"/>
              </p:nvPr>
            </p:nvSpPr>
            <p:spPr>
              <a:xfrm>
                <a:off x="838200" y="1825625"/>
                <a:ext cx="6064790" cy="4351338"/>
              </a:xfrm>
            </p:spPr>
            <p:txBody>
              <a:bodyPr/>
              <a:lstStyle/>
              <a:p>
                <a:pPr algn="just"/>
                <a:r>
                  <a:rPr lang="en-US" dirty="0">
                    <a:latin typeface="Times New Roman" panose="02020603050405020304" pitchFamily="18" charset="0"/>
                    <a:cs typeface="Times New Roman" panose="02020603050405020304" pitchFamily="18" charset="0"/>
                  </a:rPr>
                  <a:t>Every process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𝑖</m:t>
                        </m:r>
                      </m:sub>
                    </m:sSub>
                  </m:oMath>
                </a14:m>
                <a:r>
                  <a:rPr lang="en-US" dirty="0">
                    <a:latin typeface="Times New Roman" panose="02020603050405020304" pitchFamily="18" charset="0"/>
                    <a:cs typeface="Times New Roman" panose="02020603050405020304" pitchFamily="18" charset="0"/>
                  </a:rPr>
                  <a:t> follows the algorithm shown to the right.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first process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1</m:t>
                        </m:r>
                      </m:sub>
                    </m:sSub>
                  </m:oMath>
                </a14:m>
                <a:r>
                  <a:rPr lang="en-US" dirty="0">
                    <a:latin typeface="Times New Roman" panose="02020603050405020304" pitchFamily="18" charset="0"/>
                    <a:cs typeface="Times New Roman" panose="02020603050405020304" pitchFamily="18" charset="0"/>
                  </a:rPr>
                  <a:t> runs this algorithm excluding the “receive” part of it.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last process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𝑚</m:t>
                        </m:r>
                      </m:sub>
                    </m:sSub>
                  </m:oMath>
                </a14:m>
                <a:r>
                  <a:rPr lang="en-US" dirty="0">
                    <a:latin typeface="Times New Roman" panose="02020603050405020304" pitchFamily="18" charset="0"/>
                    <a:cs typeface="Times New Roman" panose="02020603050405020304" pitchFamily="18" charset="0"/>
                  </a:rPr>
                  <a:t> runs this algorithm excluding the “send” part of it.</a:t>
                </a:r>
              </a:p>
            </p:txBody>
          </p:sp>
        </mc:Choice>
        <mc:Fallback>
          <p:sp>
            <p:nvSpPr>
              <p:cNvPr id="3" name="Content Placeholder 2">
                <a:extLst>
                  <a:ext uri="{FF2B5EF4-FFF2-40B4-BE49-F238E27FC236}">
                    <a16:creationId xmlns:a16="http://schemas.microsoft.com/office/drawing/2014/main" id="{CA0E502A-B608-48C8-956C-A91ED1393BDD}"/>
                  </a:ext>
                </a:extLst>
              </p:cNvPr>
              <p:cNvSpPr>
                <a:spLocks noGrp="1" noRot="1" noChangeAspect="1" noMove="1" noResize="1" noEditPoints="1" noAdjustHandles="1" noChangeArrowheads="1" noChangeShapeType="1" noTextEdit="1"/>
              </p:cNvSpPr>
              <p:nvPr>
                <p:ph idx="1"/>
              </p:nvPr>
            </p:nvSpPr>
            <p:spPr>
              <a:xfrm>
                <a:off x="838200" y="1825625"/>
                <a:ext cx="6064790" cy="4351338"/>
              </a:xfrm>
              <a:blipFill>
                <a:blip r:embed="rId2"/>
                <a:stretch>
                  <a:fillRect l="-1811" t="-2381" r="-211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92FAA2E-4FB6-4DB4-913A-5A6954181239}"/>
              </a:ext>
            </a:extLst>
          </p:cNvPr>
          <p:cNvPicPr>
            <a:picLocks noChangeAspect="1"/>
          </p:cNvPicPr>
          <p:nvPr/>
        </p:nvPicPr>
        <p:blipFill>
          <a:blip r:embed="rId3"/>
          <a:stretch>
            <a:fillRect/>
          </a:stretch>
        </p:blipFill>
        <p:spPr>
          <a:xfrm>
            <a:off x="6902990" y="1723856"/>
            <a:ext cx="4450810" cy="4554876"/>
          </a:xfrm>
          <a:prstGeom prst="rect">
            <a:avLst/>
          </a:prstGeom>
        </p:spPr>
      </p:pic>
    </p:spTree>
    <p:extLst>
      <p:ext uri="{BB962C8B-B14F-4D97-AF65-F5344CB8AC3E}">
        <p14:creationId xmlns:p14="http://schemas.microsoft.com/office/powerpoint/2010/main" val="3200870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61CA9-72EB-48A9-88E1-0696AC7040B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Program Testing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EB2F0D0-6141-4529-8C74-5563E355D9EB}"/>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program has been written in the language C.</a:t>
                </a:r>
              </a:p>
              <a:p>
                <a:pPr algn="just"/>
                <a:r>
                  <a:rPr lang="en-US" dirty="0">
                    <a:latin typeface="Times New Roman" panose="02020603050405020304" pitchFamily="18" charset="0"/>
                    <a:cs typeface="Times New Roman" panose="02020603050405020304" pitchFamily="18" charset="0"/>
                  </a:rPr>
                  <a:t>The program uses the Matrix Market library to read the input matrices.</a:t>
                </a:r>
              </a:p>
              <a:p>
                <a:pPr algn="just"/>
                <a:r>
                  <a:rPr lang="en-US" dirty="0">
                    <a:latin typeface="Times New Roman" panose="02020603050405020304" pitchFamily="18" charset="0"/>
                    <a:cs typeface="Times New Roman" panose="02020603050405020304" pitchFamily="18" charset="0"/>
                  </a:rPr>
                  <a:t>The program uses MPI as a form of parallel processing communication library.</a:t>
                </a:r>
              </a:p>
              <a:p>
                <a:pPr algn="just"/>
                <a:r>
                  <a:rPr lang="en-US" dirty="0">
                    <a:latin typeface="Times New Roman" panose="02020603050405020304" pitchFamily="18" charset="0"/>
                    <a:cs typeface="Times New Roman" panose="02020603050405020304" pitchFamily="18" charset="0"/>
                  </a:rPr>
                  <a:t>The first function of the program is run by calling the command “./pr_3_ElieSaad.o –gr” which generates a matrix and saves it in a text file that is of Matrix Market format.</a:t>
                </a:r>
              </a:p>
              <a:p>
                <a:pPr algn="just"/>
                <a:r>
                  <a:rPr lang="en-US" dirty="0">
                    <a:latin typeface="Times New Roman" panose="02020603050405020304" pitchFamily="18" charset="0"/>
                    <a:cs typeface="Times New Roman" panose="02020603050405020304" pitchFamily="18" charset="0"/>
                  </a:rPr>
                  <a:t>The second function of the program is that it takes a Matrix Market formatted matrix saved in a text file called “matrix.txt” and outputs the </a:t>
                </a:r>
                <a14:m>
                  <m:oMath xmlns:m="http://schemas.openxmlformats.org/officeDocument/2006/math">
                    <m:r>
                      <a:rPr lang="en-US" b="0" i="1" smtClean="0">
                        <a:latin typeface="Cambria Math" panose="02040503050406030204" pitchFamily="18" charset="0"/>
                        <a:cs typeface="Times New Roman" panose="02020603050405020304" pitchFamily="18" charset="0"/>
                      </a:rPr>
                      <m:t>𝐿</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p>
                      <m:sSupPr>
                        <m:ctrlPr>
                          <a:rPr lang="en-US"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𝐿</m:t>
                        </m:r>
                      </m:e>
                      <m:sup>
                        <m:r>
                          <a:rPr lang="en-US" b="0" i="1" smtClean="0">
                            <a:latin typeface="Cambria Math" panose="02040503050406030204" pitchFamily="18" charset="0"/>
                            <a:cs typeface="Times New Roman" panose="02020603050405020304" pitchFamily="18" charset="0"/>
                          </a:rPr>
                          <m:t>𝑇</m:t>
                        </m:r>
                      </m:sup>
                    </m:sSup>
                  </m:oMath>
                </a14:m>
                <a:r>
                  <a:rPr lang="en-US" dirty="0">
                    <a:latin typeface="Times New Roman" panose="02020603050405020304" pitchFamily="18" charset="0"/>
                    <a:cs typeface="Times New Roman" panose="02020603050405020304" pitchFamily="18" charset="0"/>
                  </a:rPr>
                  <a:t> matrices of it.</a:t>
                </a:r>
              </a:p>
            </p:txBody>
          </p:sp>
        </mc:Choice>
        <mc:Fallback>
          <p:sp>
            <p:nvSpPr>
              <p:cNvPr id="3" name="Content Placeholder 2">
                <a:extLst>
                  <a:ext uri="{FF2B5EF4-FFF2-40B4-BE49-F238E27FC236}">
                    <a16:creationId xmlns:a16="http://schemas.microsoft.com/office/drawing/2014/main" id="{DEB2F0D0-6141-4529-8C74-5563E355D9EB}"/>
                  </a:ext>
                </a:extLst>
              </p:cNvPr>
              <p:cNvSpPr>
                <a:spLocks noGrp="1" noRot="1" noChangeAspect="1" noMove="1" noResize="1" noEditPoints="1" noAdjustHandles="1" noChangeArrowheads="1" noChangeShapeType="1" noTextEdit="1"/>
              </p:cNvSpPr>
              <p:nvPr>
                <p:ph idx="1"/>
              </p:nvPr>
            </p:nvSpPr>
            <p:spPr>
              <a:blipFill>
                <a:blip r:embed="rId2"/>
                <a:stretch>
                  <a:fillRect l="-1043" t="-3361" r="-1159"/>
                </a:stretch>
              </a:blipFill>
            </p:spPr>
            <p:txBody>
              <a:bodyPr/>
              <a:lstStyle/>
              <a:p>
                <a:r>
                  <a:rPr lang="en-US">
                    <a:noFill/>
                  </a:rPr>
                  <a:t> </a:t>
                </a:r>
              </a:p>
            </p:txBody>
          </p:sp>
        </mc:Fallback>
      </mc:AlternateContent>
    </p:spTree>
    <p:extLst>
      <p:ext uri="{BB962C8B-B14F-4D97-AF65-F5344CB8AC3E}">
        <p14:creationId xmlns:p14="http://schemas.microsoft.com/office/powerpoint/2010/main" val="4045931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CB98-C412-4D79-B766-C94789841D2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Program Testing</a:t>
            </a:r>
          </a:p>
        </p:txBody>
      </p:sp>
      <p:sp>
        <p:nvSpPr>
          <p:cNvPr id="3" name="Content Placeholder 2">
            <a:extLst>
              <a:ext uri="{FF2B5EF4-FFF2-40B4-BE49-F238E27FC236}">
                <a16:creationId xmlns:a16="http://schemas.microsoft.com/office/drawing/2014/main" id="{B3B6098C-B0A5-4BED-8D4A-F6FFA4E89712}"/>
              </a:ext>
            </a:extLst>
          </p:cNvPr>
          <p:cNvSpPr>
            <a:spLocks noGrp="1"/>
          </p:cNvSpPr>
          <p:nvPr>
            <p:ph idx="1"/>
          </p:nvPr>
        </p:nvSpPr>
        <p:spPr>
          <a:xfrm>
            <a:off x="838199" y="1690688"/>
            <a:ext cx="10515599" cy="842161"/>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The “matrix.txt” file that is of the Matrix Market format in our testing is shown.</a:t>
            </a:r>
          </a:p>
        </p:txBody>
      </p:sp>
      <p:pic>
        <p:nvPicPr>
          <p:cNvPr id="4" name="Picture 3">
            <a:extLst>
              <a:ext uri="{FF2B5EF4-FFF2-40B4-BE49-F238E27FC236}">
                <a16:creationId xmlns:a16="http://schemas.microsoft.com/office/drawing/2014/main" id="{A6B250C6-92B8-47A0-BD13-2B9458E5ADE9}"/>
              </a:ext>
            </a:extLst>
          </p:cNvPr>
          <p:cNvPicPr>
            <a:picLocks noChangeAspect="1"/>
          </p:cNvPicPr>
          <p:nvPr/>
        </p:nvPicPr>
        <p:blipFill>
          <a:blip r:embed="rId2"/>
          <a:stretch>
            <a:fillRect/>
          </a:stretch>
        </p:blipFill>
        <p:spPr>
          <a:xfrm>
            <a:off x="4369622" y="2660539"/>
            <a:ext cx="3452752" cy="3832336"/>
          </a:xfrm>
          <a:prstGeom prst="rect">
            <a:avLst/>
          </a:prstGeom>
        </p:spPr>
      </p:pic>
    </p:spTree>
    <p:extLst>
      <p:ext uri="{BB962C8B-B14F-4D97-AF65-F5344CB8AC3E}">
        <p14:creationId xmlns:p14="http://schemas.microsoft.com/office/powerpoint/2010/main" val="3267667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C4EAB-DC4A-48A7-B3E9-2EEF9E70E9E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Program Testing</a:t>
            </a:r>
            <a:endParaRPr lang="en-US" dirty="0"/>
          </a:p>
        </p:txBody>
      </p:sp>
      <p:sp>
        <p:nvSpPr>
          <p:cNvPr id="3" name="Content Placeholder 2">
            <a:extLst>
              <a:ext uri="{FF2B5EF4-FFF2-40B4-BE49-F238E27FC236}">
                <a16:creationId xmlns:a16="http://schemas.microsoft.com/office/drawing/2014/main" id="{EC7BCE27-F59D-438B-B5F1-B78F5676BE4B}"/>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following is the output of our program</a:t>
            </a:r>
          </a:p>
        </p:txBody>
      </p:sp>
      <p:pic>
        <p:nvPicPr>
          <p:cNvPr id="4" name="Picture 3">
            <a:extLst>
              <a:ext uri="{FF2B5EF4-FFF2-40B4-BE49-F238E27FC236}">
                <a16:creationId xmlns:a16="http://schemas.microsoft.com/office/drawing/2014/main" id="{1049EAEB-D549-4C75-8AD9-8E4EF1EA99A1}"/>
              </a:ext>
            </a:extLst>
          </p:cNvPr>
          <p:cNvPicPr>
            <a:picLocks noChangeAspect="1"/>
          </p:cNvPicPr>
          <p:nvPr/>
        </p:nvPicPr>
        <p:blipFill>
          <a:blip r:embed="rId2"/>
          <a:stretch>
            <a:fillRect/>
          </a:stretch>
        </p:blipFill>
        <p:spPr>
          <a:xfrm>
            <a:off x="2561281" y="2301875"/>
            <a:ext cx="7600950" cy="4191000"/>
          </a:xfrm>
          <a:prstGeom prst="rect">
            <a:avLst/>
          </a:prstGeom>
        </p:spPr>
      </p:pic>
    </p:spTree>
    <p:extLst>
      <p:ext uri="{BB962C8B-B14F-4D97-AF65-F5344CB8AC3E}">
        <p14:creationId xmlns:p14="http://schemas.microsoft.com/office/powerpoint/2010/main" val="2105967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0C61-2802-4194-87B9-15516EA84421}"/>
              </a:ext>
            </a:extLst>
          </p:cNvPr>
          <p:cNvSpPr>
            <a:spLocks noGrp="1"/>
          </p:cNvSpPr>
          <p:nvPr>
            <p:ph type="title"/>
          </p:nvPr>
        </p:nvSpPr>
        <p:spPr>
          <a:xfrm>
            <a:off x="838200" y="2766218"/>
            <a:ext cx="10515600" cy="1325563"/>
          </a:xfrm>
        </p:spPr>
        <p:txBody>
          <a:bodyPr/>
          <a:lstStyle/>
          <a:p>
            <a:pPr algn="ctr"/>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517840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B361-90DC-4668-93DD-00FA54C546F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7782ED5A-10E1-4254-97DE-541A363A05E5}"/>
              </a:ext>
            </a:extLst>
          </p:cNvPr>
          <p:cNvSpPr>
            <a:spLocks noGrp="1"/>
          </p:cNvSpPr>
          <p:nvPr>
            <p:ph idx="1"/>
          </p:nvPr>
        </p:nvSpPr>
        <p:spPr/>
        <p:txBody>
          <a:bodyPr>
            <a:norm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Problem Statement and Description</a:t>
            </a:r>
          </a:p>
          <a:p>
            <a:r>
              <a:rPr lang="en-US" dirty="0">
                <a:latin typeface="Times New Roman" panose="02020603050405020304" pitchFamily="18" charset="0"/>
                <a:cs typeface="Times New Roman" panose="02020603050405020304" pitchFamily="18" charset="0"/>
              </a:rPr>
              <a:t>Definitions</a:t>
            </a:r>
          </a:p>
          <a:p>
            <a:r>
              <a:rPr lang="en-US" dirty="0">
                <a:latin typeface="Times New Roman" panose="02020603050405020304" pitchFamily="18" charset="0"/>
                <a:cs typeface="Times New Roman" panose="02020603050405020304" pitchFamily="18" charset="0"/>
              </a:rPr>
              <a:t>Cholesky Factorization</a:t>
            </a:r>
          </a:p>
          <a:p>
            <a:r>
              <a:rPr lang="en-US" dirty="0">
                <a:latin typeface="Times New Roman" panose="02020603050405020304" pitchFamily="18" charset="0"/>
                <a:cs typeface="Times New Roman" panose="02020603050405020304" pitchFamily="18" charset="0"/>
              </a:rPr>
              <a:t>Incomplete Cholesky Factorization</a:t>
            </a:r>
          </a:p>
          <a:p>
            <a:r>
              <a:rPr lang="en-US" dirty="0">
                <a:latin typeface="Times New Roman" panose="02020603050405020304" pitchFamily="18" charset="0"/>
                <a:cs typeface="Times New Roman" panose="02020603050405020304" pitchFamily="18" charset="0"/>
              </a:rPr>
              <a:t>Parallel Incomplete Cholesky Factorization</a:t>
            </a:r>
          </a:p>
          <a:p>
            <a:r>
              <a:rPr lang="en-US" dirty="0">
                <a:latin typeface="Times New Roman" panose="02020603050405020304" pitchFamily="18" charset="0"/>
                <a:cs typeface="Times New Roman" panose="02020603050405020304" pitchFamily="18" charset="0"/>
              </a:rPr>
              <a:t>Program Testing</a:t>
            </a:r>
          </a:p>
        </p:txBody>
      </p:sp>
    </p:spTree>
    <p:extLst>
      <p:ext uri="{BB962C8B-B14F-4D97-AF65-F5344CB8AC3E}">
        <p14:creationId xmlns:p14="http://schemas.microsoft.com/office/powerpoint/2010/main" val="3016247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A3FB3-92DE-4149-AF4B-503FCFADCB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 and Description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E2C7B69-4780-41F7-A862-7C162E4D3398}"/>
                  </a:ext>
                </a:extLst>
              </p:cNvPr>
              <p:cNvSpPr>
                <a:spLocks noGrp="1"/>
              </p:cNvSpPr>
              <p:nvPr>
                <p:ph idx="1"/>
              </p:nvPr>
            </p:nvSpPr>
            <p:spPr>
              <a:xfrm>
                <a:off x="838200" y="3716162"/>
                <a:ext cx="10515600" cy="2405257"/>
              </a:xfrm>
            </p:spPr>
            <p:txBody>
              <a:bodyPr/>
              <a:lstStyle/>
              <a:p>
                <a:r>
                  <a:rPr lang="en-US" dirty="0">
                    <a:latin typeface="Times New Roman" panose="02020603050405020304" pitchFamily="18" charset="0"/>
                    <a:cs typeface="Times New Roman" panose="02020603050405020304" pitchFamily="18" charset="0"/>
                  </a:rPr>
                  <a:t>We are to produce an algorithm to this </a:t>
                </a:r>
                <a:r>
                  <a:rPr lang="en-US" b="1" dirty="0">
                    <a:latin typeface="Times New Roman" panose="02020603050405020304" pitchFamily="18" charset="0"/>
                    <a:cs typeface="Times New Roman" panose="02020603050405020304" pitchFamily="18" charset="0"/>
                  </a:rPr>
                  <a:t>preconditioner problem</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algorithm should </a:t>
                </a:r>
                <a:r>
                  <a:rPr lang="en-US" b="1" dirty="0">
                    <a:latin typeface="Times New Roman" panose="02020603050405020304" pitchFamily="18" charset="0"/>
                    <a:cs typeface="Times New Roman" panose="02020603050405020304" pitchFamily="18" charset="0"/>
                  </a:rPr>
                  <a:t>parallelize</a:t>
                </a: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Incomplete Cholesky Factorization</a:t>
                </a:r>
                <a:r>
                  <a:rPr lang="en-US" dirty="0">
                    <a:latin typeface="Times New Roman" panose="02020603050405020304" pitchFamily="18" charset="0"/>
                    <a:cs typeface="Times New Roman" panose="02020603050405020304" pitchFamily="18" charset="0"/>
                  </a:rPr>
                  <a:t> (ILLT).</a:t>
                </a:r>
              </a:p>
              <a:p>
                <a:r>
                  <a:rPr lang="en-US" dirty="0">
                    <a:latin typeface="Times New Roman" panose="02020603050405020304" pitchFamily="18" charset="0"/>
                    <a:cs typeface="Times New Roman" panose="02020603050405020304" pitchFamily="18" charset="0"/>
                  </a:rPr>
                  <a:t>The resulting matrices from the ILLT algorithm are the </a:t>
                </a:r>
                <a:r>
                  <a:rPr lang="en-US" b="1" dirty="0">
                    <a:latin typeface="Times New Roman" panose="02020603050405020304" pitchFamily="18" charset="0"/>
                    <a:cs typeface="Times New Roman" panose="02020603050405020304" pitchFamily="18" charset="0"/>
                  </a:rPr>
                  <a:t>preconditioner</a:t>
                </a:r>
                <a:r>
                  <a:rPr lang="en-US" dirty="0">
                    <a:latin typeface="Times New Roman" panose="02020603050405020304" pitchFamily="18" charset="0"/>
                    <a:cs typeface="Times New Roman" panose="02020603050405020304" pitchFamily="18" charset="0"/>
                  </a:rPr>
                  <a:t> matrices for an input matrix </a:t>
                </a:r>
                <a14:m>
                  <m:oMath xmlns:m="http://schemas.openxmlformats.org/officeDocument/2006/math">
                    <m:r>
                      <a:rPr lang="en-US" i="1" smtClean="0">
                        <a:latin typeface="Cambria Math" panose="02040503050406030204" pitchFamily="18" charset="0"/>
                        <a:cs typeface="Times New Roman" panose="02020603050405020304" pitchFamily="18" charset="0"/>
                      </a:rPr>
                      <m:t>𝐴</m:t>
                    </m:r>
                  </m:oMath>
                </a14:m>
                <a:r>
                  <a:rPr lang="en-US" dirty="0">
                    <a:latin typeface="Times New Roman" panose="02020603050405020304" pitchFamily="18" charset="0"/>
                    <a:cs typeface="Times New Roman" panose="02020603050405020304" pitchFamily="18" charset="0"/>
                  </a:rPr>
                  <a:t>.</a:t>
                </a:r>
              </a:p>
            </p:txBody>
          </p:sp>
        </mc:Choice>
        <mc:Fallback>
          <p:sp>
            <p:nvSpPr>
              <p:cNvPr id="3" name="Content Placeholder 2">
                <a:extLst>
                  <a:ext uri="{FF2B5EF4-FFF2-40B4-BE49-F238E27FC236}">
                    <a16:creationId xmlns:a16="http://schemas.microsoft.com/office/drawing/2014/main" id="{DE2C7B69-4780-41F7-A862-7C162E4D3398}"/>
                  </a:ext>
                </a:extLst>
              </p:cNvPr>
              <p:cNvSpPr>
                <a:spLocks noGrp="1" noRot="1" noChangeAspect="1" noMove="1" noResize="1" noEditPoints="1" noAdjustHandles="1" noChangeArrowheads="1" noChangeShapeType="1" noTextEdit="1"/>
              </p:cNvSpPr>
              <p:nvPr>
                <p:ph idx="1"/>
              </p:nvPr>
            </p:nvSpPr>
            <p:spPr>
              <a:xfrm>
                <a:off x="838200" y="3716162"/>
                <a:ext cx="10515600" cy="2405257"/>
              </a:xfrm>
              <a:blipFill>
                <a:blip r:embed="rId2"/>
                <a:stretch>
                  <a:fillRect l="-1043" t="-4569" b="-152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3C4F0B3-A7BA-4AFD-8929-82A38ABC2915}"/>
              </a:ext>
            </a:extLst>
          </p:cNvPr>
          <p:cNvSpPr txBox="1"/>
          <p:nvPr/>
        </p:nvSpPr>
        <p:spPr>
          <a:xfrm>
            <a:off x="838200" y="2020626"/>
            <a:ext cx="10515599" cy="954107"/>
          </a:xfrm>
          <a:prstGeom prst="rect">
            <a:avLst/>
          </a:prstGeom>
          <a:noFill/>
        </p:spPr>
        <p:txBody>
          <a:bodyPr wrap="square" rtlCol="0">
            <a:spAutoFit/>
          </a:bodyPr>
          <a:lstStyle/>
          <a:p>
            <a:pPr algn="ctr"/>
            <a:r>
              <a:rPr lang="en-US" sz="2800" i="1" dirty="0">
                <a:latin typeface="Times New Roman" panose="02020603050405020304" pitchFamily="18" charset="0"/>
                <a:cs typeface="Times New Roman" panose="02020603050405020304" pitchFamily="18" charset="0"/>
              </a:rPr>
              <a:t>“Parallel ILLT for sparse symmetric matrices divided by columns. We remember only non-zeros of the matrix.”</a:t>
            </a:r>
          </a:p>
        </p:txBody>
      </p:sp>
    </p:spTree>
    <p:extLst>
      <p:ext uri="{BB962C8B-B14F-4D97-AF65-F5344CB8AC3E}">
        <p14:creationId xmlns:p14="http://schemas.microsoft.com/office/powerpoint/2010/main" val="345135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9856-992B-4F26-BACB-50DD2DC4373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Definitions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197B6F6-1B17-404D-80B6-94A35137798A}"/>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Positive Definiteness: Let </a:t>
                </a:r>
                <a14:m>
                  <m:oMath xmlns:m="http://schemas.openxmlformats.org/officeDocument/2006/math">
                    <m:r>
                      <a:rPr lang="en-US" i="1" dirty="0" smtClean="0">
                        <a:latin typeface="Cambria Math" panose="02040503050406030204" pitchFamily="18" charset="0"/>
                        <a:cs typeface="Times New Roman" panose="02020603050405020304" pitchFamily="18" charset="0"/>
                      </a:rPr>
                      <m:t>𝐴</m:t>
                    </m:r>
                  </m:oMath>
                </a14:m>
                <a:r>
                  <a:rPr lang="en-US" dirty="0">
                    <a:latin typeface="Times New Roman" panose="02020603050405020304" pitchFamily="18" charset="0"/>
                    <a:cs typeface="Times New Roman" panose="02020603050405020304" pitchFamily="18" charset="0"/>
                  </a:rPr>
                  <a:t> be an </a:t>
                </a:r>
                <a14:m>
                  <m:oMath xmlns:m="http://schemas.openxmlformats.org/officeDocument/2006/math">
                    <m:r>
                      <a:rPr lang="en-US" i="1" dirty="0" smtClean="0">
                        <a:latin typeface="Cambria Math" panose="02040503050406030204" pitchFamily="18" charset="0"/>
                        <a:cs typeface="Times New Roman" panose="02020603050405020304" pitchFamily="18" charset="0"/>
                      </a:rPr>
                      <m:t>𝑛</m:t>
                    </m:r>
                    <m:r>
                      <a:rPr lang="en-US" i="1" dirty="0" smtClean="0">
                        <a:latin typeface="Cambria Math" panose="02040503050406030204" pitchFamily="18" charset="0"/>
                        <a:cs typeface="Times New Roman" panose="02020603050405020304" pitchFamily="18" charset="0"/>
                      </a:rPr>
                      <m:t>×</m:t>
                    </m:r>
                    <m:r>
                      <a:rPr lang="en-US" i="1" dirty="0" smtClean="0">
                        <a:latin typeface="Cambria Math" panose="02040503050406030204" pitchFamily="18" charset="0"/>
                        <a:cs typeface="Times New Roman" panose="02020603050405020304" pitchFamily="18" charset="0"/>
                      </a:rPr>
                      <m:t>𝑛</m:t>
                    </m:r>
                  </m:oMath>
                </a14:m>
                <a:r>
                  <a:rPr lang="en-US" dirty="0">
                    <a:latin typeface="Times New Roman" panose="02020603050405020304" pitchFamily="18" charset="0"/>
                    <a:cs typeface="Times New Roman" panose="02020603050405020304" pitchFamily="18" charset="0"/>
                  </a:rPr>
                  <a:t> matrix. </a:t>
                </a:r>
                <a14:m>
                  <m:oMath xmlns:m="http://schemas.openxmlformats.org/officeDocument/2006/math">
                    <m:r>
                      <a:rPr lang="en-US" i="1" dirty="0" smtClean="0">
                        <a:latin typeface="Cambria Math" panose="02040503050406030204" pitchFamily="18" charset="0"/>
                        <a:cs typeface="Times New Roman" panose="02020603050405020304" pitchFamily="18" charset="0"/>
                      </a:rPr>
                      <m:t>𝐴</m:t>
                    </m:r>
                  </m:oMath>
                </a14:m>
                <a:r>
                  <a:rPr lang="en-US" dirty="0">
                    <a:latin typeface="Times New Roman" panose="02020603050405020304" pitchFamily="18" charset="0"/>
                    <a:cs typeface="Times New Roman" panose="02020603050405020304" pitchFamily="18" charset="0"/>
                  </a:rPr>
                  <a:t> is called a </a:t>
                </a:r>
                <a:r>
                  <a:rPr lang="en-US" b="1" dirty="0">
                    <a:latin typeface="Times New Roman" panose="02020603050405020304" pitchFamily="18" charset="0"/>
                    <a:cs typeface="Times New Roman" panose="02020603050405020304" pitchFamily="18" charset="0"/>
                  </a:rPr>
                  <a:t>positive definite matrix </a:t>
                </a:r>
                <a:r>
                  <a:rPr lang="en-US" dirty="0">
                    <a:latin typeface="Times New Roman" panose="02020603050405020304" pitchFamily="18" charset="0"/>
                    <a:cs typeface="Times New Roman" panose="02020603050405020304" pitchFamily="18" charset="0"/>
                  </a:rPr>
                  <a:t>if </a:t>
                </a:r>
                <a14:m>
                  <m:oMath xmlns:m="http://schemas.openxmlformats.org/officeDocument/2006/math">
                    <m:sSup>
                      <m:sSupPr>
                        <m:ctrlPr>
                          <a:rPr lang="en-US" i="1" dirty="0" smtClean="0">
                            <a:latin typeface="Cambria Math" panose="02040503050406030204" pitchFamily="18" charset="0"/>
                            <a:cs typeface="Times New Roman" panose="02020603050405020304" pitchFamily="18" charset="0"/>
                          </a:rPr>
                        </m:ctrlPr>
                      </m:sSupPr>
                      <m:e>
                        <m:r>
                          <a:rPr lang="en-US" b="0" i="1" dirty="0" smtClean="0">
                            <a:latin typeface="Cambria Math" panose="02040503050406030204" pitchFamily="18" charset="0"/>
                            <a:cs typeface="Times New Roman" panose="02020603050405020304" pitchFamily="18" charset="0"/>
                          </a:rPr>
                          <m:t>𝑥</m:t>
                        </m:r>
                      </m:e>
                      <m:sup>
                        <m:r>
                          <a:rPr lang="en-US" b="0" i="1" dirty="0" smtClean="0">
                            <a:latin typeface="Cambria Math" panose="02040503050406030204" pitchFamily="18" charset="0"/>
                            <a:cs typeface="Times New Roman" panose="02020603050405020304" pitchFamily="18" charset="0"/>
                          </a:rPr>
                          <m:t>𝑇</m:t>
                        </m:r>
                      </m:sup>
                    </m:sSup>
                    <m:r>
                      <a:rPr lang="en-US" i="1" dirty="0" smtClean="0">
                        <a:latin typeface="Cambria Math" panose="02040503050406030204" pitchFamily="18" charset="0"/>
                        <a:cs typeface="Times New Roman" panose="02020603050405020304" pitchFamily="18" charset="0"/>
                      </a:rPr>
                      <m:t>𝐴𝑥</m:t>
                    </m:r>
                    <m:r>
                      <a:rPr lang="en-US" i="1" dirty="0" smtClean="0">
                        <a:latin typeface="Cambria Math" panose="02040503050406030204" pitchFamily="18" charset="0"/>
                        <a:cs typeface="Times New Roman" panose="02020603050405020304" pitchFamily="18" charset="0"/>
                      </a:rPr>
                      <m:t>&gt;0 </m:t>
                    </m:r>
                  </m:oMath>
                </a14:m>
                <a:r>
                  <a:rPr lang="en-US" dirty="0">
                    <a:latin typeface="Times New Roman" panose="02020603050405020304" pitchFamily="18" charset="0"/>
                    <a:cs typeface="Times New Roman" panose="02020603050405020304" pitchFamily="18" charset="0"/>
                  </a:rPr>
                  <a:t>for every nonzero vector </a:t>
                </a:r>
                <a14:m>
                  <m:oMath xmlns:m="http://schemas.openxmlformats.org/officeDocument/2006/math">
                    <m:r>
                      <a:rPr lang="en-US" i="1" dirty="0" smtClean="0">
                        <a:latin typeface="Cambria Math" panose="02040503050406030204" pitchFamily="18" charset="0"/>
                        <a:cs typeface="Times New Roman" panose="02020603050405020304" pitchFamily="18" charset="0"/>
                      </a:rPr>
                      <m:t>𝑥</m:t>
                    </m:r>
                  </m:oMath>
                </a14:m>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Symmetric Matrix: Let </a:t>
                </a:r>
                <a14:m>
                  <m:oMath xmlns:m="http://schemas.openxmlformats.org/officeDocument/2006/math">
                    <m:r>
                      <a:rPr lang="en-US" i="1" dirty="0" smtClean="0">
                        <a:latin typeface="Cambria Math" panose="02040503050406030204" pitchFamily="18" charset="0"/>
                        <a:cs typeface="Times New Roman" panose="02020603050405020304" pitchFamily="18" charset="0"/>
                      </a:rPr>
                      <m:t>𝐴</m:t>
                    </m:r>
                  </m:oMath>
                </a14:m>
                <a:r>
                  <a:rPr lang="en-US" dirty="0">
                    <a:latin typeface="Times New Roman" panose="02020603050405020304" pitchFamily="18" charset="0"/>
                    <a:cs typeface="Times New Roman" panose="02020603050405020304" pitchFamily="18" charset="0"/>
                  </a:rPr>
                  <a:t> be an </a:t>
                </a:r>
                <a14:m>
                  <m:oMath xmlns:m="http://schemas.openxmlformats.org/officeDocument/2006/math">
                    <m:r>
                      <a:rPr lang="en-US" i="1" dirty="0" smtClean="0">
                        <a:latin typeface="Cambria Math" panose="02040503050406030204" pitchFamily="18" charset="0"/>
                        <a:cs typeface="Times New Roman" panose="02020603050405020304" pitchFamily="18" charset="0"/>
                      </a:rPr>
                      <m:t>𝑛</m:t>
                    </m:r>
                    <m:r>
                      <a:rPr lang="en-US" i="1" dirty="0" smtClean="0">
                        <a:latin typeface="Cambria Math" panose="02040503050406030204" pitchFamily="18" charset="0"/>
                        <a:cs typeface="Times New Roman" panose="02020603050405020304" pitchFamily="18" charset="0"/>
                      </a:rPr>
                      <m:t>×</m:t>
                    </m:r>
                    <m:r>
                      <a:rPr lang="en-US" i="1" dirty="0" smtClean="0">
                        <a:latin typeface="Cambria Math" panose="02040503050406030204" pitchFamily="18" charset="0"/>
                        <a:cs typeface="Times New Roman" panose="02020603050405020304" pitchFamily="18" charset="0"/>
                      </a:rPr>
                      <m:t>𝑛</m:t>
                    </m:r>
                  </m:oMath>
                </a14:m>
                <a:r>
                  <a:rPr lang="en-US" dirty="0">
                    <a:latin typeface="Times New Roman" panose="02020603050405020304" pitchFamily="18" charset="0"/>
                    <a:cs typeface="Times New Roman" panose="02020603050405020304" pitchFamily="18" charset="0"/>
                  </a:rPr>
                  <a:t> matrix. </a:t>
                </a:r>
                <a14:m>
                  <m:oMath xmlns:m="http://schemas.openxmlformats.org/officeDocument/2006/math">
                    <m:r>
                      <a:rPr lang="en-US" i="1" dirty="0" smtClean="0">
                        <a:latin typeface="Cambria Math" panose="02040503050406030204" pitchFamily="18" charset="0"/>
                        <a:cs typeface="Times New Roman" panose="02020603050405020304" pitchFamily="18" charset="0"/>
                      </a:rPr>
                      <m:t>𝐴</m:t>
                    </m:r>
                  </m:oMath>
                </a14:m>
                <a:r>
                  <a:rPr lang="en-US" dirty="0">
                    <a:latin typeface="Times New Roman" panose="02020603050405020304" pitchFamily="18" charset="0"/>
                    <a:cs typeface="Times New Roman" panose="02020603050405020304" pitchFamily="18" charset="0"/>
                  </a:rPr>
                  <a:t> is called a </a:t>
                </a:r>
                <a:r>
                  <a:rPr lang="en-US" b="1" dirty="0">
                    <a:latin typeface="Times New Roman" panose="02020603050405020304" pitchFamily="18" charset="0"/>
                    <a:cs typeface="Times New Roman" panose="02020603050405020304" pitchFamily="18" charset="0"/>
                  </a:rPr>
                  <a:t>symmetric matrix</a:t>
                </a:r>
                <a:r>
                  <a:rPr lang="en-US" dirty="0">
                    <a:latin typeface="Times New Roman" panose="02020603050405020304" pitchFamily="18" charset="0"/>
                    <a:cs typeface="Times New Roman" panose="02020603050405020304" pitchFamily="18" charset="0"/>
                  </a:rPr>
                  <a:t> if and only if </a:t>
                </a:r>
                <a14:m>
                  <m:oMath xmlns:m="http://schemas.openxmlformats.org/officeDocument/2006/math">
                    <m:r>
                      <m:rPr>
                        <m:sty m:val="p"/>
                      </m:rPr>
                      <a:rPr lang="en-US" b="0" i="0" dirty="0" smtClean="0">
                        <a:latin typeface="Cambria Math" panose="02040503050406030204" pitchFamily="18" charset="0"/>
                        <a:cs typeface="Times New Roman" panose="02020603050405020304" pitchFamily="18" charset="0"/>
                      </a:rPr>
                      <m:t>A</m:t>
                    </m:r>
                    <m:r>
                      <a:rPr lang="en-US" b="0" i="0" dirty="0" smtClean="0">
                        <a:latin typeface="Cambria Math" panose="02040503050406030204" pitchFamily="18" charset="0"/>
                        <a:cs typeface="Times New Roman" panose="02020603050405020304" pitchFamily="18" charset="0"/>
                      </a:rPr>
                      <m:t>=</m:t>
                    </m:r>
                    <m:sSup>
                      <m:sSupPr>
                        <m:ctrlPr>
                          <a:rPr lang="en-US" i="1" dirty="0" smtClean="0">
                            <a:latin typeface="Cambria Math" panose="02040503050406030204" pitchFamily="18" charset="0"/>
                            <a:cs typeface="Times New Roman" panose="02020603050405020304" pitchFamily="18" charset="0"/>
                          </a:rPr>
                        </m:ctrlPr>
                      </m:sSupPr>
                      <m:e>
                        <m:r>
                          <a:rPr lang="en-US" b="0" i="1" dirty="0" smtClean="0">
                            <a:latin typeface="Cambria Math" panose="02040503050406030204" pitchFamily="18" charset="0"/>
                            <a:cs typeface="Times New Roman" panose="02020603050405020304" pitchFamily="18" charset="0"/>
                          </a:rPr>
                          <m:t>𝐴</m:t>
                        </m:r>
                      </m:e>
                      <m:sup>
                        <m:r>
                          <a:rPr lang="en-US" b="0" i="1" dirty="0" smtClean="0">
                            <a:latin typeface="Cambria Math" panose="02040503050406030204" pitchFamily="18" charset="0"/>
                            <a:cs typeface="Times New Roman" panose="02020603050405020304" pitchFamily="18" charset="0"/>
                          </a:rPr>
                          <m:t>𝑇</m:t>
                        </m:r>
                      </m:sup>
                    </m:sSup>
                  </m:oMath>
                </a14:m>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Sparse Matrix: A matrix where most of the values are zero is called a </a:t>
                </a:r>
                <a:r>
                  <a:rPr lang="en-US" b="1" dirty="0">
                    <a:latin typeface="Times New Roman" panose="02020603050405020304" pitchFamily="18" charset="0"/>
                    <a:cs typeface="Times New Roman" panose="02020603050405020304" pitchFamily="18" charset="0"/>
                  </a:rPr>
                  <a:t>sparse matrix</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Cholesky Factorization: A symmetric positive definite (</a:t>
                </a:r>
                <a14:m>
                  <m:oMath xmlns:m="http://schemas.openxmlformats.org/officeDocument/2006/math">
                    <m:r>
                      <m:rPr>
                        <m:sty m:val="p"/>
                      </m:rPr>
                      <a:rPr lang="en-US" b="0" i="0" dirty="0" smtClean="0">
                        <a:latin typeface="Cambria Math" panose="02040503050406030204" pitchFamily="18" charset="0"/>
                        <a:cs typeface="Times New Roman" panose="02020603050405020304" pitchFamily="18" charset="0"/>
                      </a:rPr>
                      <m:t>n</m:t>
                    </m:r>
                    <m:r>
                      <a:rPr lang="en-US" i="1" dirty="0" smtClean="0">
                        <a:latin typeface="Cambria Math" panose="02040503050406030204" pitchFamily="18" charset="0"/>
                        <a:cs typeface="Times New Roman" panose="02020603050405020304" pitchFamily="18" charset="0"/>
                      </a:rPr>
                      <m:t>×</m:t>
                    </m:r>
                    <m:r>
                      <a:rPr lang="en-US" i="1" dirty="0" smtClean="0">
                        <a:latin typeface="Cambria Math" panose="02040503050406030204" pitchFamily="18" charset="0"/>
                        <a:cs typeface="Times New Roman" panose="02020603050405020304" pitchFamily="18" charset="0"/>
                      </a:rPr>
                      <m:t>𝑛</m:t>
                    </m:r>
                  </m:oMath>
                </a14:m>
                <a:r>
                  <a:rPr lang="en-US" dirty="0">
                    <a:latin typeface="Times New Roman" panose="02020603050405020304" pitchFamily="18" charset="0"/>
                    <a:cs typeface="Times New Roman" panose="02020603050405020304" pitchFamily="18" charset="0"/>
                  </a:rPr>
                  <a:t>)-matrix </a:t>
                </a:r>
                <a14:m>
                  <m:oMath xmlns:m="http://schemas.openxmlformats.org/officeDocument/2006/math">
                    <m:r>
                      <a:rPr lang="en-US" i="1" dirty="0" smtClean="0">
                        <a:latin typeface="Cambria Math" panose="02040503050406030204" pitchFamily="18" charset="0"/>
                        <a:cs typeface="Times New Roman" panose="02020603050405020304" pitchFamily="18" charset="0"/>
                      </a:rPr>
                      <m:t>𝐴</m:t>
                    </m:r>
                  </m:oMath>
                </a14:m>
                <a:r>
                  <a:rPr lang="en-US" dirty="0">
                    <a:latin typeface="Times New Roman" panose="02020603050405020304" pitchFamily="18" charset="0"/>
                    <a:cs typeface="Times New Roman" panose="02020603050405020304" pitchFamily="18" charset="0"/>
                  </a:rPr>
                  <a:t> can be decomposed as </a:t>
                </a:r>
                <a14:m>
                  <m:oMath xmlns:m="http://schemas.openxmlformats.org/officeDocument/2006/math">
                    <m:r>
                      <a:rPr lang="en-US" i="1" dirty="0" smtClean="0">
                        <a:latin typeface="Cambria Math" panose="02040503050406030204" pitchFamily="18" charset="0"/>
                        <a:cs typeface="Times New Roman" panose="02020603050405020304" pitchFamily="18" charset="0"/>
                      </a:rPr>
                      <m:t>𝐴</m:t>
                    </m:r>
                    <m:r>
                      <a:rPr lang="en-US" i="1" dirty="0" smtClean="0">
                        <a:latin typeface="Cambria Math" panose="02040503050406030204" pitchFamily="18" charset="0"/>
                        <a:cs typeface="Times New Roman" panose="02020603050405020304" pitchFamily="18" charset="0"/>
                      </a:rPr>
                      <m:t>=</m:t>
                    </m:r>
                    <m:sSup>
                      <m:sSupPr>
                        <m:ctrlPr>
                          <a:rPr lang="en-US" b="0" i="1" dirty="0" smtClean="0">
                            <a:latin typeface="Cambria Math" panose="02040503050406030204" pitchFamily="18" charset="0"/>
                            <a:cs typeface="Times New Roman" panose="02020603050405020304" pitchFamily="18" charset="0"/>
                          </a:rPr>
                        </m:ctrlPr>
                      </m:sSupPr>
                      <m:e>
                        <m:r>
                          <a:rPr lang="en-US" b="0" i="1" dirty="0" smtClean="0">
                            <a:latin typeface="Cambria Math" panose="02040503050406030204" pitchFamily="18" charset="0"/>
                            <a:cs typeface="Times New Roman" panose="02020603050405020304" pitchFamily="18" charset="0"/>
                          </a:rPr>
                          <m:t>𝑅</m:t>
                        </m:r>
                      </m:e>
                      <m:sup>
                        <m:r>
                          <a:rPr lang="en-US" b="0" i="1" dirty="0" smtClean="0">
                            <a:latin typeface="Cambria Math" panose="02040503050406030204" pitchFamily="18" charset="0"/>
                            <a:cs typeface="Times New Roman" panose="02020603050405020304" pitchFamily="18" charset="0"/>
                          </a:rPr>
                          <m:t>𝑇</m:t>
                        </m:r>
                      </m:sup>
                    </m:sSup>
                    <m:r>
                      <a:rPr lang="en-US" b="0" i="1" dirty="0" smtClean="0">
                        <a:latin typeface="Cambria Math" panose="02040503050406030204" pitchFamily="18" charset="0"/>
                        <a:cs typeface="Times New Roman" panose="02020603050405020304" pitchFamily="18" charset="0"/>
                      </a:rPr>
                      <m:t>𝑅</m:t>
                    </m:r>
                  </m:oMath>
                </a14:m>
                <a:r>
                  <a:rPr lang="en-US" dirty="0">
                    <a:latin typeface="Times New Roman" panose="02020603050405020304" pitchFamily="18" charset="0"/>
                    <a:cs typeface="Times New Roman" panose="02020603050405020304" pitchFamily="18" charset="0"/>
                  </a:rPr>
                  <a:t> where </a:t>
                </a:r>
                <a14:m>
                  <m:oMath xmlns:m="http://schemas.openxmlformats.org/officeDocument/2006/math">
                    <m:r>
                      <a:rPr lang="en-US" b="0" i="1" dirty="0" smtClean="0">
                        <a:latin typeface="Cambria Math" panose="02040503050406030204" pitchFamily="18" charset="0"/>
                        <a:cs typeface="Times New Roman" panose="02020603050405020304" pitchFamily="18" charset="0"/>
                      </a:rPr>
                      <m:t>𝑅</m:t>
                    </m:r>
                  </m:oMath>
                </a14:m>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Cholesky factor</a:t>
                </a:r>
                <a:r>
                  <a:rPr lang="en-US" dirty="0">
                    <a:latin typeface="Times New Roman" panose="02020603050405020304" pitchFamily="18" charset="0"/>
                    <a:cs typeface="Times New Roman" panose="02020603050405020304" pitchFamily="18" charset="0"/>
                  </a:rPr>
                  <a:t>, is an upper triangular matrix with positive diagonal elements.</a:t>
                </a:r>
              </a:p>
            </p:txBody>
          </p:sp>
        </mc:Choice>
        <mc:Fallback>
          <p:sp>
            <p:nvSpPr>
              <p:cNvPr id="3" name="Content Placeholder 2">
                <a:extLst>
                  <a:ext uri="{FF2B5EF4-FFF2-40B4-BE49-F238E27FC236}">
                    <a16:creationId xmlns:a16="http://schemas.microsoft.com/office/drawing/2014/main" id="{B197B6F6-1B17-404D-80B6-94A35137798A}"/>
                  </a:ext>
                </a:extLst>
              </p:cNvPr>
              <p:cNvSpPr>
                <a:spLocks noGrp="1" noRot="1" noChangeAspect="1" noMove="1" noResize="1" noEditPoints="1" noAdjustHandles="1" noChangeArrowheads="1" noChangeShapeType="1" noTextEdit="1"/>
              </p:cNvSpPr>
              <p:nvPr>
                <p:ph idx="1"/>
              </p:nvPr>
            </p:nvSpPr>
            <p:spPr>
              <a:blipFill>
                <a:blip r:embed="rId3"/>
                <a:stretch>
                  <a:fillRect l="-1043" t="-2381" r="-1159"/>
                </a:stretch>
              </a:blipFill>
            </p:spPr>
            <p:txBody>
              <a:bodyPr/>
              <a:lstStyle/>
              <a:p>
                <a:r>
                  <a:rPr lang="en-US">
                    <a:noFill/>
                  </a:rPr>
                  <a:t> </a:t>
                </a:r>
              </a:p>
            </p:txBody>
          </p:sp>
        </mc:Fallback>
      </mc:AlternateContent>
    </p:spTree>
    <p:extLst>
      <p:ext uri="{BB962C8B-B14F-4D97-AF65-F5344CB8AC3E}">
        <p14:creationId xmlns:p14="http://schemas.microsoft.com/office/powerpoint/2010/main" val="97611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9856-992B-4F26-BACB-50DD2DC4373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Definitions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197B6F6-1B17-404D-80B6-94A35137798A}"/>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Preconditioners: A preconditioner </a:t>
                </a:r>
                <a14:m>
                  <m:oMath xmlns:m="http://schemas.openxmlformats.org/officeDocument/2006/math">
                    <m:r>
                      <a:rPr lang="en-US" i="1" dirty="0" smtClean="0">
                        <a:latin typeface="Cambria Math" panose="02040503050406030204" pitchFamily="18" charset="0"/>
                        <a:cs typeface="Times New Roman" panose="02020603050405020304" pitchFamily="18" charset="0"/>
                      </a:rPr>
                      <m:t>𝑃</m:t>
                    </m:r>
                    <m:r>
                      <a:rPr lang="en-US" i="1" dirty="0" smtClean="0">
                        <a:latin typeface="Cambria Math" panose="02040503050406030204" pitchFamily="18" charset="0"/>
                        <a:cs typeface="Times New Roman" panose="02020603050405020304" pitchFamily="18" charset="0"/>
                      </a:rPr>
                      <m:t> ≈ </m:t>
                    </m:r>
                    <m:r>
                      <a:rPr lang="en-US" i="1" dirty="0" smtClean="0">
                        <a:latin typeface="Cambria Math" panose="02040503050406030204" pitchFamily="18" charset="0"/>
                        <a:cs typeface="Times New Roman" panose="02020603050405020304" pitchFamily="18" charset="0"/>
                      </a:rPr>
                      <m:t>𝐴</m:t>
                    </m:r>
                    <m:r>
                      <a:rPr lang="en-US" i="1" dirty="0"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where </a:t>
                </a:r>
                <a14:m>
                  <m:oMath xmlns:m="http://schemas.openxmlformats.org/officeDocument/2006/math">
                    <m:r>
                      <a:rPr lang="en-US" i="1" dirty="0" smtClean="0">
                        <a:latin typeface="Cambria Math" panose="02040503050406030204" pitchFamily="18" charset="0"/>
                        <a:cs typeface="Times New Roman" panose="02020603050405020304" pitchFamily="18" charset="0"/>
                      </a:rPr>
                      <m:t>𝐴</m:t>
                    </m:r>
                  </m:oMath>
                </a14:m>
                <a:r>
                  <a:rPr lang="en-US" dirty="0">
                    <a:latin typeface="Times New Roman" panose="02020603050405020304" pitchFamily="18" charset="0"/>
                    <a:cs typeface="Times New Roman" panose="02020603050405020304" pitchFamily="18" charset="0"/>
                  </a:rPr>
                  <a:t> is an </a:t>
                </a:r>
                <a14:m>
                  <m:oMath xmlns:m="http://schemas.openxmlformats.org/officeDocument/2006/math">
                    <m:r>
                      <a:rPr lang="en-US" i="1" dirty="0" smtClean="0">
                        <a:latin typeface="Cambria Math" panose="02040503050406030204" pitchFamily="18" charset="0"/>
                        <a:cs typeface="Times New Roman" panose="02020603050405020304" pitchFamily="18" charset="0"/>
                      </a:rPr>
                      <m:t>𝑛</m:t>
                    </m:r>
                    <m:r>
                      <a:rPr lang="en-US" i="1" dirty="0" smtClean="0">
                        <a:latin typeface="Cambria Math" panose="02040503050406030204" pitchFamily="18" charset="0"/>
                        <a:cs typeface="Times New Roman" panose="02020603050405020304" pitchFamily="18" charset="0"/>
                      </a:rPr>
                      <m:t>×</m:t>
                    </m:r>
                    <m:r>
                      <a:rPr lang="en-US" i="1" dirty="0" smtClean="0">
                        <a:latin typeface="Cambria Math" panose="02040503050406030204" pitchFamily="18" charset="0"/>
                        <a:cs typeface="Times New Roman" panose="02020603050405020304" pitchFamily="18" charset="0"/>
                      </a:rPr>
                      <m:t>𝑛</m:t>
                    </m:r>
                    <m:r>
                      <a:rPr lang="en-US" i="1" dirty="0"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matrix, such that </a:t>
                </a:r>
                <a14:m>
                  <m:oMath xmlns:m="http://schemas.openxmlformats.org/officeDocument/2006/math">
                    <m:sSup>
                      <m:sSupPr>
                        <m:ctrlPr>
                          <a:rPr lang="en-US" i="1" dirty="0" smtClean="0">
                            <a:latin typeface="Cambria Math" panose="02040503050406030204" pitchFamily="18" charset="0"/>
                            <a:cs typeface="Times New Roman" panose="02020603050405020304" pitchFamily="18" charset="0"/>
                          </a:rPr>
                        </m:ctrlPr>
                      </m:sSupPr>
                      <m:e>
                        <m:r>
                          <a:rPr lang="en-US" b="0" i="1" dirty="0" smtClean="0">
                            <a:latin typeface="Cambria Math" panose="02040503050406030204" pitchFamily="18" charset="0"/>
                            <a:cs typeface="Times New Roman" panose="02020603050405020304" pitchFamily="18" charset="0"/>
                          </a:rPr>
                          <m:t>𝑃</m:t>
                        </m:r>
                      </m:e>
                      <m:sup>
                        <m:r>
                          <a:rPr lang="en-US" b="0" i="1" dirty="0" smtClean="0">
                            <a:latin typeface="Cambria Math" panose="02040503050406030204" pitchFamily="18" charset="0"/>
                            <a:cs typeface="Times New Roman" panose="02020603050405020304" pitchFamily="18" charset="0"/>
                          </a:rPr>
                          <m:t>−1</m:t>
                        </m:r>
                      </m:sup>
                    </m:sSup>
                    <m:r>
                      <a:rPr lang="en-US" i="1" dirty="0" smtClean="0">
                        <a:latin typeface="Cambria Math" panose="02040503050406030204" pitchFamily="18" charset="0"/>
                        <a:cs typeface="Times New Roman" panose="02020603050405020304" pitchFamily="18" charset="0"/>
                      </a:rPr>
                      <m:t>𝐴</m:t>
                    </m:r>
                  </m:oMath>
                </a14:m>
                <a:r>
                  <a:rPr lang="en-US" dirty="0">
                    <a:latin typeface="Times New Roman" panose="02020603050405020304" pitchFamily="18" charset="0"/>
                    <a:cs typeface="Times New Roman" panose="02020603050405020304" pitchFamily="18" charset="0"/>
                  </a:rPr>
                  <a:t> has a smaller condition number than </a:t>
                </a:r>
                <a14:m>
                  <m:oMath xmlns:m="http://schemas.openxmlformats.org/officeDocument/2006/math">
                    <m:r>
                      <a:rPr lang="en-US" i="1" dirty="0" smtClean="0">
                        <a:latin typeface="Cambria Math" panose="02040503050406030204" pitchFamily="18" charset="0"/>
                        <a:cs typeface="Times New Roman" panose="02020603050405020304" pitchFamily="18" charset="0"/>
                      </a:rPr>
                      <m:t>𝐴</m:t>
                    </m:r>
                  </m:oMath>
                </a14:m>
                <a:r>
                  <a:rPr lang="en-US" dirty="0">
                    <a:latin typeface="Times New Roman" panose="02020603050405020304" pitchFamily="18" charset="0"/>
                    <a:cs typeface="Times New Roman" panose="02020603050405020304" pitchFamily="18" charset="0"/>
                  </a:rPr>
                  <a:t>. Where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𝑃</m:t>
                    </m:r>
                  </m:oMath>
                </a14:m>
                <a:r>
                  <a:rPr lang="en-US" dirty="0">
                    <a:latin typeface="Times New Roman" panose="02020603050405020304" pitchFamily="18" charset="0"/>
                    <a:cs typeface="Times New Roman" panose="02020603050405020304" pitchFamily="18" charset="0"/>
                  </a:rPr>
                  <a:t> is used to speed up the iterative solution for </a:t>
                </a:r>
                <a14:m>
                  <m:oMath xmlns:m="http://schemas.openxmlformats.org/officeDocument/2006/math">
                    <m:r>
                      <a:rPr lang="en-US" i="1" dirty="0" smtClean="0">
                        <a:latin typeface="Cambria Math" panose="02040503050406030204" pitchFamily="18" charset="0"/>
                        <a:cs typeface="Times New Roman" panose="02020603050405020304" pitchFamily="18" charset="0"/>
                      </a:rPr>
                      <m:t>𝐴𝑥</m:t>
                    </m:r>
                    <m:r>
                      <a:rPr lang="en-US" i="1" dirty="0" smtClean="0">
                        <a:latin typeface="Cambria Math" panose="02040503050406030204" pitchFamily="18" charset="0"/>
                        <a:cs typeface="Times New Roman" panose="02020603050405020304" pitchFamily="18" charset="0"/>
                      </a:rPr>
                      <m:t>=</m:t>
                    </m:r>
                    <m:r>
                      <a:rPr lang="en-US" i="1" dirty="0" smtClean="0">
                        <a:latin typeface="Cambria Math" panose="02040503050406030204" pitchFamily="18" charset="0"/>
                        <a:cs typeface="Times New Roman" panose="02020603050405020304" pitchFamily="18" charset="0"/>
                      </a:rPr>
                      <m:t>𝑏</m:t>
                    </m:r>
                  </m:oMath>
                </a14:m>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Incomplete Cholesky Factorization: </a:t>
                </a:r>
                <a:r>
                  <a:rPr lang="en-US" b="1" dirty="0">
                    <a:latin typeface="Times New Roman" panose="02020603050405020304" pitchFamily="18" charset="0"/>
                    <a:cs typeface="Times New Roman" panose="02020603050405020304" pitchFamily="18" charset="0"/>
                  </a:rPr>
                  <a:t>The incomplete Cholesky decomposition</a:t>
                </a:r>
                <a:r>
                  <a:rPr lang="en-US" dirty="0">
                    <a:latin typeface="Times New Roman" panose="02020603050405020304" pitchFamily="18" charset="0"/>
                    <a:cs typeface="Times New Roman" panose="02020603050405020304" pitchFamily="18" charset="0"/>
                  </a:rPr>
                  <a:t> is a modification of the original Cholesky algorithm. If an element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𝑖𝑗</m:t>
                        </m:r>
                      </m:sub>
                    </m:sSub>
                  </m:oMath>
                </a14:m>
                <a:r>
                  <a:rPr lang="en-US" dirty="0">
                    <a:latin typeface="Times New Roman" panose="02020603050405020304" pitchFamily="18" charset="0"/>
                    <a:cs typeface="Times New Roman" panose="02020603050405020304" pitchFamily="18" charset="0"/>
                  </a:rPr>
                  <a:t> off the diagonal of </a:t>
                </a:r>
                <a14:m>
                  <m:oMath xmlns:m="http://schemas.openxmlformats.org/officeDocument/2006/math">
                    <m:r>
                      <a:rPr lang="en-US" i="1" dirty="0" smtClean="0">
                        <a:latin typeface="Cambria Math" panose="02040503050406030204" pitchFamily="18" charset="0"/>
                        <a:cs typeface="Times New Roman" panose="02020603050405020304" pitchFamily="18" charset="0"/>
                      </a:rPr>
                      <m:t>𝐴</m:t>
                    </m:r>
                  </m:oMath>
                </a14:m>
                <a:r>
                  <a:rPr lang="en-US" dirty="0">
                    <a:latin typeface="Times New Roman" panose="02020603050405020304" pitchFamily="18" charset="0"/>
                    <a:cs typeface="Times New Roman" panose="02020603050405020304" pitchFamily="18" charset="0"/>
                  </a:rPr>
                  <a:t> is zero where </a:t>
                </a:r>
                <a14:m>
                  <m:oMath xmlns:m="http://schemas.openxmlformats.org/officeDocument/2006/math">
                    <m:r>
                      <a:rPr lang="en-US" i="1" dirty="0" smtClean="0">
                        <a:latin typeface="Cambria Math" panose="02040503050406030204" pitchFamily="18" charset="0"/>
                        <a:cs typeface="Times New Roman" panose="02020603050405020304" pitchFamily="18" charset="0"/>
                      </a:rPr>
                      <m:t>𝐴</m:t>
                    </m:r>
                  </m:oMath>
                </a14:m>
                <a:r>
                  <a:rPr lang="en-US" dirty="0">
                    <a:latin typeface="Times New Roman" panose="02020603050405020304" pitchFamily="18" charset="0"/>
                    <a:cs typeface="Times New Roman" panose="02020603050405020304" pitchFamily="18" charset="0"/>
                  </a:rPr>
                  <a:t> is an </a:t>
                </a:r>
                <a14:m>
                  <m:oMath xmlns:m="http://schemas.openxmlformats.org/officeDocument/2006/math">
                    <m:r>
                      <a:rPr lang="en-US" i="1" dirty="0" smtClean="0">
                        <a:latin typeface="Cambria Math" panose="02040503050406030204" pitchFamily="18" charset="0"/>
                        <a:cs typeface="Times New Roman" panose="02020603050405020304" pitchFamily="18" charset="0"/>
                      </a:rPr>
                      <m:t>𝑛</m:t>
                    </m:r>
                    <m:r>
                      <a:rPr lang="en-US" i="1" dirty="0" smtClean="0">
                        <a:latin typeface="Cambria Math" panose="02040503050406030204" pitchFamily="18" charset="0"/>
                        <a:cs typeface="Times New Roman" panose="02020603050405020304" pitchFamily="18" charset="0"/>
                      </a:rPr>
                      <m:t>×</m:t>
                    </m:r>
                    <m:r>
                      <a:rPr lang="en-US" i="1" dirty="0" smtClean="0">
                        <a:latin typeface="Cambria Math" panose="02040503050406030204" pitchFamily="18" charset="0"/>
                        <a:cs typeface="Times New Roman" panose="02020603050405020304" pitchFamily="18" charset="0"/>
                      </a:rPr>
                      <m:t>𝑛</m:t>
                    </m:r>
                    <m:r>
                      <a:rPr lang="en-US" i="1" dirty="0"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matrix, the corresponding element </a:t>
                </a:r>
                <a14:m>
                  <m:oMath xmlns:m="http://schemas.openxmlformats.org/officeDocument/2006/math">
                    <m:sSub>
                      <m:sSubPr>
                        <m:ctrlPr>
                          <a:rPr lang="en-US" i="1" dirty="0" smtClean="0">
                            <a:latin typeface="Cambria Math" panose="02040503050406030204" pitchFamily="18" charset="0"/>
                            <a:cs typeface="Times New Roman" panose="02020603050405020304" pitchFamily="18" charset="0"/>
                          </a:rPr>
                        </m:ctrlPr>
                      </m:sSubPr>
                      <m:e>
                        <m:r>
                          <a:rPr lang="en-US" b="0" i="1" dirty="0" smtClean="0">
                            <a:latin typeface="Cambria Math" panose="02040503050406030204" pitchFamily="18" charset="0"/>
                            <a:cs typeface="Times New Roman" panose="02020603050405020304" pitchFamily="18" charset="0"/>
                          </a:rPr>
                          <m:t>𝑟</m:t>
                        </m:r>
                      </m:e>
                      <m:sub>
                        <m:r>
                          <a:rPr lang="en-US" b="0" i="1" dirty="0" smtClean="0">
                            <a:latin typeface="Cambria Math" panose="02040503050406030204" pitchFamily="18" charset="0"/>
                            <a:cs typeface="Times New Roman" panose="02020603050405020304" pitchFamily="18" charset="0"/>
                          </a:rPr>
                          <m:t>𝑖𝑗</m:t>
                        </m:r>
                      </m:sub>
                    </m:sSub>
                    <m:r>
                      <a:rPr lang="en-US" i="1" dirty="0" smtClean="0">
                        <a:latin typeface="Cambria Math" panose="02040503050406030204" pitchFamily="18" charset="0"/>
                        <a:cs typeface="Times New Roman" panose="02020603050405020304" pitchFamily="18" charset="0"/>
                      </a:rPr>
                      <m:t>∈</m:t>
                    </m:r>
                    <m:r>
                      <a:rPr lang="en-US" i="1" dirty="0" smtClean="0">
                        <a:latin typeface="Cambria Math" panose="02040503050406030204" pitchFamily="18" charset="0"/>
                        <a:cs typeface="Times New Roman" panose="02020603050405020304" pitchFamily="18" charset="0"/>
                      </a:rPr>
                      <m:t>𝑅</m:t>
                    </m:r>
                    <m:r>
                      <a:rPr lang="en-US" i="1" dirty="0"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is set to zero where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𝑅</m:t>
                    </m:r>
                  </m:oMath>
                </a14:m>
                <a:r>
                  <a:rPr lang="en-US" dirty="0">
                    <a:latin typeface="Times New Roman" panose="02020603050405020304" pitchFamily="18" charset="0"/>
                    <a:cs typeface="Times New Roman" panose="02020603050405020304" pitchFamily="18" charset="0"/>
                  </a:rPr>
                  <a:t> is the Cholesky factor. The factor returned, </a:t>
                </a:r>
                <a14:m>
                  <m:oMath xmlns:m="http://schemas.openxmlformats.org/officeDocument/2006/math">
                    <m:r>
                      <a:rPr lang="en-US" i="1" dirty="0" smtClean="0">
                        <a:latin typeface="Cambria Math" panose="02040503050406030204" pitchFamily="18" charset="0"/>
                        <a:cs typeface="Times New Roman" panose="02020603050405020304" pitchFamily="18" charset="0"/>
                      </a:rPr>
                      <m:t>𝑅</m:t>
                    </m:r>
                  </m:oMath>
                </a14:m>
                <a:r>
                  <a:rPr lang="en-US" dirty="0">
                    <a:latin typeface="Times New Roman" panose="02020603050405020304" pitchFamily="18" charset="0"/>
                    <a:cs typeface="Times New Roman" panose="02020603050405020304" pitchFamily="18" charset="0"/>
                  </a:rPr>
                  <a:t>, has the same distribution of non-zeros as </a:t>
                </a:r>
                <a14:m>
                  <m:oMath xmlns:m="http://schemas.openxmlformats.org/officeDocument/2006/math">
                    <m:r>
                      <a:rPr lang="en-US" i="1" dirty="0" smtClean="0">
                        <a:latin typeface="Cambria Math" panose="02040503050406030204" pitchFamily="18" charset="0"/>
                        <a:cs typeface="Times New Roman" panose="02020603050405020304" pitchFamily="18" charset="0"/>
                      </a:rPr>
                      <m:t>𝐴</m:t>
                    </m:r>
                  </m:oMath>
                </a14:m>
                <a:r>
                  <a:rPr lang="en-US" dirty="0">
                    <a:latin typeface="Times New Roman" panose="02020603050405020304" pitchFamily="18" charset="0"/>
                    <a:cs typeface="Times New Roman" panose="02020603050405020304" pitchFamily="18" charset="0"/>
                  </a:rPr>
                  <a:t> above the diagonal.</a:t>
                </a:r>
              </a:p>
            </p:txBody>
          </p:sp>
        </mc:Choice>
        <mc:Fallback>
          <p:sp>
            <p:nvSpPr>
              <p:cNvPr id="3" name="Content Placeholder 2">
                <a:extLst>
                  <a:ext uri="{FF2B5EF4-FFF2-40B4-BE49-F238E27FC236}">
                    <a16:creationId xmlns:a16="http://schemas.microsoft.com/office/drawing/2014/main" id="{B197B6F6-1B17-404D-80B6-94A35137798A}"/>
                  </a:ext>
                </a:extLst>
              </p:cNvPr>
              <p:cNvSpPr>
                <a:spLocks noGrp="1" noRot="1" noChangeAspect="1" noMove="1" noResize="1" noEditPoints="1" noAdjustHandles="1" noChangeArrowheads="1" noChangeShapeType="1" noTextEdit="1"/>
              </p:cNvSpPr>
              <p:nvPr>
                <p:ph idx="1"/>
              </p:nvPr>
            </p:nvSpPr>
            <p:spPr>
              <a:blipFill>
                <a:blip r:embed="rId3"/>
                <a:stretch>
                  <a:fillRect l="-1043" t="-2381" r="-1159"/>
                </a:stretch>
              </a:blipFill>
            </p:spPr>
            <p:txBody>
              <a:bodyPr/>
              <a:lstStyle/>
              <a:p>
                <a:r>
                  <a:rPr lang="en-US">
                    <a:noFill/>
                  </a:rPr>
                  <a:t> </a:t>
                </a:r>
              </a:p>
            </p:txBody>
          </p:sp>
        </mc:Fallback>
      </mc:AlternateContent>
    </p:spTree>
    <p:extLst>
      <p:ext uri="{BB962C8B-B14F-4D97-AF65-F5344CB8AC3E}">
        <p14:creationId xmlns:p14="http://schemas.microsoft.com/office/powerpoint/2010/main" val="185497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86DB8-CD66-4DA8-BCF7-EB55F08840A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Cholesky Factorization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6601872-DC04-49AF-8419-A674C64A98B8}"/>
                  </a:ext>
                </a:extLst>
              </p:cNvPr>
              <p:cNvSpPr>
                <a:spLocks noGrp="1"/>
              </p:cNvSpPr>
              <p:nvPr>
                <p:ph idx="1"/>
              </p:nvPr>
            </p:nvSpPr>
            <p:spPr/>
            <p:txBody>
              <a:bodyPr/>
              <a:lstStyle/>
              <a:p>
                <a:pPr marL="0" indent="0">
                  <a:buNone/>
                </a:pPr>
                <a14:m>
                  <m:oMath xmlns:m="http://schemas.openxmlformats.org/officeDocument/2006/math">
                    <m:d>
                      <m:dPr>
                        <m:begChr m:val="["/>
                        <m:endChr m:val="]"/>
                        <m:ctrlPr>
                          <a:rPr lang="en-US" i="1" smtClean="0">
                            <a:latin typeface="Cambria Math" panose="02040503050406030204" pitchFamily="18" charset="0"/>
                            <a:cs typeface="Times New Roman" panose="02020603050405020304" pitchFamily="18" charset="0"/>
                          </a:rPr>
                        </m:ctrlPr>
                      </m:dPr>
                      <m:e>
                        <m:m>
                          <m:mPr>
                            <m:mcs>
                              <m:mc>
                                <m:mcPr>
                                  <m:count m:val="3"/>
                                  <m:mcJc m:val="center"/>
                                </m:mcPr>
                              </m:mc>
                            </m:mcs>
                            <m:ctrlPr>
                              <a:rPr lang="en-US" i="1" smtClean="0">
                                <a:latin typeface="Cambria Math" panose="02040503050406030204" pitchFamily="18" charset="0"/>
                                <a:cs typeface="Times New Roman" panose="02020603050405020304" pitchFamily="18" charset="0"/>
                              </a:rPr>
                            </m:ctrlPr>
                          </m:mPr>
                          <m:mr>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11</m:t>
                                  </m:r>
                                </m:sub>
                              </m:sSub>
                            </m:e>
                            <m:e>
                              <m:r>
                                <a:rPr lang="en-US" i="1" smtClean="0">
                                  <a:latin typeface="Cambria Math" panose="02040503050406030204" pitchFamily="18" charset="0"/>
                                  <a:cs typeface="Times New Roman" panose="02020603050405020304" pitchFamily="18" charset="0"/>
                                </a:rPr>
                                <m:t>⋯</m:t>
                              </m:r>
                            </m:e>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𝑛</m:t>
                                  </m:r>
                                </m:sub>
                              </m:sSub>
                            </m:e>
                          </m:mr>
                          <m:mr>
                            <m:e>
                              <m:r>
                                <a:rPr lang="en-US" i="1" smtClean="0">
                                  <a:latin typeface="Cambria Math" panose="02040503050406030204" pitchFamily="18" charset="0"/>
                                  <a:cs typeface="Times New Roman" panose="02020603050405020304" pitchFamily="18" charset="0"/>
                                </a:rPr>
                                <m:t>⋮</m:t>
                              </m:r>
                            </m:e>
                            <m:e>
                              <m:r>
                                <a:rPr lang="en-US" i="1" smtClean="0">
                                  <a:latin typeface="Cambria Math" panose="02040503050406030204" pitchFamily="18" charset="0"/>
                                  <a:cs typeface="Times New Roman" panose="02020603050405020304" pitchFamily="18" charset="0"/>
                                </a:rPr>
                                <m:t>⋱</m:t>
                              </m:r>
                            </m:e>
                            <m:e>
                              <m:r>
                                <a:rPr lang="en-US" i="1" smtClean="0">
                                  <a:latin typeface="Cambria Math" panose="02040503050406030204" pitchFamily="18" charset="0"/>
                                  <a:cs typeface="Times New Roman" panose="02020603050405020304" pitchFamily="18" charset="0"/>
                                </a:rPr>
                                <m:t>⋮</m:t>
                              </m:r>
                            </m:e>
                          </m:mr>
                          <m:mr>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sub>
                              </m:sSub>
                            </m:e>
                            <m:e>
                              <m:r>
                                <a:rPr lang="en-US" i="1" smtClean="0">
                                  <a:latin typeface="Cambria Math" panose="02040503050406030204" pitchFamily="18" charset="0"/>
                                  <a:cs typeface="Times New Roman" panose="02020603050405020304" pitchFamily="18" charset="0"/>
                                </a:rPr>
                                <m:t>⋯</m:t>
                              </m:r>
                            </m:e>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𝑛𝑛</m:t>
                                  </m:r>
                                </m:sub>
                              </m:sSub>
                            </m:e>
                          </m:mr>
                        </m:m>
                      </m:e>
                    </m:d>
                  </m:oMath>
                </a14:m>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cs typeface="Times New Roman" panose="02020603050405020304" pitchFamily="18" charset="0"/>
                  </a:rPr>
                  <a:t> </a:t>
                </a:r>
                <a14:m>
                  <m:oMath xmlns:m="http://schemas.openxmlformats.org/officeDocument/2006/math">
                    <m:d>
                      <m:dPr>
                        <m:begChr m:val="["/>
                        <m:endChr m:val="]"/>
                        <m:ctrlPr>
                          <a:rPr lang="en-US" i="1" smtClean="0">
                            <a:latin typeface="Cambria Math" panose="02040503050406030204" pitchFamily="18" charset="0"/>
                            <a:cs typeface="Times New Roman" panose="02020603050405020304" pitchFamily="18" charset="0"/>
                          </a:rPr>
                        </m:ctrlPr>
                      </m:dPr>
                      <m:e>
                        <m:m>
                          <m:mPr>
                            <m:mcs>
                              <m:mc>
                                <m:mcPr>
                                  <m:count m:val="5"/>
                                  <m:mcJc m:val="center"/>
                                </m:mcPr>
                              </m:mc>
                            </m:mcs>
                            <m:ctrlPr>
                              <a:rPr lang="en-US" i="1" smtClean="0">
                                <a:latin typeface="Cambria Math" panose="02040503050406030204" pitchFamily="18" charset="0"/>
                                <a:cs typeface="Times New Roman" panose="02020603050405020304" pitchFamily="18" charset="0"/>
                              </a:rPr>
                            </m:ctrlPr>
                          </m:mPr>
                          <m:mr>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11</m:t>
                                  </m:r>
                                </m:sub>
                              </m:sSub>
                            </m:e>
                            <m:e>
                              <m:r>
                                <a:rPr lang="en-US" b="0" i="1" smtClean="0">
                                  <a:latin typeface="Cambria Math" panose="02040503050406030204" pitchFamily="18" charset="0"/>
                                  <a:cs typeface="Times New Roman" panose="02020603050405020304" pitchFamily="18" charset="0"/>
                                </a:rPr>
                                <m:t>0</m:t>
                              </m:r>
                            </m:e>
                            <m:e>
                              <m:r>
                                <a:rPr lang="en-US" b="0" i="1" smtClean="0">
                                  <a:latin typeface="Cambria Math" panose="02040503050406030204" pitchFamily="18" charset="0"/>
                                  <a:cs typeface="Times New Roman" panose="02020603050405020304" pitchFamily="18" charset="0"/>
                                </a:rPr>
                                <m:t>0</m:t>
                              </m:r>
                            </m:e>
                            <m:e>
                              <m:r>
                                <a:rPr lang="en-US" i="1" smtClean="0">
                                  <a:latin typeface="Cambria Math" panose="02040503050406030204" pitchFamily="18" charset="0"/>
                                  <a:cs typeface="Times New Roman" panose="02020603050405020304" pitchFamily="18" charset="0"/>
                                </a:rPr>
                                <m:t>⋯</m:t>
                              </m:r>
                            </m:e>
                            <m:e>
                              <m:r>
                                <a:rPr lang="en-US" i="1" smtClean="0">
                                  <a:latin typeface="Cambria Math" panose="02040503050406030204" pitchFamily="18" charset="0"/>
                                  <a:cs typeface="Times New Roman" panose="02020603050405020304" pitchFamily="18" charset="0"/>
                                </a:rPr>
                                <m:t>0</m:t>
                              </m:r>
                            </m:e>
                          </m:mr>
                          <m:mr>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21</m:t>
                                  </m:r>
                                </m:sub>
                              </m:sSub>
                            </m:e>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22</m:t>
                                  </m:r>
                                </m:sub>
                              </m:sSub>
                            </m:e>
                            <m:e>
                              <m:r>
                                <a:rPr lang="en-US" b="0" i="1" smtClean="0">
                                  <a:latin typeface="Cambria Math" panose="02040503050406030204" pitchFamily="18" charset="0"/>
                                  <a:cs typeface="Times New Roman" panose="02020603050405020304" pitchFamily="18" charset="0"/>
                                </a:rPr>
                                <m:t>0</m:t>
                              </m:r>
                            </m:e>
                            <m:e>
                              <m:r>
                                <a:rPr lang="en-US"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0</m:t>
                              </m:r>
                            </m:e>
                          </m:mr>
                          <m:mr>
                            <m:e>
                              <m:r>
                                <a:rPr lang="en-US" i="1" smtClean="0">
                                  <a:latin typeface="Cambria Math" panose="02040503050406030204" pitchFamily="18" charset="0"/>
                                  <a:cs typeface="Times New Roman" panose="02020603050405020304" pitchFamily="18" charset="0"/>
                                </a:rPr>
                                <m:t>⋮</m:t>
                              </m:r>
                            </m:e>
                            <m:e>
                              <m:r>
                                <a:rPr lang="en-US" i="1" smtClean="0">
                                  <a:latin typeface="Cambria Math" panose="02040503050406030204" pitchFamily="18" charset="0"/>
                                  <a:cs typeface="Times New Roman" panose="02020603050405020304" pitchFamily="18" charset="0"/>
                                </a:rPr>
                                <m:t>⋮</m:t>
                              </m:r>
                            </m:e>
                            <m:e>
                              <m:r>
                                <a:rPr lang="en-US" i="1" smtClean="0">
                                  <a:latin typeface="Cambria Math" panose="02040503050406030204" pitchFamily="18" charset="0"/>
                                  <a:cs typeface="Times New Roman" panose="02020603050405020304" pitchFamily="18" charset="0"/>
                                </a:rPr>
                                <m:t>⋮</m:t>
                              </m:r>
                            </m:e>
                            <m:e>
                              <m:r>
                                <a:rPr lang="en-US" i="1" smtClean="0">
                                  <a:latin typeface="Cambria Math" panose="02040503050406030204" pitchFamily="18" charset="0"/>
                                  <a:cs typeface="Times New Roman" panose="02020603050405020304" pitchFamily="18" charset="0"/>
                                </a:rPr>
                                <m:t>⋱</m:t>
                              </m:r>
                            </m:e>
                            <m:e>
                              <m:r>
                                <a:rPr lang="en-US" i="1" smtClean="0">
                                  <a:latin typeface="Cambria Math" panose="02040503050406030204" pitchFamily="18" charset="0"/>
                                  <a:cs typeface="Times New Roman" panose="02020603050405020304" pitchFamily="18" charset="0"/>
                                </a:rPr>
                                <m:t>⋮</m:t>
                              </m:r>
                            </m:e>
                          </m:mr>
                          <m:mr>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sub>
                              </m:sSub>
                            </m:e>
                            <m:e>
                              <m:r>
                                <a:rPr lang="en-US" i="1" smtClean="0">
                                  <a:latin typeface="Cambria Math" panose="02040503050406030204" pitchFamily="18" charset="0"/>
                                  <a:cs typeface="Times New Roman" panose="02020603050405020304" pitchFamily="18" charset="0"/>
                                </a:rPr>
                                <m:t>⋯</m:t>
                              </m:r>
                            </m:e>
                            <m:e>
                              <m:r>
                                <a:rPr lang="en-US" i="1" smtClean="0">
                                  <a:latin typeface="Cambria Math" panose="02040503050406030204" pitchFamily="18" charset="0"/>
                                  <a:cs typeface="Times New Roman" panose="02020603050405020304" pitchFamily="18" charset="0"/>
                                </a:rPr>
                                <m:t>⋯</m:t>
                              </m:r>
                            </m:e>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sub>
                              </m:sSub>
                            </m:e>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𝑛𝑛</m:t>
                                  </m:r>
                                </m:sub>
                              </m:sSub>
                            </m:e>
                          </m:mr>
                        </m:m>
                      </m:e>
                    </m:d>
                    <m:r>
                      <a:rPr lang="en-US"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i="1" smtClean="0">
                            <a:latin typeface="Cambria Math" panose="02040503050406030204" pitchFamily="18" charset="0"/>
                            <a:cs typeface="Times New Roman" panose="02020603050405020304" pitchFamily="18" charset="0"/>
                          </a:rPr>
                        </m:ctrlPr>
                      </m:dPr>
                      <m:e>
                        <m:m>
                          <m:mPr>
                            <m:mcs>
                              <m:mc>
                                <m:mcPr>
                                  <m:count m:val="5"/>
                                  <m:mcJc m:val="center"/>
                                </m:mcPr>
                              </m:mc>
                            </m:mcs>
                            <m:ctrlPr>
                              <a:rPr lang="en-US" i="1" smtClean="0">
                                <a:latin typeface="Cambria Math" panose="02040503050406030204" pitchFamily="18" charset="0"/>
                                <a:cs typeface="Times New Roman" panose="02020603050405020304" pitchFamily="18" charset="0"/>
                              </a:rPr>
                            </m:ctrlPr>
                          </m:mPr>
                          <m:mr>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11</m:t>
                                  </m:r>
                                </m:sub>
                              </m:sSub>
                            </m:e>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21</m:t>
                                  </m:r>
                                </m:sub>
                              </m:sSub>
                            </m:e>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31</m:t>
                                  </m:r>
                                </m:sub>
                              </m:sSub>
                            </m:e>
                            <m:e>
                              <m:r>
                                <a:rPr lang="en-US" i="1" smtClean="0">
                                  <a:latin typeface="Cambria Math" panose="02040503050406030204" pitchFamily="18" charset="0"/>
                                  <a:cs typeface="Times New Roman" panose="02020603050405020304" pitchFamily="18" charset="0"/>
                                </a:rPr>
                                <m:t>⋯</m:t>
                              </m:r>
                            </m:e>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sub>
                              </m:sSub>
                            </m:e>
                          </m:mr>
                          <m:mr>
                            <m:e>
                              <m:r>
                                <a:rPr lang="en-US" b="0" i="1" smtClean="0">
                                  <a:latin typeface="Cambria Math" panose="02040503050406030204" pitchFamily="18" charset="0"/>
                                  <a:cs typeface="Times New Roman" panose="02020603050405020304" pitchFamily="18" charset="0"/>
                                </a:rPr>
                                <m:t>0</m:t>
                              </m:r>
                            </m:e>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22</m:t>
                                  </m:r>
                                </m:sub>
                              </m:sSub>
                            </m:e>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3</m:t>
                                  </m:r>
                                  <m:r>
                                    <a:rPr lang="en-US" b="0" i="1" smtClean="0">
                                      <a:latin typeface="Cambria Math" panose="02040503050406030204" pitchFamily="18" charset="0"/>
                                      <a:cs typeface="Times New Roman" panose="02020603050405020304" pitchFamily="18" charset="0"/>
                                    </a:rPr>
                                    <m:t>2</m:t>
                                  </m:r>
                                </m:sub>
                              </m:sSub>
                            </m:e>
                            <m:e>
                              <m:r>
                                <a:rPr lang="en-US" i="1" smtClean="0">
                                  <a:latin typeface="Cambria Math" panose="02040503050406030204" pitchFamily="18" charset="0"/>
                                  <a:cs typeface="Times New Roman" panose="02020603050405020304" pitchFamily="18" charset="0"/>
                                </a:rPr>
                                <m:t>⋯</m:t>
                              </m:r>
                            </m:e>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2</m:t>
                                  </m:r>
                                </m:sub>
                              </m:sSub>
                            </m:e>
                          </m:mr>
                          <m:mr>
                            <m:e>
                              <m:r>
                                <a:rPr lang="en-US" i="1" smtClean="0">
                                  <a:latin typeface="Cambria Math" panose="02040503050406030204" pitchFamily="18" charset="0"/>
                                  <a:cs typeface="Times New Roman" panose="02020603050405020304" pitchFamily="18" charset="0"/>
                                </a:rPr>
                                <m:t>⋮</m:t>
                              </m:r>
                            </m:e>
                            <m:e>
                              <m:r>
                                <a:rPr lang="en-US" i="1" smtClean="0">
                                  <a:latin typeface="Cambria Math" panose="02040503050406030204" pitchFamily="18" charset="0"/>
                                  <a:cs typeface="Times New Roman" panose="02020603050405020304" pitchFamily="18" charset="0"/>
                                </a:rPr>
                                <m:t>⋮</m:t>
                              </m:r>
                            </m:e>
                            <m:e>
                              <m:r>
                                <a:rPr lang="en-US" i="1" smtClean="0">
                                  <a:latin typeface="Cambria Math" panose="02040503050406030204" pitchFamily="18" charset="0"/>
                                  <a:cs typeface="Times New Roman" panose="02020603050405020304" pitchFamily="18" charset="0"/>
                                </a:rPr>
                                <m:t>⋮</m:t>
                              </m:r>
                            </m:e>
                            <m:e>
                              <m:r>
                                <a:rPr lang="en-US" i="1" smtClean="0">
                                  <a:latin typeface="Cambria Math" panose="02040503050406030204" pitchFamily="18" charset="0"/>
                                  <a:cs typeface="Times New Roman" panose="02020603050405020304" pitchFamily="18" charset="0"/>
                                </a:rPr>
                                <m:t>⋱</m:t>
                              </m:r>
                            </m:e>
                            <m:e>
                              <m:r>
                                <a:rPr lang="en-US" i="1" smtClean="0">
                                  <a:latin typeface="Cambria Math" panose="02040503050406030204" pitchFamily="18" charset="0"/>
                                  <a:cs typeface="Times New Roman" panose="02020603050405020304" pitchFamily="18" charset="0"/>
                                </a:rPr>
                                <m:t>⋮</m:t>
                              </m:r>
                            </m:e>
                          </m:mr>
                          <m:mr>
                            <m:e>
                              <m:r>
                                <a:rPr lang="en-US" b="0" i="1" smtClean="0">
                                  <a:latin typeface="Cambria Math" panose="02040503050406030204" pitchFamily="18" charset="0"/>
                                  <a:cs typeface="Times New Roman" panose="02020603050405020304" pitchFamily="18" charset="0"/>
                                </a:rPr>
                                <m:t>0</m:t>
                              </m:r>
                            </m:e>
                            <m:e>
                              <m:r>
                                <a:rPr lang="en-US" i="1" smtClean="0">
                                  <a:latin typeface="Cambria Math" panose="02040503050406030204" pitchFamily="18" charset="0"/>
                                  <a:cs typeface="Times New Roman" panose="02020603050405020304" pitchFamily="18" charset="0"/>
                                </a:rPr>
                                <m:t>⋯</m:t>
                              </m:r>
                            </m:e>
                            <m:e>
                              <m:r>
                                <a:rPr lang="en-US" i="1" smtClean="0">
                                  <a:latin typeface="Cambria Math" panose="02040503050406030204" pitchFamily="18" charset="0"/>
                                  <a:cs typeface="Times New Roman" panose="02020603050405020304" pitchFamily="18" charset="0"/>
                                </a:rPr>
                                <m:t>⋯</m:t>
                              </m:r>
                            </m:e>
                            <m:e>
                              <m:r>
                                <a:rPr lang="en-US" i="1" smtClean="0">
                                  <a:latin typeface="Cambria Math" panose="02040503050406030204" pitchFamily="18" charset="0"/>
                                  <a:cs typeface="Times New Roman" panose="02020603050405020304" pitchFamily="18" charset="0"/>
                                </a:rPr>
                                <m:t>0</m:t>
                              </m:r>
                            </m:e>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𝑛𝑛</m:t>
                                  </m:r>
                                </m:sub>
                              </m:sSub>
                            </m:e>
                          </m:mr>
                        </m:m>
                      </m:e>
                    </m:d>
                  </m:oMath>
                </a14:m>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D6601872-DC04-49AF-8419-A674C64A98B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80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86DB8-CD66-4DA8-BCF7-EB55F08840A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Cholesky Factorization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6601872-DC04-49AF-8419-A674C64A98B8}"/>
                  </a:ext>
                </a:extLst>
              </p:cNvPr>
              <p:cNvSpPr>
                <a:spLocks noGrp="1"/>
              </p:cNvSpPr>
              <p:nvPr>
                <p:ph idx="1"/>
              </p:nvPr>
            </p:nvSpPr>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If we multiply the two matrices, we get the following equations: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cs typeface="Times New Roman" panose="02020603050405020304" pitchFamily="18" charset="0"/>
                            </a:rPr>
                          </m:ctrlPr>
                        </m:dPr>
                        <m:e>
                          <m:eqArr>
                            <m:eqArrPr>
                              <m:ctrlPr>
                                <a:rPr lang="en-US" i="1" smtClean="0">
                                  <a:latin typeface="Cambria Math" panose="02040503050406030204" pitchFamily="18" charset="0"/>
                                  <a:cs typeface="Times New Roman" panose="02020603050405020304" pitchFamily="18" charset="0"/>
                                </a:rPr>
                              </m:ctrlPr>
                            </m:eqArrPr>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𝑖𝑗</m:t>
                                  </m:r>
                                </m:sub>
                              </m:sSub>
                              <m:r>
                                <a:rPr lang="en-US" b="0" i="1" smtClean="0">
                                  <a:latin typeface="Cambria Math" panose="02040503050406030204" pitchFamily="18" charset="0"/>
                                  <a:cs typeface="Times New Roman" panose="02020603050405020304" pitchFamily="18" charset="0"/>
                                </a:rPr>
                                <m:t>=</m:t>
                              </m:r>
                              <m:rad>
                                <m:radPr>
                                  <m:degHide m:val="on"/>
                                  <m:ctrlPr>
                                    <a:rPr lang="en-US" b="0" i="1" smtClean="0">
                                      <a:latin typeface="Cambria Math" panose="02040503050406030204" pitchFamily="18" charset="0"/>
                                      <a:cs typeface="Times New Roman" panose="02020603050405020304" pitchFamily="18" charset="0"/>
                                    </a:rPr>
                                  </m:ctrlPr>
                                </m:radPr>
                                <m:deg/>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𝑖𝑗</m:t>
                                      </m:r>
                                    </m:sub>
                                  </m:sSub>
                                  <m:r>
                                    <a:rPr lang="en-US" b="0" i="1" smtClean="0">
                                      <a:latin typeface="Cambria Math" panose="02040503050406030204" pitchFamily="18" charset="0"/>
                                      <a:cs typeface="Times New Roman" panose="02020603050405020304" pitchFamily="18" charset="0"/>
                                    </a:rPr>
                                    <m:t>−</m:t>
                                  </m:r>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𝑘</m:t>
                                      </m:r>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−1</m:t>
                                      </m:r>
                                    </m:sup>
                                    <m:e>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𝑖𝑘</m:t>
                                          </m:r>
                                        </m:sub>
                                        <m:sup>
                                          <m:r>
                                            <a:rPr lang="en-US" b="0" i="1" smtClean="0">
                                              <a:latin typeface="Cambria Math" panose="02040503050406030204" pitchFamily="18" charset="0"/>
                                              <a:cs typeface="Times New Roman" panose="02020603050405020304" pitchFamily="18" charset="0"/>
                                            </a:rPr>
                                            <m:t>2</m:t>
                                          </m:r>
                                        </m:sup>
                                      </m:sSubSup>
                                    </m:e>
                                  </m:nary>
                                </m:e>
                              </m:rad>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𝑗</m:t>
                              </m:r>
                            </m:e>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𝑖𝑗</m:t>
                                  </m:r>
                                </m:sub>
                              </m:sSub>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𝑗𝑗</m:t>
                                      </m:r>
                                    </m:sub>
                                  </m:sSub>
                                </m:den>
                              </m:f>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𝑖𝑗</m:t>
                                      </m:r>
                                    </m:sub>
                                  </m:sSub>
                                  <m:r>
                                    <a:rPr lang="en-US" b="0" i="1" smtClean="0">
                                      <a:latin typeface="Cambria Math" panose="02040503050406030204" pitchFamily="18" charset="0"/>
                                      <a:cs typeface="Times New Roman" panose="02020603050405020304" pitchFamily="18" charset="0"/>
                                    </a:rPr>
                                    <m:t>−</m:t>
                                  </m:r>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𝑘</m:t>
                                      </m:r>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−1</m:t>
                                      </m:r>
                                    </m:sup>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𝑖𝑘</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𝑗𝑘</m:t>
                                          </m:r>
                                        </m:sub>
                                      </m:sSub>
                                    </m:e>
                                  </m:nary>
                                </m:e>
                              </m:d>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𝑗</m:t>
                              </m:r>
                            </m:e>
                          </m:eqArr>
                        </m:e>
                      </m:d>
                    </m:oMath>
                  </m:oMathPara>
                </a14:m>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For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𝑛</m:t>
                    </m:r>
                  </m:oMath>
                </a14:m>
                <a:r>
                  <a:rPr lang="en-US" dirty="0">
                    <a:latin typeface="Times New Roman" panose="02020603050405020304" pitchFamily="18" charset="0"/>
                    <a:cs typeface="Times New Roman" panose="02020603050405020304" pitchFamily="18" charset="0"/>
                  </a:rPr>
                  <a:t>.</a:t>
                </a:r>
              </a:p>
            </p:txBody>
          </p:sp>
        </mc:Choice>
        <mc:Fallback>
          <p:sp>
            <p:nvSpPr>
              <p:cNvPr id="3" name="Content Placeholder 2">
                <a:extLst>
                  <a:ext uri="{FF2B5EF4-FFF2-40B4-BE49-F238E27FC236}">
                    <a16:creationId xmlns:a16="http://schemas.microsoft.com/office/drawing/2014/main" id="{D6601872-DC04-49AF-8419-A674C64A98B8}"/>
                  </a:ext>
                </a:extLst>
              </p:cNvPr>
              <p:cNvSpPr>
                <a:spLocks noGrp="1" noRot="1" noChangeAspect="1" noMove="1" noResize="1" noEditPoints="1" noAdjustHandles="1" noChangeArrowheads="1" noChangeShapeType="1" noTextEdit="1"/>
              </p:cNvSpPr>
              <p:nvPr>
                <p:ph idx="1"/>
              </p:nvPr>
            </p:nvSpPr>
            <p:spPr>
              <a:blipFill>
                <a:blip r:embed="rId2"/>
                <a:stretch>
                  <a:fillRect l="-1043" t="-3782" b="-1401"/>
                </a:stretch>
              </a:blipFill>
            </p:spPr>
            <p:txBody>
              <a:bodyPr/>
              <a:lstStyle/>
              <a:p>
                <a:r>
                  <a:rPr lang="en-US">
                    <a:noFill/>
                  </a:rPr>
                  <a:t> </a:t>
                </a:r>
              </a:p>
            </p:txBody>
          </p:sp>
        </mc:Fallback>
      </mc:AlternateContent>
    </p:spTree>
    <p:extLst>
      <p:ext uri="{BB962C8B-B14F-4D97-AF65-F5344CB8AC3E}">
        <p14:creationId xmlns:p14="http://schemas.microsoft.com/office/powerpoint/2010/main" val="888913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9AF45-70CE-4F52-A820-836D20C3C10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Incomplete Cholesky Factorization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7B7C794-9147-45EC-AA99-EB3CC9C29130}"/>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Incomplete Cholesky Factorization is a sparse approximation of the Cholesky Factorization.</a:t>
                </a:r>
              </a:p>
              <a:p>
                <a:pPr algn="just"/>
                <a:r>
                  <a:rPr lang="en-US" dirty="0">
                    <a:latin typeface="Times New Roman" panose="02020603050405020304" pitchFamily="18" charset="0"/>
                    <a:cs typeface="Times New Roman" panose="02020603050405020304" pitchFamily="18" charset="0"/>
                  </a:rPr>
                  <a:t>The Cholesky factorization of a positive definite matrix </a:t>
                </a:r>
                <a14:m>
                  <m:oMath xmlns:m="http://schemas.openxmlformats.org/officeDocument/2006/math">
                    <m:r>
                      <a:rPr lang="en-US" i="1" dirty="0" smtClean="0">
                        <a:latin typeface="Cambria Math" panose="02040503050406030204" pitchFamily="18" charset="0"/>
                        <a:cs typeface="Times New Roman" panose="02020603050405020304" pitchFamily="18" charset="0"/>
                      </a:rPr>
                      <m:t>𝐴</m:t>
                    </m:r>
                  </m:oMath>
                </a14:m>
                <a:r>
                  <a:rPr lang="en-US" dirty="0">
                    <a:latin typeface="Times New Roman" panose="02020603050405020304" pitchFamily="18" charset="0"/>
                    <a:cs typeface="Times New Roman" panose="02020603050405020304" pitchFamily="18" charset="0"/>
                  </a:rPr>
                  <a:t> is </a:t>
                </a:r>
                <a14:m>
                  <m:oMath xmlns:m="http://schemas.openxmlformats.org/officeDocument/2006/math">
                    <m:r>
                      <a:rPr lang="en-US" i="1" dirty="0" smtClean="0">
                        <a:latin typeface="Cambria Math" panose="02040503050406030204" pitchFamily="18" charset="0"/>
                        <a:cs typeface="Times New Roman" panose="02020603050405020304" pitchFamily="18" charset="0"/>
                      </a:rPr>
                      <m:t>𝐴</m:t>
                    </m:r>
                    <m:r>
                      <a:rPr lang="en-US" i="1" dirty="0" smtClean="0">
                        <a:latin typeface="Cambria Math" panose="02040503050406030204" pitchFamily="18" charset="0"/>
                        <a:cs typeface="Times New Roman" panose="02020603050405020304" pitchFamily="18" charset="0"/>
                      </a:rPr>
                      <m:t> = </m:t>
                    </m:r>
                    <m:r>
                      <a:rPr lang="en-US" i="1" dirty="0" smtClean="0">
                        <a:latin typeface="Cambria Math" panose="02040503050406030204" pitchFamily="18" charset="0"/>
                        <a:cs typeface="Times New Roman" panose="02020603050405020304" pitchFamily="18" charset="0"/>
                      </a:rPr>
                      <m:t>𝐿</m:t>
                    </m:r>
                    <m:sSup>
                      <m:sSupPr>
                        <m:ctrlPr>
                          <a:rPr lang="en-US" i="1" dirty="0" smtClean="0">
                            <a:latin typeface="Cambria Math" panose="02040503050406030204" pitchFamily="18" charset="0"/>
                            <a:cs typeface="Times New Roman" panose="02020603050405020304" pitchFamily="18" charset="0"/>
                          </a:rPr>
                        </m:ctrlPr>
                      </m:sSupPr>
                      <m:e>
                        <m:r>
                          <a:rPr lang="en-US" b="0" i="1" dirty="0" smtClean="0">
                            <a:latin typeface="Cambria Math" panose="02040503050406030204" pitchFamily="18" charset="0"/>
                            <a:cs typeface="Times New Roman" panose="02020603050405020304" pitchFamily="18" charset="0"/>
                          </a:rPr>
                          <m:t>𝐿</m:t>
                        </m:r>
                      </m:e>
                      <m:sup>
                        <m:r>
                          <a:rPr lang="en-US" b="0" i="1" dirty="0" smtClean="0">
                            <a:latin typeface="Cambria Math" panose="02040503050406030204" pitchFamily="18" charset="0"/>
                            <a:cs typeface="Times New Roman" panose="02020603050405020304" pitchFamily="18" charset="0"/>
                          </a:rPr>
                          <m:t>𝑇</m:t>
                        </m:r>
                      </m:sup>
                    </m:sSup>
                    <m:r>
                      <a:rPr lang="en-US" i="1" dirty="0"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where </a:t>
                </a:r>
                <a14:m>
                  <m:oMath xmlns:m="http://schemas.openxmlformats.org/officeDocument/2006/math">
                    <m:r>
                      <a:rPr lang="en-US" i="1" dirty="0" smtClean="0">
                        <a:latin typeface="Cambria Math" panose="02040503050406030204" pitchFamily="18" charset="0"/>
                        <a:cs typeface="Times New Roman" panose="02020603050405020304" pitchFamily="18" charset="0"/>
                      </a:rPr>
                      <m:t>𝐿</m:t>
                    </m:r>
                  </m:oMath>
                </a14:m>
                <a:r>
                  <a:rPr lang="en-US" dirty="0">
                    <a:latin typeface="Times New Roman" panose="02020603050405020304" pitchFamily="18" charset="0"/>
                    <a:cs typeface="Times New Roman" panose="02020603050405020304" pitchFamily="18" charset="0"/>
                  </a:rPr>
                  <a:t> is a lower triangular matrix. An incomplete Cholesky factorization is given by a sparse lower triangular matrix </a:t>
                </a:r>
                <a14:m>
                  <m:oMath xmlns:m="http://schemas.openxmlformats.org/officeDocument/2006/math">
                    <m:r>
                      <a:rPr lang="en-US" i="1" dirty="0" smtClean="0">
                        <a:latin typeface="Cambria Math" panose="02040503050406030204" pitchFamily="18" charset="0"/>
                        <a:cs typeface="Times New Roman" panose="02020603050405020304" pitchFamily="18" charset="0"/>
                      </a:rPr>
                      <m:t>𝐾</m:t>
                    </m:r>
                  </m:oMath>
                </a14:m>
                <a:r>
                  <a:rPr lang="en-US" dirty="0">
                    <a:latin typeface="Times New Roman" panose="02020603050405020304" pitchFamily="18" charset="0"/>
                    <a:cs typeface="Times New Roman" panose="02020603050405020304" pitchFamily="18" charset="0"/>
                  </a:rPr>
                  <a:t> that is in some sense close to </a:t>
                </a:r>
                <a14:m>
                  <m:oMath xmlns:m="http://schemas.openxmlformats.org/officeDocument/2006/math">
                    <m:r>
                      <a:rPr lang="en-US" i="1" dirty="0" smtClean="0">
                        <a:latin typeface="Cambria Math" panose="02040503050406030204" pitchFamily="18" charset="0"/>
                        <a:cs typeface="Times New Roman" panose="02020603050405020304" pitchFamily="18" charset="0"/>
                      </a:rPr>
                      <m:t>𝐿</m:t>
                    </m:r>
                  </m:oMath>
                </a14:m>
                <a:r>
                  <a:rPr lang="en-US" dirty="0">
                    <a:latin typeface="Times New Roman" panose="02020603050405020304" pitchFamily="18" charset="0"/>
                    <a:cs typeface="Times New Roman" panose="02020603050405020304" pitchFamily="18" charset="0"/>
                  </a:rPr>
                  <a:t>. The corresponding preconditioner is </a:t>
                </a:r>
                <a14:m>
                  <m:oMath xmlns:m="http://schemas.openxmlformats.org/officeDocument/2006/math">
                    <m:r>
                      <a:rPr lang="en-US" i="1" dirty="0" smtClean="0">
                        <a:latin typeface="Cambria Math" panose="02040503050406030204" pitchFamily="18" charset="0"/>
                        <a:cs typeface="Times New Roman" panose="02020603050405020304" pitchFamily="18" charset="0"/>
                      </a:rPr>
                      <m:t>𝐾</m:t>
                    </m:r>
                    <m:sSup>
                      <m:sSupPr>
                        <m:ctrlPr>
                          <a:rPr lang="en-US" i="1" dirty="0" smtClean="0">
                            <a:latin typeface="Cambria Math" panose="02040503050406030204" pitchFamily="18" charset="0"/>
                            <a:cs typeface="Times New Roman" panose="02020603050405020304" pitchFamily="18" charset="0"/>
                          </a:rPr>
                        </m:ctrlPr>
                      </m:sSupPr>
                      <m:e>
                        <m:r>
                          <a:rPr lang="en-US" b="0" i="1" dirty="0" smtClean="0">
                            <a:latin typeface="Cambria Math" panose="02040503050406030204" pitchFamily="18" charset="0"/>
                            <a:cs typeface="Times New Roman" panose="02020603050405020304" pitchFamily="18" charset="0"/>
                          </a:rPr>
                          <m:t>𝐾</m:t>
                        </m:r>
                      </m:e>
                      <m:sup>
                        <m:r>
                          <a:rPr lang="en-US" b="0" i="1" dirty="0" smtClean="0">
                            <a:latin typeface="Cambria Math" panose="02040503050406030204" pitchFamily="18" charset="0"/>
                            <a:cs typeface="Times New Roman" panose="02020603050405020304" pitchFamily="18" charset="0"/>
                          </a:rPr>
                          <m:t>𝑇</m:t>
                        </m:r>
                      </m:sup>
                    </m:sSup>
                  </m:oMath>
                </a14:m>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One popular way to find such a matrix </a:t>
                </a:r>
                <a14:m>
                  <m:oMath xmlns:m="http://schemas.openxmlformats.org/officeDocument/2006/math">
                    <m:r>
                      <a:rPr lang="en-US" i="1" dirty="0" smtClean="0">
                        <a:latin typeface="Cambria Math" panose="02040503050406030204" pitchFamily="18" charset="0"/>
                        <a:cs typeface="Times New Roman" panose="02020603050405020304" pitchFamily="18" charset="0"/>
                      </a:rPr>
                      <m:t>𝐾</m:t>
                    </m:r>
                  </m:oMath>
                </a14:m>
                <a:r>
                  <a:rPr lang="en-US" dirty="0">
                    <a:latin typeface="Times New Roman" panose="02020603050405020304" pitchFamily="18" charset="0"/>
                    <a:cs typeface="Times New Roman" panose="02020603050405020304" pitchFamily="18" charset="0"/>
                  </a:rPr>
                  <a:t> is to use the algorithm for finding the exact Cholesky decomposition, except that any entry is set to zero if the corresponding entry in </a:t>
                </a:r>
                <a14:m>
                  <m:oMath xmlns:m="http://schemas.openxmlformats.org/officeDocument/2006/math">
                    <m:r>
                      <a:rPr lang="en-US" i="1" dirty="0" smtClean="0">
                        <a:latin typeface="Cambria Math" panose="02040503050406030204" pitchFamily="18" charset="0"/>
                        <a:cs typeface="Times New Roman" panose="02020603050405020304" pitchFamily="18" charset="0"/>
                      </a:rPr>
                      <m:t>𝐴</m:t>
                    </m:r>
                  </m:oMath>
                </a14:m>
                <a:r>
                  <a:rPr lang="en-US" dirty="0">
                    <a:latin typeface="Times New Roman" panose="02020603050405020304" pitchFamily="18" charset="0"/>
                    <a:cs typeface="Times New Roman" panose="02020603050405020304" pitchFamily="18" charset="0"/>
                  </a:rPr>
                  <a:t> is also zero. This gives an incomplete Cholesky factorization which is as sparse as the matrix </a:t>
                </a:r>
                <a14:m>
                  <m:oMath xmlns:m="http://schemas.openxmlformats.org/officeDocument/2006/math">
                    <m:r>
                      <a:rPr lang="en-US" i="1" dirty="0" smtClean="0">
                        <a:latin typeface="Cambria Math" panose="02040503050406030204" pitchFamily="18" charset="0"/>
                        <a:cs typeface="Times New Roman" panose="02020603050405020304" pitchFamily="18" charset="0"/>
                      </a:rPr>
                      <m:t>𝐴</m:t>
                    </m:r>
                  </m:oMath>
                </a14:m>
                <a:r>
                  <a:rPr lang="en-US" dirty="0">
                    <a:latin typeface="Times New Roman" panose="02020603050405020304" pitchFamily="18" charset="0"/>
                    <a:cs typeface="Times New Roman" panose="02020603050405020304" pitchFamily="18" charset="0"/>
                  </a:rPr>
                  <a:t>.</a:t>
                </a:r>
              </a:p>
            </p:txBody>
          </p:sp>
        </mc:Choice>
        <mc:Fallback>
          <p:sp>
            <p:nvSpPr>
              <p:cNvPr id="3" name="Content Placeholder 2">
                <a:extLst>
                  <a:ext uri="{FF2B5EF4-FFF2-40B4-BE49-F238E27FC236}">
                    <a16:creationId xmlns:a16="http://schemas.microsoft.com/office/drawing/2014/main" id="{27B7C794-9147-45EC-AA99-EB3CC9C29130}"/>
                  </a:ext>
                </a:extLst>
              </p:cNvPr>
              <p:cNvSpPr>
                <a:spLocks noGrp="1" noRot="1" noChangeAspect="1" noMove="1" noResize="1" noEditPoints="1" noAdjustHandles="1" noChangeArrowheads="1" noChangeShapeType="1" noTextEdit="1"/>
              </p:cNvSpPr>
              <p:nvPr>
                <p:ph idx="1"/>
              </p:nvPr>
            </p:nvSpPr>
            <p:spPr>
              <a:blipFill>
                <a:blip r:embed="rId2"/>
                <a:stretch>
                  <a:fillRect l="-1043" t="-3361" r="-1159"/>
                </a:stretch>
              </a:blipFill>
            </p:spPr>
            <p:txBody>
              <a:bodyPr/>
              <a:lstStyle/>
              <a:p>
                <a:r>
                  <a:rPr lang="en-US">
                    <a:noFill/>
                  </a:rPr>
                  <a:t> </a:t>
                </a:r>
              </a:p>
            </p:txBody>
          </p:sp>
        </mc:Fallback>
      </mc:AlternateContent>
    </p:spTree>
    <p:extLst>
      <p:ext uri="{BB962C8B-B14F-4D97-AF65-F5344CB8AC3E}">
        <p14:creationId xmlns:p14="http://schemas.microsoft.com/office/powerpoint/2010/main" val="3552339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A4A3-4775-4098-A338-C2F0355A99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Parallel Incomplete Cholesky Factorization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7D56918-20F9-4B3A-A2D2-CCB651A9FFA9}"/>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To divide the columns of </a:t>
                </a:r>
                <a14:m>
                  <m:oMath xmlns:m="http://schemas.openxmlformats.org/officeDocument/2006/math">
                    <m:r>
                      <a:rPr lang="en-US" i="1" dirty="0" smtClean="0">
                        <a:latin typeface="Cambria Math" panose="02040503050406030204" pitchFamily="18" charset="0"/>
                        <a:cs typeface="Times New Roman" panose="02020603050405020304" pitchFamily="18" charset="0"/>
                      </a:rPr>
                      <m:t>𝐴</m:t>
                    </m:r>
                  </m:oMath>
                </a14:m>
                <a:r>
                  <a:rPr lang="en-US" dirty="0">
                    <a:latin typeface="Times New Roman" panose="02020603050405020304" pitchFamily="18" charset="0"/>
                    <a:cs typeface="Times New Roman" panose="02020603050405020304" pitchFamily="18" charset="0"/>
                  </a:rPr>
                  <a:t> between all the processes, we have decided to separate the columns between each process evenly except for the last process where it might handle one or more extra columns than the other processes. </a:t>
                </a:r>
              </a:p>
              <a:p>
                <a:pPr algn="just"/>
                <a:r>
                  <a:rPr lang="en-US" dirty="0">
                    <a:latin typeface="Times New Roman" panose="02020603050405020304" pitchFamily="18" charset="0"/>
                    <a:cs typeface="Times New Roman" panose="02020603050405020304" pitchFamily="18" charset="0"/>
                  </a:rPr>
                  <a:t>The set of columns for every process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𝑖</m:t>
                        </m:r>
                      </m:sub>
                    </m:sSub>
                  </m:oMath>
                </a14:m>
                <a:r>
                  <a:rPr lang="en-US" dirty="0">
                    <a:latin typeface="Times New Roman" panose="02020603050405020304" pitchFamily="18" charset="0"/>
                    <a:cs typeface="Times New Roman" panose="02020603050405020304" pitchFamily="18" charset="0"/>
                  </a:rPr>
                  <a:t> is</a:t>
                </a:r>
              </a:p>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𝑆</m:t>
                          </m:r>
                        </m:e>
                        <m:sub>
                          <m:r>
                            <a:rPr lang="en-US" b="0" i="1" smtClean="0">
                              <a:latin typeface="Cambria Math" panose="02040503050406030204" pitchFamily="18" charset="0"/>
                              <a:cs typeface="Times New Roman" panose="02020603050405020304" pitchFamily="18" charset="0"/>
                            </a:rPr>
                            <m:t>𝑖</m:t>
                          </m:r>
                        </m:sub>
                      </m:sSub>
                      <m:r>
                        <a:rPr lang="en-US" i="1" smtClean="0">
                          <a:latin typeface="Cambria Math" panose="02040503050406030204" pitchFamily="18" charset="0"/>
                          <a:cs typeface="Times New Roman" panose="02020603050405020304" pitchFamily="18" charset="0"/>
                        </a:rPr>
                        <m:t>=</m:t>
                      </m:r>
                      <m:d>
                        <m:dPr>
                          <m:begChr m:val="{"/>
                          <m:endChr m:val="}"/>
                          <m:ctrlPr>
                            <a:rPr lang="en-US" i="1" smtClean="0">
                              <a:latin typeface="Cambria Math" panose="02040503050406030204" pitchFamily="18" charset="0"/>
                              <a:cs typeface="Times New Roman" panose="02020603050405020304" pitchFamily="18" charset="0"/>
                            </a:rPr>
                          </m:ctrlPr>
                        </m:dPr>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𝑣</m:t>
                              </m:r>
                            </m:e>
                            <m:sub>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−1</m:t>
                                  </m:r>
                                </m:e>
                              </m:d>
                              <m:d>
                                <m:dPr>
                                  <m:begChr m:val="⌊"/>
                                  <m:endChr m:val="⌋"/>
                                  <m:ctrlPr>
                                    <a:rPr lang="en-US" b="0" i="1" smtClean="0">
                                      <a:latin typeface="Cambria Math" panose="02040503050406030204" pitchFamily="18" charset="0"/>
                                      <a:cs typeface="Times New Roman" panose="02020603050405020304" pitchFamily="18" charset="0"/>
                                    </a:rPr>
                                  </m:ctrlPr>
                                </m:dPr>
                                <m:e>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𝑟</m:t>
                                      </m:r>
                                    </m:num>
                                    <m:den>
                                      <m:r>
                                        <a:rPr lang="en-US" b="0" i="1" smtClean="0">
                                          <a:latin typeface="Cambria Math" panose="02040503050406030204" pitchFamily="18" charset="0"/>
                                          <a:cs typeface="Times New Roman" panose="02020603050405020304" pitchFamily="18" charset="0"/>
                                        </a:rPr>
                                        <m:t>𝑚</m:t>
                                      </m:r>
                                    </m:den>
                                  </m:f>
                                </m:e>
                              </m:d>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𝑣</m:t>
                              </m:r>
                            </m:e>
                            <m:sub>
                              <m:r>
                                <a:rPr lang="en-US" b="0" i="1" smtClean="0">
                                  <a:latin typeface="Cambria Math" panose="02040503050406030204" pitchFamily="18" charset="0"/>
                                  <a:cs typeface="Times New Roman" panose="02020603050405020304" pitchFamily="18" charset="0"/>
                                </a:rPr>
                                <m:t>𝑖</m:t>
                              </m:r>
                              <m:d>
                                <m:dPr>
                                  <m:begChr m:val="⌊"/>
                                  <m:endChr m:val="⌋"/>
                                  <m:ctrlPr>
                                    <a:rPr lang="en-US" b="0" i="1" smtClean="0">
                                      <a:latin typeface="Cambria Math" panose="02040503050406030204" pitchFamily="18" charset="0"/>
                                      <a:cs typeface="Times New Roman" panose="02020603050405020304" pitchFamily="18" charset="0"/>
                                    </a:rPr>
                                  </m:ctrlPr>
                                </m:dPr>
                                <m:e>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𝑟</m:t>
                                      </m:r>
                                    </m:num>
                                    <m:den>
                                      <m:r>
                                        <a:rPr lang="en-US" b="0" i="1" smtClean="0">
                                          <a:latin typeface="Cambria Math" panose="02040503050406030204" pitchFamily="18" charset="0"/>
                                          <a:cs typeface="Times New Roman" panose="02020603050405020304" pitchFamily="18" charset="0"/>
                                        </a:rPr>
                                        <m:t>𝑚</m:t>
                                      </m:r>
                                    </m:den>
                                  </m:f>
                                </m:e>
                              </m:d>
                            </m:sub>
                          </m:sSub>
                        </m:e>
                      </m:d>
                    </m:oMath>
                  </m:oMathPara>
                </a14:m>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set of columns for the last process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𝑚</m:t>
                        </m:r>
                      </m:sub>
                    </m:sSub>
                  </m:oMath>
                </a14:m>
                <a:r>
                  <a:rPr lang="en-US" dirty="0">
                    <a:latin typeface="Times New Roman" panose="02020603050405020304" pitchFamily="18" charset="0"/>
                    <a:cs typeface="Times New Roman" panose="02020603050405020304" pitchFamily="18" charset="0"/>
                  </a:rPr>
                  <a:t> is</a:t>
                </a:r>
              </a:p>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𝑆</m:t>
                          </m:r>
                        </m:e>
                        <m:sub>
                          <m:r>
                            <a:rPr lang="en-US" b="0" i="1" smtClean="0">
                              <a:latin typeface="Cambria Math" panose="02040503050406030204" pitchFamily="18" charset="0"/>
                              <a:cs typeface="Times New Roman" panose="02020603050405020304" pitchFamily="18" charset="0"/>
                            </a:rPr>
                            <m:t>𝑖</m:t>
                          </m:r>
                        </m:sub>
                      </m:sSub>
                      <m:r>
                        <a:rPr lang="en-US" i="1" smtClean="0">
                          <a:latin typeface="Cambria Math" panose="02040503050406030204" pitchFamily="18" charset="0"/>
                          <a:cs typeface="Times New Roman" panose="02020603050405020304" pitchFamily="18" charset="0"/>
                        </a:rPr>
                        <m:t>=</m:t>
                      </m:r>
                      <m:d>
                        <m:dPr>
                          <m:begChr m:val="{"/>
                          <m:endChr m:val="}"/>
                          <m:ctrlPr>
                            <a:rPr lang="en-US" i="1" smtClean="0">
                              <a:latin typeface="Cambria Math" panose="02040503050406030204" pitchFamily="18" charset="0"/>
                              <a:cs typeface="Times New Roman" panose="02020603050405020304" pitchFamily="18" charset="0"/>
                            </a:rPr>
                          </m:ctrlPr>
                        </m:dPr>
                        <m:e>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𝑣</m:t>
                              </m:r>
                            </m:e>
                            <m:sub>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−1</m:t>
                                  </m:r>
                                </m:e>
                              </m:d>
                              <m:d>
                                <m:dPr>
                                  <m:begChr m:val="⌊"/>
                                  <m:endChr m:val="⌋"/>
                                  <m:ctrlPr>
                                    <a:rPr lang="en-US" b="0" i="1" smtClean="0">
                                      <a:latin typeface="Cambria Math" panose="02040503050406030204" pitchFamily="18" charset="0"/>
                                      <a:cs typeface="Times New Roman" panose="02020603050405020304" pitchFamily="18" charset="0"/>
                                    </a:rPr>
                                  </m:ctrlPr>
                                </m:dPr>
                                <m:e>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𝑟</m:t>
                                      </m:r>
                                    </m:num>
                                    <m:den>
                                      <m:r>
                                        <a:rPr lang="en-US" b="0" i="1" smtClean="0">
                                          <a:latin typeface="Cambria Math" panose="02040503050406030204" pitchFamily="18" charset="0"/>
                                          <a:cs typeface="Times New Roman" panose="02020603050405020304" pitchFamily="18" charset="0"/>
                                        </a:rPr>
                                        <m:t>𝑚</m:t>
                                      </m:r>
                                    </m:den>
                                  </m:f>
                                </m:e>
                              </m:d>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𝑣</m:t>
                              </m:r>
                            </m:e>
                            <m:sub>
                              <m:r>
                                <a:rPr lang="en-US" b="0" i="1" smtClean="0">
                                  <a:latin typeface="Cambria Math" panose="02040503050406030204" pitchFamily="18" charset="0"/>
                                  <a:cs typeface="Times New Roman" panose="02020603050405020304" pitchFamily="18" charset="0"/>
                                </a:rPr>
                                <m:t>𝑛</m:t>
                              </m:r>
                            </m:sub>
                          </m:sSub>
                        </m:e>
                      </m:d>
                    </m:oMath>
                  </m:oMathPara>
                </a14:m>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07D56918-20F9-4B3A-A2D2-CCB651A9FFA9}"/>
                  </a:ext>
                </a:extLst>
              </p:cNvPr>
              <p:cNvSpPr>
                <a:spLocks noGrp="1" noRot="1" noChangeAspect="1" noMove="1" noResize="1" noEditPoints="1" noAdjustHandles="1" noChangeArrowheads="1" noChangeShapeType="1" noTextEdit="1"/>
              </p:cNvSpPr>
              <p:nvPr>
                <p:ph idx="1"/>
              </p:nvPr>
            </p:nvSpPr>
            <p:spPr>
              <a:blipFill>
                <a:blip r:embed="rId2"/>
                <a:stretch>
                  <a:fillRect l="-1043" t="-2381" r="-1159"/>
                </a:stretch>
              </a:blipFill>
            </p:spPr>
            <p:txBody>
              <a:bodyPr/>
              <a:lstStyle/>
              <a:p>
                <a:r>
                  <a:rPr lang="en-US">
                    <a:noFill/>
                  </a:rPr>
                  <a:t> </a:t>
                </a:r>
              </a:p>
            </p:txBody>
          </p:sp>
        </mc:Fallback>
      </mc:AlternateContent>
    </p:spTree>
    <p:extLst>
      <p:ext uri="{BB962C8B-B14F-4D97-AF65-F5344CB8AC3E}">
        <p14:creationId xmlns:p14="http://schemas.microsoft.com/office/powerpoint/2010/main" val="3384212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858</Words>
  <Application>Microsoft Office PowerPoint</Application>
  <PresentationFormat>Widescreen</PresentationFormat>
  <Paragraphs>68</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Times New Roman</vt:lpstr>
      <vt:lpstr>Office Theme</vt:lpstr>
      <vt:lpstr>Parallel ILLT</vt:lpstr>
      <vt:lpstr>Overview</vt:lpstr>
      <vt:lpstr>Problem Statement and Description</vt:lpstr>
      <vt:lpstr>Definitions</vt:lpstr>
      <vt:lpstr>Definitions</vt:lpstr>
      <vt:lpstr>Cholesky Factorization</vt:lpstr>
      <vt:lpstr>Cholesky Factorization</vt:lpstr>
      <vt:lpstr>Incomplete Cholesky Factorization</vt:lpstr>
      <vt:lpstr>Parallel Incomplete Cholesky Factorization</vt:lpstr>
      <vt:lpstr>Parallel Incomplete Cholesky Factorization</vt:lpstr>
      <vt:lpstr>Parallel Incomplete Cholesky Factorization</vt:lpstr>
      <vt:lpstr>Program Testing</vt:lpstr>
      <vt:lpstr>Program Testing</vt:lpstr>
      <vt:lpstr>Program Testing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Presentation</dc:title>
  <dc:creator>Elie</dc:creator>
  <cp:lastModifiedBy>Elie</cp:lastModifiedBy>
  <cp:revision>137</cp:revision>
  <dcterms:created xsi:type="dcterms:W3CDTF">2020-06-09T18:15:46Z</dcterms:created>
  <dcterms:modified xsi:type="dcterms:W3CDTF">2020-06-09T20:00:22Z</dcterms:modified>
</cp:coreProperties>
</file>