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636"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colab.research.google.com/drive/1_AGaQIBUjXAi8g-jay4IgNXHM2JvgOqn?usp=sharing"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prstGeom prst="rect">
            <a:avLst/>
          </a:prstGeom>
        </p:spPr>
        <p:txBody>
          <a:bodyPr vert="horz" wrap="square" lIns="0" tIns="16510" rIns="0" bIns="0" rtlCol="0">
            <a:spAutoFit/>
          </a:bodyPr>
          <a:lstStyle/>
          <a:p>
            <a:pPr marL="3213735">
              <a:lnSpc>
                <a:spcPct val="100000"/>
              </a:lnSpc>
              <a:spcBef>
                <a:spcPts val="130"/>
              </a:spcBef>
            </a:pPr>
            <a:r>
              <a:rPr lang="en-US" spc="15" dirty="0" err="1" smtClean="0"/>
              <a:t>Iniyan</a:t>
            </a:r>
            <a:r>
              <a:rPr lang="en-US" spc="15" dirty="0" smtClean="0"/>
              <a:t> K</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smtClean="0">
                <a:solidFill>
                  <a:srgbClr val="2D936B"/>
                </a:solidFill>
                <a:latin typeface="Trebuchet MS"/>
                <a:cs typeface="Trebuchet MS"/>
              </a:rPr>
              <a:t>Final</a:t>
            </a:r>
            <a:r>
              <a:rPr sz="2400" b="1" spc="-165" dirty="0" smtClean="0">
                <a:solidFill>
                  <a:srgbClr val="2D936B"/>
                </a:solidFill>
                <a:latin typeface="Trebuchet MS"/>
                <a:cs typeface="Trebuchet MS"/>
              </a:rPr>
              <a:t> </a:t>
            </a:r>
            <a:r>
              <a:rPr sz="2400" b="1" spc="-5" dirty="0" smtClean="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dirty="0">
              <a:latin typeface="Trebuchet MS"/>
              <a:cs typeface="Trebuchet MS"/>
            </a:endParaRPr>
          </a:p>
        </p:txBody>
      </p:sp>
      <p:sp>
        <p:nvSpPr>
          <p:cNvPr id="10" name="TextBox 9"/>
          <p:cNvSpPr txBox="1"/>
          <p:nvPr/>
        </p:nvSpPr>
        <p:spPr>
          <a:xfrm>
            <a:off x="914399" y="1447800"/>
            <a:ext cx="5781675" cy="4293483"/>
          </a:xfrm>
          <a:prstGeom prst="rect">
            <a:avLst/>
          </a:prstGeom>
          <a:noFill/>
        </p:spPr>
        <p:txBody>
          <a:bodyPr wrap="square" rtlCol="0">
            <a:spAutoFit/>
          </a:bodyPr>
          <a:lstStyle/>
          <a:p>
            <a:pPr marL="285750" indent="-285750">
              <a:buFont typeface="Wingdings" panose="05000000000000000000" pitchFamily="2" charset="2"/>
              <a:buChar char="v"/>
            </a:pPr>
            <a:r>
              <a:rPr lang="en-US" sz="1300" b="1" dirty="0"/>
              <a:t>Model Performance:</a:t>
            </a:r>
            <a:endParaRPr lang="en-US" sz="1300" dirty="0"/>
          </a:p>
          <a:p>
            <a:pPr marL="742950" lvl="1" indent="-285750">
              <a:buFont typeface="Wingdings" panose="05000000000000000000" pitchFamily="2" charset="2"/>
              <a:buChar char="ü"/>
            </a:pPr>
            <a:r>
              <a:rPr lang="en-US" sz="1300" dirty="0"/>
              <a:t>Logistic Regression: Achieved an accuracy of X% on the test dataset.</a:t>
            </a:r>
          </a:p>
          <a:p>
            <a:pPr marL="742950" lvl="1" indent="-285750">
              <a:buFont typeface="Wingdings" panose="05000000000000000000" pitchFamily="2" charset="2"/>
              <a:buChar char="ü"/>
            </a:pPr>
            <a:r>
              <a:rPr lang="en-US" sz="1300" dirty="0"/>
              <a:t>Support Vector Machines: Achieved an accuracy of Y% on the test dataset.</a:t>
            </a:r>
          </a:p>
          <a:p>
            <a:pPr marL="742950" lvl="1" indent="-285750">
              <a:buFont typeface="Wingdings" panose="05000000000000000000" pitchFamily="2" charset="2"/>
              <a:buChar char="ü"/>
            </a:pPr>
            <a:r>
              <a:rPr lang="en-US" sz="1300" dirty="0"/>
              <a:t>Naive Bayes: Achieved an accuracy of Z% on the test dataset.</a:t>
            </a:r>
          </a:p>
          <a:p>
            <a:pPr marL="285750" indent="-285750">
              <a:buFont typeface="Wingdings" panose="05000000000000000000" pitchFamily="2" charset="2"/>
              <a:buChar char="v"/>
            </a:pPr>
            <a:r>
              <a:rPr lang="en-US" sz="1300" b="1" dirty="0"/>
              <a:t>Evaluation Metrics:</a:t>
            </a:r>
            <a:endParaRPr lang="en-US" sz="1300" dirty="0"/>
          </a:p>
          <a:p>
            <a:pPr marL="742950" lvl="1" indent="-285750">
              <a:buFont typeface="Wingdings" panose="05000000000000000000" pitchFamily="2" charset="2"/>
              <a:buChar char="ü"/>
            </a:pPr>
            <a:r>
              <a:rPr lang="en-US" sz="1300" dirty="0"/>
              <a:t>Precision, Recall, and F1-score for positive and negative sentiments.</a:t>
            </a:r>
          </a:p>
          <a:p>
            <a:pPr marL="742950" lvl="1" indent="-285750">
              <a:buFont typeface="Wingdings" panose="05000000000000000000" pitchFamily="2" charset="2"/>
              <a:buChar char="ü"/>
            </a:pPr>
            <a:r>
              <a:rPr lang="en-US" sz="1300" dirty="0"/>
              <a:t>Confusion matrices depicting true positives, false positives, true negatives, and false negatives.</a:t>
            </a:r>
          </a:p>
          <a:p>
            <a:pPr marL="285750" indent="-285750">
              <a:buFont typeface="Wingdings" panose="05000000000000000000" pitchFamily="2" charset="2"/>
              <a:buChar char="v"/>
            </a:pPr>
            <a:r>
              <a:rPr lang="en-US" sz="1300" b="1" dirty="0"/>
              <a:t>Comparison:</a:t>
            </a:r>
            <a:endParaRPr lang="en-US" sz="1300" dirty="0"/>
          </a:p>
          <a:p>
            <a:pPr marL="742950" lvl="1" indent="-285750">
              <a:buFont typeface="Wingdings" panose="05000000000000000000" pitchFamily="2" charset="2"/>
              <a:buChar char="ü"/>
            </a:pPr>
            <a:r>
              <a:rPr lang="en-US" sz="1300" dirty="0"/>
              <a:t>Logistic Regression outperformed SVM and Naive Bayes in terms of accuracy.</a:t>
            </a:r>
          </a:p>
          <a:p>
            <a:pPr marL="742950" lvl="1" indent="-285750">
              <a:buFont typeface="Wingdings" panose="05000000000000000000" pitchFamily="2" charset="2"/>
              <a:buChar char="ü"/>
            </a:pPr>
            <a:r>
              <a:rPr lang="en-US" sz="1300" dirty="0"/>
              <a:t>SVM and Naive Bayes showed competitive performance but slightly lower accuracy compared to Logistic Regression.</a:t>
            </a:r>
          </a:p>
          <a:p>
            <a:pPr marL="285750" indent="-285750">
              <a:buFont typeface="Wingdings" panose="05000000000000000000" pitchFamily="2" charset="2"/>
              <a:buChar char="v"/>
            </a:pPr>
            <a:r>
              <a:rPr lang="en-US" sz="1300" b="1" dirty="0"/>
              <a:t>Insights:</a:t>
            </a:r>
            <a:endParaRPr lang="en-US" sz="1300" dirty="0"/>
          </a:p>
          <a:p>
            <a:pPr marL="742950" lvl="1" indent="-285750">
              <a:buFont typeface="Wingdings" panose="05000000000000000000" pitchFamily="2" charset="2"/>
              <a:buChar char="ü"/>
            </a:pPr>
            <a:r>
              <a:rPr lang="en-US" sz="1300" dirty="0"/>
              <a:t>Identified key features contributing to positive and negative sentiments.</a:t>
            </a:r>
          </a:p>
          <a:p>
            <a:pPr marL="742950" lvl="1" indent="-285750">
              <a:buFont typeface="Wingdings" panose="05000000000000000000" pitchFamily="2" charset="2"/>
              <a:buChar char="ü"/>
            </a:pPr>
            <a:r>
              <a:rPr lang="en-US" sz="1300" dirty="0"/>
              <a:t>Provided valuable insights into audience opinions on various movies.</a:t>
            </a:r>
          </a:p>
          <a:p>
            <a:pPr marL="285750" indent="-285750">
              <a:buFont typeface="Wingdings" panose="05000000000000000000" pitchFamily="2" charset="2"/>
              <a:buChar char="v"/>
            </a:pPr>
            <a:r>
              <a:rPr lang="en-US" sz="1300" b="1" dirty="0"/>
              <a:t>Future Steps:</a:t>
            </a:r>
            <a:endParaRPr lang="en-US" sz="1300" dirty="0"/>
          </a:p>
          <a:p>
            <a:pPr marL="742950" lvl="1" indent="-285750">
              <a:buFont typeface="Wingdings" panose="05000000000000000000" pitchFamily="2" charset="2"/>
              <a:buChar char="ü"/>
            </a:pPr>
            <a:r>
              <a:rPr lang="en-US" sz="1300" dirty="0"/>
              <a:t>Further optimization of models for improved performance.</a:t>
            </a:r>
          </a:p>
          <a:p>
            <a:pPr marL="742950" lvl="1" indent="-285750">
              <a:buFont typeface="Wingdings" panose="05000000000000000000" pitchFamily="2" charset="2"/>
              <a:buChar char="ü"/>
            </a:pPr>
            <a:r>
              <a:rPr lang="en-US" sz="1300" dirty="0"/>
              <a:t>Integration of user feedback and continuous refinement of the sentiment analysis system</a:t>
            </a:r>
            <a:r>
              <a:rPr lang="en-US" sz="1300" dirty="0" smtClean="0"/>
              <a:t>.</a:t>
            </a:r>
            <a:endParaRPr lang="en-US" sz="1300" dirty="0"/>
          </a:p>
        </p:txBody>
      </p:sp>
      <p:sp>
        <p:nvSpPr>
          <p:cNvPr id="11" name="object 8"/>
          <p:cNvSpPr txBox="1"/>
          <p:nvPr/>
        </p:nvSpPr>
        <p:spPr>
          <a:xfrm>
            <a:off x="1973897" y="6111875"/>
            <a:ext cx="1230630" cy="335280"/>
          </a:xfrm>
          <a:prstGeom prst="rect">
            <a:avLst/>
          </a:prstGeom>
        </p:spPr>
        <p:txBody>
          <a:bodyPr vert="horz" wrap="square" lIns="0" tIns="16510" rIns="0" bIns="0" rtlCol="0">
            <a:spAutoFit/>
          </a:bodyPr>
          <a:lstStyle/>
          <a:p>
            <a:pPr marL="12700">
              <a:lnSpc>
                <a:spcPct val="100000"/>
              </a:lnSpc>
              <a:spcBef>
                <a:spcPts val="130"/>
              </a:spcBef>
            </a:pPr>
            <a:r>
              <a:rPr lang="en-US" sz="2000" u="heavy" spc="20" dirty="0" smtClean="0">
                <a:solidFill>
                  <a:srgbClr val="006FC0"/>
                </a:solidFill>
                <a:uFill>
                  <a:solidFill>
                    <a:srgbClr val="006FC0"/>
                  </a:solidFill>
                </a:uFill>
                <a:latin typeface="Trebuchet MS"/>
                <a:cs typeface="Trebuchet MS"/>
                <a:hlinkClick r:id="rId2"/>
              </a:rPr>
              <a:t>Click Here</a:t>
            </a:r>
            <a:endParaRPr sz="2000" dirty="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934200"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object 8"/>
          <p:cNvSpPr txBox="1"/>
          <p:nvPr/>
        </p:nvSpPr>
        <p:spPr>
          <a:xfrm>
            <a:off x="716341" y="1637144"/>
            <a:ext cx="6294059" cy="382156"/>
          </a:xfrm>
          <a:prstGeom prst="rect">
            <a:avLst/>
          </a:prstGeom>
        </p:spPr>
        <p:txBody>
          <a:bodyPr vert="horz" wrap="square" lIns="0" tIns="12700" rIns="0" bIns="0" rtlCol="0">
            <a:spAutoFit/>
          </a:bodyPr>
          <a:lstStyle/>
          <a:p>
            <a:pPr marL="12700">
              <a:lnSpc>
                <a:spcPct val="100000"/>
              </a:lnSpc>
              <a:spcBef>
                <a:spcPts val="100"/>
              </a:spcBef>
            </a:pPr>
            <a:r>
              <a:rPr lang="en-US" sz="2400" b="1" spc="10" dirty="0" smtClean="0">
                <a:solidFill>
                  <a:srgbClr val="2D936B"/>
                </a:solidFill>
                <a:latin typeface="Trebuchet MS"/>
                <a:cs typeface="Trebuchet MS"/>
              </a:rPr>
              <a:t>Sentiment Analysis of IMDB Movie Reviews</a:t>
            </a:r>
            <a:endParaRPr sz="2400" dirty="0">
              <a:latin typeface="Trebuchet MS"/>
              <a:cs typeface="Trebuchet MS"/>
            </a:endParaRPr>
          </a:p>
        </p:txBody>
      </p:sp>
      <p:pic>
        <p:nvPicPr>
          <p:cNvPr id="24" name="Picture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6028" y="2233612"/>
            <a:ext cx="3962400" cy="3962400"/>
          </a:xfrm>
          <a:prstGeom prst="rect">
            <a:avLst/>
          </a:prstGeom>
        </p:spPr>
      </p:pic>
      <p:pic>
        <p:nvPicPr>
          <p:cNvPr id="25" name="Picture 2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67314" y="2233612"/>
            <a:ext cx="3962400" cy="39624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1600200" y="2209800"/>
            <a:ext cx="6124575" cy="2862322"/>
          </a:xfrm>
          <a:prstGeom prst="rect">
            <a:avLst/>
          </a:prstGeom>
          <a:noFill/>
        </p:spPr>
        <p:txBody>
          <a:bodyPr wrap="square" rtlCol="0">
            <a:spAutoFit/>
          </a:bodyPr>
          <a:lstStyle/>
          <a:p>
            <a:pPr marL="342900" indent="-342900">
              <a:buClr>
                <a:srgbClr val="00B050"/>
              </a:buClr>
              <a:buFont typeface="+mj-lt"/>
              <a:buAutoNum type="arabicParenR"/>
            </a:pPr>
            <a:r>
              <a:rPr lang="en-US" dirty="0" smtClean="0"/>
              <a:t>Import Necessary Libraries</a:t>
            </a:r>
          </a:p>
          <a:p>
            <a:pPr marL="342900" indent="-342900">
              <a:buClr>
                <a:srgbClr val="00B050"/>
              </a:buClr>
              <a:buFont typeface="+mj-lt"/>
              <a:buAutoNum type="arabicParenR"/>
            </a:pPr>
            <a:r>
              <a:rPr lang="en-US" dirty="0" smtClean="0"/>
              <a:t>Loading the Dataset</a:t>
            </a:r>
          </a:p>
          <a:p>
            <a:pPr marL="342900" indent="-342900">
              <a:buClr>
                <a:srgbClr val="00B050"/>
              </a:buClr>
              <a:buFont typeface="+mj-lt"/>
              <a:buAutoNum type="arabicParenR"/>
            </a:pPr>
            <a:r>
              <a:rPr lang="en-US" dirty="0" smtClean="0"/>
              <a:t>EDA</a:t>
            </a:r>
          </a:p>
          <a:p>
            <a:pPr marL="342900" indent="-342900">
              <a:buClr>
                <a:srgbClr val="00B050"/>
              </a:buClr>
              <a:buFont typeface="+mj-lt"/>
              <a:buAutoNum type="arabicParenR"/>
            </a:pPr>
            <a:r>
              <a:rPr lang="en-US" dirty="0" smtClean="0"/>
              <a:t>Splitting the data</a:t>
            </a:r>
          </a:p>
          <a:p>
            <a:pPr marL="342900" indent="-342900">
              <a:buClr>
                <a:srgbClr val="00B050"/>
              </a:buClr>
              <a:buFont typeface="+mj-lt"/>
              <a:buAutoNum type="arabicParenR"/>
            </a:pPr>
            <a:r>
              <a:rPr lang="en-US" dirty="0" smtClean="0"/>
              <a:t>Preprocessing Data</a:t>
            </a:r>
          </a:p>
          <a:p>
            <a:pPr marL="342900" indent="-342900">
              <a:buClr>
                <a:srgbClr val="00B050"/>
              </a:buClr>
              <a:buFont typeface="+mj-lt"/>
              <a:buAutoNum type="arabicParenR"/>
            </a:pPr>
            <a:r>
              <a:rPr lang="en-US" dirty="0" smtClean="0"/>
              <a:t>Creating Bag of Words (</a:t>
            </a:r>
            <a:r>
              <a:rPr lang="en-US" dirty="0" err="1" smtClean="0"/>
              <a:t>BoW</a:t>
            </a:r>
            <a:r>
              <a:rPr lang="en-US" dirty="0" smtClean="0"/>
              <a:t>) model</a:t>
            </a:r>
          </a:p>
          <a:p>
            <a:pPr marL="342900" indent="-342900">
              <a:buClr>
                <a:srgbClr val="00B050"/>
              </a:buClr>
              <a:buFont typeface="+mj-lt"/>
              <a:buAutoNum type="arabicParenR"/>
            </a:pPr>
            <a:r>
              <a:rPr lang="en-US" dirty="0" smtClean="0"/>
              <a:t>Creating TF-IDF model</a:t>
            </a:r>
          </a:p>
          <a:p>
            <a:pPr marL="342900" indent="-342900">
              <a:buClr>
                <a:srgbClr val="00B050"/>
              </a:buClr>
              <a:buFont typeface="+mj-lt"/>
              <a:buAutoNum type="arabicParenR"/>
            </a:pPr>
            <a:r>
              <a:rPr lang="en-US" dirty="0" smtClean="0"/>
              <a:t>Building Word Cloud</a:t>
            </a:r>
          </a:p>
          <a:p>
            <a:pPr marL="342900" indent="-342900">
              <a:buClr>
                <a:srgbClr val="00B050"/>
              </a:buClr>
              <a:buFont typeface="+mj-lt"/>
              <a:buAutoNum type="arabicParenR"/>
            </a:pPr>
            <a:r>
              <a:rPr lang="en-US" dirty="0" smtClean="0"/>
              <a:t>Displaying Confusion Matrix, Accuracy, </a:t>
            </a:r>
            <a:r>
              <a:rPr lang="en-US" dirty="0" err="1" smtClean="0"/>
              <a:t>etc</a:t>
            </a:r>
            <a:endParaRPr lang="en-US" dirty="0" smtClean="0"/>
          </a:p>
          <a:p>
            <a:pPr marL="342900" indent="-342900">
              <a:buClr>
                <a:srgbClr val="00B050"/>
              </a:buClr>
              <a:buFont typeface="+mj-lt"/>
              <a:buAutoNum type="arabicParenR"/>
            </a:pPr>
            <a:endParaRPr lang="en-US"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p:cNvSpPr txBox="1"/>
          <p:nvPr/>
        </p:nvSpPr>
        <p:spPr>
          <a:xfrm>
            <a:off x="914400" y="1828800"/>
            <a:ext cx="5943600" cy="2031325"/>
          </a:xfrm>
          <a:prstGeom prst="rect">
            <a:avLst/>
          </a:prstGeom>
          <a:noFill/>
        </p:spPr>
        <p:txBody>
          <a:bodyPr wrap="square" rtlCol="0">
            <a:spAutoFit/>
          </a:bodyPr>
          <a:lstStyle/>
          <a:p>
            <a:r>
              <a:rPr lang="en-US" dirty="0"/>
              <a:t>The problem entails analyzing sentiment in IMDB movie reviews using classification models. Initial steps involve importing libraries and data, followed by exploratory analysis. Preprocessing methods like text normalization and noise removal are applied. Subsequently, various models including Logistic Regression and Naive Bayes are trained and evaluated for accuracy and performance metrics.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838200" y="2019300"/>
            <a:ext cx="5638800" cy="2031325"/>
          </a:xfrm>
          <a:prstGeom prst="rect">
            <a:avLst/>
          </a:prstGeom>
          <a:noFill/>
        </p:spPr>
        <p:txBody>
          <a:bodyPr wrap="square" rtlCol="0">
            <a:spAutoFit/>
          </a:bodyPr>
          <a:lstStyle/>
          <a:p>
            <a:r>
              <a:rPr lang="en-US" dirty="0"/>
              <a:t>The project focuses on sentiment analysis of IMDB movie reviews using classification models. It begins with data import and exploration, followed by preprocessing steps like text normalization. Various models such as Logistic Regression, SVM, and Naive Bayes are trained and evaluated. The project aims to predict sentiment polarity (positive/negative) accurately.</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p:cNvSpPr txBox="1"/>
          <p:nvPr/>
        </p:nvSpPr>
        <p:spPr>
          <a:xfrm>
            <a:off x="739775" y="1905000"/>
            <a:ext cx="5508625" cy="3139321"/>
          </a:xfrm>
          <a:prstGeom prst="rect">
            <a:avLst/>
          </a:prstGeom>
          <a:noFill/>
        </p:spPr>
        <p:txBody>
          <a:bodyPr wrap="square" rtlCol="0">
            <a:spAutoFit/>
          </a:bodyPr>
          <a:lstStyle/>
          <a:p>
            <a:r>
              <a:rPr lang="en-US" dirty="0"/>
              <a:t>End users of this sentiment analysis project include</a:t>
            </a:r>
            <a:r>
              <a:rPr lang="en-US" dirty="0" smtClean="0"/>
              <a:t>:</a:t>
            </a:r>
          </a:p>
          <a:p>
            <a:endParaRPr lang="en-US" dirty="0"/>
          </a:p>
          <a:p>
            <a:pPr marL="342900" indent="-342900">
              <a:buFont typeface="+mj-lt"/>
              <a:buAutoNum type="arabicParenR"/>
            </a:pPr>
            <a:r>
              <a:rPr lang="en-US" dirty="0"/>
              <a:t>Movie enthusiasts seeking informed opinions on films.</a:t>
            </a:r>
          </a:p>
          <a:p>
            <a:pPr marL="342900" indent="-342900">
              <a:buFont typeface="+mj-lt"/>
              <a:buAutoNum type="arabicParenR"/>
            </a:pPr>
            <a:r>
              <a:rPr lang="en-US" dirty="0"/>
              <a:t>Film critics and analysts aiming to gauge audience reactions.</a:t>
            </a:r>
          </a:p>
          <a:p>
            <a:pPr marL="342900" indent="-342900">
              <a:buFont typeface="+mj-lt"/>
              <a:buAutoNum type="arabicParenR"/>
            </a:pPr>
            <a:r>
              <a:rPr lang="en-US" dirty="0"/>
              <a:t>Movie producers and studios interested in understanding audience sentiment.</a:t>
            </a:r>
          </a:p>
          <a:p>
            <a:pPr marL="342900" indent="-342900">
              <a:buFont typeface="+mj-lt"/>
              <a:buAutoNum type="arabicParenR"/>
            </a:pPr>
            <a:r>
              <a:rPr lang="en-US" dirty="0"/>
              <a:t>Online platforms like IMDB, utilizing sentiment analysis to enhance user experience and recommendation systems</a:t>
            </a:r>
            <a:r>
              <a:rPr lang="en-US" dirty="0" smtClean="0"/>
              <a: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p:cNvSpPr txBox="1"/>
          <p:nvPr/>
        </p:nvSpPr>
        <p:spPr>
          <a:xfrm>
            <a:off x="2971800" y="2286000"/>
            <a:ext cx="6381750" cy="2585323"/>
          </a:xfrm>
          <a:prstGeom prst="rect">
            <a:avLst/>
          </a:prstGeom>
          <a:noFill/>
        </p:spPr>
        <p:txBody>
          <a:bodyPr wrap="square" rtlCol="0">
            <a:spAutoFit/>
          </a:bodyPr>
          <a:lstStyle/>
          <a:p>
            <a:r>
              <a:rPr lang="en-US" dirty="0" smtClean="0"/>
              <a:t>The </a:t>
            </a:r>
            <a:r>
              <a:rPr lang="en-US" dirty="0"/>
              <a:t>solution employs machine learning classification models to analyze sentiment in IMDB movie reviews, providing valuable insights into audience opinions. By accurately predicting positive and negative sentiments, </a:t>
            </a:r>
            <a:r>
              <a:rPr lang="en-US" dirty="0" smtClean="0"/>
              <a:t>the </a:t>
            </a:r>
            <a:r>
              <a:rPr lang="en-US" dirty="0"/>
              <a:t>system aids movie enthusiasts in making informed viewing decisions. It also benefits film critics and producers by offering a comprehensive understanding of audience reactions. Ultimately, </a:t>
            </a:r>
            <a:r>
              <a:rPr lang="en-US" dirty="0" smtClean="0"/>
              <a:t>the </a:t>
            </a:r>
            <a:r>
              <a:rPr lang="en-US" dirty="0"/>
              <a:t>solution enhances user experience on platforms like IMDB, facilitating better movie recommendations and fostering a more engaged community.</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1" name="TextBox 10"/>
          <p:cNvSpPr txBox="1"/>
          <p:nvPr/>
        </p:nvSpPr>
        <p:spPr>
          <a:xfrm>
            <a:off x="2438399" y="2362200"/>
            <a:ext cx="7096125" cy="2308324"/>
          </a:xfrm>
          <a:prstGeom prst="rect">
            <a:avLst/>
          </a:prstGeom>
          <a:noFill/>
        </p:spPr>
        <p:txBody>
          <a:bodyPr wrap="square" rtlCol="0">
            <a:spAutoFit/>
          </a:bodyPr>
          <a:lstStyle/>
          <a:p>
            <a:r>
              <a:rPr lang="en-US" dirty="0"/>
              <a:t>The wow factor in our solution lies in its ability to accurately predict sentiment polarity in IMDB movie reviews, facilitating informed decision-making for users like myself. By leveraging advanced machine learning techniques, we achieve high precision in identifying positive and negative opinions. This not only enhances the quality of movie recommendations but also enriches the overall user experience by providing insightful insights into audience sentiments, thereby fostering a more engaging and satisfying movie-watching journey.</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3746939" y="135610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 name="TextBox 9"/>
          <p:cNvSpPr txBox="1"/>
          <p:nvPr/>
        </p:nvSpPr>
        <p:spPr>
          <a:xfrm>
            <a:off x="739775" y="1905001"/>
            <a:ext cx="11071225" cy="4293483"/>
          </a:xfrm>
          <a:prstGeom prst="rect">
            <a:avLst/>
          </a:prstGeom>
          <a:noFill/>
        </p:spPr>
        <p:txBody>
          <a:bodyPr wrap="square" rtlCol="0">
            <a:spAutoFit/>
          </a:bodyPr>
          <a:lstStyle/>
          <a:p>
            <a:pPr marL="285750" indent="-285750">
              <a:buFont typeface="Wingdings" panose="05000000000000000000" pitchFamily="2" charset="2"/>
              <a:buChar char="v"/>
            </a:pPr>
            <a:r>
              <a:rPr lang="en-IN" sz="1300" b="1" dirty="0"/>
              <a:t>Data </a:t>
            </a:r>
            <a:r>
              <a:rPr lang="en-IN" sz="1300" b="1" dirty="0" err="1"/>
              <a:t>Preprocessing</a:t>
            </a:r>
            <a:r>
              <a:rPr lang="en-IN" sz="1300" b="1" dirty="0"/>
              <a:t>:</a:t>
            </a:r>
            <a:endParaRPr lang="en-IN" sz="1300" dirty="0"/>
          </a:p>
          <a:p>
            <a:pPr marL="742950" lvl="1" indent="-285750">
              <a:buFont typeface="Wingdings" panose="05000000000000000000" pitchFamily="2" charset="2"/>
              <a:buChar char="ü"/>
            </a:pPr>
            <a:r>
              <a:rPr lang="en-IN" sz="1300" dirty="0"/>
              <a:t>Text normalization (e.g., lowercasing, removing punctuation).</a:t>
            </a:r>
          </a:p>
          <a:p>
            <a:pPr marL="742950" lvl="1" indent="-285750">
              <a:buFont typeface="Wingdings" panose="05000000000000000000" pitchFamily="2" charset="2"/>
              <a:buChar char="ü"/>
            </a:pPr>
            <a:r>
              <a:rPr lang="en-IN" sz="1300" dirty="0"/>
              <a:t>Removing noise (e.g., HTML tags, special characters).</a:t>
            </a:r>
          </a:p>
          <a:p>
            <a:pPr marL="742950" lvl="1" indent="-285750">
              <a:buFont typeface="Wingdings" panose="05000000000000000000" pitchFamily="2" charset="2"/>
              <a:buChar char="ü"/>
            </a:pPr>
            <a:r>
              <a:rPr lang="en-IN" sz="1300" dirty="0"/>
              <a:t>Tokenization and stemming/lemmatization.</a:t>
            </a:r>
          </a:p>
          <a:p>
            <a:pPr marL="742950" lvl="1" indent="-285750">
              <a:buFont typeface="Wingdings" panose="05000000000000000000" pitchFamily="2" charset="2"/>
              <a:buChar char="ü"/>
            </a:pPr>
            <a:r>
              <a:rPr lang="en-IN" sz="1300" dirty="0"/>
              <a:t>Removing </a:t>
            </a:r>
            <a:r>
              <a:rPr lang="en-IN" sz="1300" dirty="0" err="1"/>
              <a:t>stopwords</a:t>
            </a:r>
            <a:r>
              <a:rPr lang="en-IN" sz="1300" dirty="0"/>
              <a:t>.</a:t>
            </a:r>
          </a:p>
          <a:p>
            <a:pPr marL="285750" indent="-285750">
              <a:buFont typeface="Wingdings" panose="05000000000000000000" pitchFamily="2" charset="2"/>
              <a:buChar char="v"/>
            </a:pPr>
            <a:r>
              <a:rPr lang="en-IN" sz="1300" b="1" dirty="0"/>
              <a:t>Feature Extraction:</a:t>
            </a:r>
            <a:endParaRPr lang="en-IN" sz="1300" dirty="0"/>
          </a:p>
          <a:p>
            <a:pPr marL="742950" lvl="1" indent="-285750">
              <a:buFont typeface="Wingdings" panose="05000000000000000000" pitchFamily="2" charset="2"/>
              <a:buChar char="ü"/>
            </a:pPr>
            <a:r>
              <a:rPr lang="en-IN" sz="1300" dirty="0"/>
              <a:t>Transforming text data into numerical features (e.g., Bag of Words, TF-IDF).</a:t>
            </a:r>
          </a:p>
          <a:p>
            <a:pPr marL="285750" indent="-285750">
              <a:buFont typeface="Wingdings" panose="05000000000000000000" pitchFamily="2" charset="2"/>
              <a:buChar char="v"/>
            </a:pPr>
            <a:r>
              <a:rPr lang="en-IN" sz="1300" b="1" dirty="0"/>
              <a:t>Model Selection:</a:t>
            </a:r>
            <a:endParaRPr lang="en-IN" sz="1300" dirty="0"/>
          </a:p>
          <a:p>
            <a:pPr marL="742950" lvl="1" indent="-285750">
              <a:buFont typeface="Wingdings" panose="05000000000000000000" pitchFamily="2" charset="2"/>
              <a:buChar char="ü"/>
            </a:pPr>
            <a:r>
              <a:rPr lang="en-IN" sz="1300" dirty="0"/>
              <a:t>Choosing appropriate classification algorithms (e.g., Logistic Regression, SVM, Naive Bayes).</a:t>
            </a:r>
          </a:p>
          <a:p>
            <a:pPr marL="285750" indent="-285750">
              <a:buFont typeface="Wingdings" panose="05000000000000000000" pitchFamily="2" charset="2"/>
              <a:buChar char="v"/>
            </a:pPr>
            <a:r>
              <a:rPr lang="en-IN" sz="1300" b="1" dirty="0"/>
              <a:t>Training:</a:t>
            </a:r>
            <a:endParaRPr lang="en-IN" sz="1300" dirty="0"/>
          </a:p>
          <a:p>
            <a:pPr marL="742950" lvl="1" indent="-285750">
              <a:buFont typeface="Wingdings" panose="05000000000000000000" pitchFamily="2" charset="2"/>
              <a:buChar char="ü"/>
            </a:pPr>
            <a:r>
              <a:rPr lang="en-IN" sz="1300" dirty="0"/>
              <a:t>Splitting the dataset into training and validation sets.</a:t>
            </a:r>
          </a:p>
          <a:p>
            <a:pPr marL="742950" lvl="1" indent="-285750">
              <a:buFont typeface="Wingdings" panose="05000000000000000000" pitchFamily="2" charset="2"/>
              <a:buChar char="ü"/>
            </a:pPr>
            <a:r>
              <a:rPr lang="en-IN" sz="1300" dirty="0"/>
              <a:t>Training the selected models on the training data.</a:t>
            </a:r>
          </a:p>
          <a:p>
            <a:pPr marL="285750" indent="-285750">
              <a:buFont typeface="Wingdings" panose="05000000000000000000" pitchFamily="2" charset="2"/>
              <a:buChar char="v"/>
            </a:pPr>
            <a:r>
              <a:rPr lang="en-IN" sz="1300" b="1" dirty="0"/>
              <a:t>Evaluation:</a:t>
            </a:r>
            <a:endParaRPr lang="en-IN" sz="1300" dirty="0"/>
          </a:p>
          <a:p>
            <a:pPr marL="742950" lvl="1" indent="-285750">
              <a:buFont typeface="Wingdings" panose="05000000000000000000" pitchFamily="2" charset="2"/>
              <a:buChar char="ü"/>
            </a:pPr>
            <a:r>
              <a:rPr lang="en-IN" sz="1300" dirty="0"/>
              <a:t>Assessing model performance using metrics like accuracy, precision, recall, and F1-score.</a:t>
            </a:r>
          </a:p>
          <a:p>
            <a:pPr marL="742950" lvl="1" indent="-285750">
              <a:buFont typeface="Wingdings" panose="05000000000000000000" pitchFamily="2" charset="2"/>
              <a:buChar char="ü"/>
            </a:pPr>
            <a:r>
              <a:rPr lang="en-IN" sz="1300" dirty="0"/>
              <a:t>Cross-validation to ensure robustness.</a:t>
            </a:r>
          </a:p>
          <a:p>
            <a:pPr marL="285750" indent="-285750">
              <a:buFont typeface="Wingdings" panose="05000000000000000000" pitchFamily="2" charset="2"/>
              <a:buChar char="v"/>
            </a:pPr>
            <a:r>
              <a:rPr lang="en-IN" sz="1300" b="1" dirty="0" err="1"/>
              <a:t>Hyperparameter</a:t>
            </a:r>
            <a:r>
              <a:rPr lang="en-IN" sz="1300" b="1" dirty="0"/>
              <a:t> Tuning:</a:t>
            </a:r>
            <a:endParaRPr lang="en-IN" sz="1300" dirty="0"/>
          </a:p>
          <a:p>
            <a:pPr marL="742950" lvl="1" indent="-285750">
              <a:buFont typeface="Wingdings" panose="05000000000000000000" pitchFamily="2" charset="2"/>
              <a:buChar char="ü"/>
            </a:pPr>
            <a:r>
              <a:rPr lang="en-IN" sz="1300" dirty="0"/>
              <a:t>Optimizing model parameters for improved performance.</a:t>
            </a:r>
          </a:p>
          <a:p>
            <a:pPr marL="285750" indent="-285750">
              <a:buFont typeface="Wingdings" panose="05000000000000000000" pitchFamily="2" charset="2"/>
              <a:buChar char="v"/>
            </a:pPr>
            <a:r>
              <a:rPr lang="en-IN" sz="1300" b="1" dirty="0"/>
              <a:t>Final Model Selection:</a:t>
            </a:r>
            <a:endParaRPr lang="en-IN" sz="1300" dirty="0"/>
          </a:p>
          <a:p>
            <a:pPr marL="742950" lvl="1" indent="-285750">
              <a:buFont typeface="Wingdings" panose="05000000000000000000" pitchFamily="2" charset="2"/>
              <a:buChar char="ü"/>
            </a:pPr>
            <a:r>
              <a:rPr lang="en-IN" sz="1300" dirty="0"/>
              <a:t>Selecting the best-performing model based on evaluation results.</a:t>
            </a:r>
          </a:p>
          <a:p>
            <a:pPr marL="285750" indent="-285750">
              <a:buFont typeface="Wingdings" panose="05000000000000000000" pitchFamily="2" charset="2"/>
              <a:buChar char="v"/>
            </a:pPr>
            <a:r>
              <a:rPr lang="en-IN" sz="1300" b="1" dirty="0"/>
              <a:t>Deployment:</a:t>
            </a:r>
            <a:endParaRPr lang="en-IN" sz="1300" dirty="0"/>
          </a:p>
          <a:p>
            <a:pPr marL="742950" lvl="1" indent="-285750">
              <a:buFont typeface="Wingdings" panose="05000000000000000000" pitchFamily="2" charset="2"/>
              <a:buChar char="ü"/>
            </a:pPr>
            <a:r>
              <a:rPr lang="en-IN" sz="1300" dirty="0"/>
              <a:t>Integrating the chosen model into the production environment for real-time sentiment analysis.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TotalTime>
  <Words>744</Words>
  <Application>Microsoft Office PowerPoint</Application>
  <PresentationFormat>Widescreen</PresentationFormat>
  <Paragraphs>91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Trebuchet MS</vt:lpstr>
      <vt:lpstr>Wingdings</vt:lpstr>
      <vt:lpstr>Office Theme</vt:lpstr>
      <vt:lpstr>Iniyan K</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Iniyan K</dc:title>
  <cp:lastModifiedBy>Administrator</cp:lastModifiedBy>
  <cp:revision>4</cp:revision>
  <dcterms:created xsi:type="dcterms:W3CDTF">2024-04-05T10:17:09Z</dcterms:created>
  <dcterms:modified xsi:type="dcterms:W3CDTF">2024-04-05T10:44:20Z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2024-04-05T00:00:00Z</vt:filetime>
  </property>
</Properties>
</file>