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3" r:id="rId3"/>
    <p:sldId id="257" r:id="rId4"/>
    <p:sldId id="275" r:id="rId5"/>
    <p:sldId id="276" r:id="rId6"/>
    <p:sldId id="277" r:id="rId7"/>
    <p:sldId id="278" r:id="rId8"/>
    <p:sldId id="279" r:id="rId9"/>
    <p:sldId id="280" r:id="rId10"/>
    <p:sldId id="274" r:id="rId11"/>
    <p:sldId id="258" r:id="rId12"/>
    <p:sldId id="281" r:id="rId13"/>
    <p:sldId id="271"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828020-32CD-6540-B586-F70228EC5781}" type="datetimeFigureOut">
              <a:rPr lang="en-US"/>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68279E-0847-4C48-9D3F-E306061559B9}" type="slidenum">
              <a:rPr lang="en-US"/>
              <a:t>‹#›</a:t>
            </a:fld>
            <a:endParaRPr lang="en-US"/>
          </a:p>
        </p:txBody>
      </p:sp>
    </p:spTree>
    <p:extLst>
      <p:ext uri="{BB962C8B-B14F-4D97-AF65-F5344CB8AC3E}">
        <p14:creationId xmlns:p14="http://schemas.microsoft.com/office/powerpoint/2010/main" val="222226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68279E-0847-4C48-9D3F-E306061559B9}" type="slidenum">
              <a:rPr lang="en-US"/>
              <a:t>12</a:t>
            </a:fld>
            <a:endParaRPr lang="en-US"/>
          </a:p>
        </p:txBody>
      </p:sp>
    </p:spTree>
    <p:extLst>
      <p:ext uri="{BB962C8B-B14F-4D97-AF65-F5344CB8AC3E}">
        <p14:creationId xmlns:p14="http://schemas.microsoft.com/office/powerpoint/2010/main" val="206190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4/4/2024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8" Type="http://schemas.openxmlformats.org/officeDocument/2006/relationships/hyperlink" Target="https://numpy.org/" TargetMode="External" /><Relationship Id="rId3" Type="http://schemas.openxmlformats.org/officeDocument/2006/relationships/hyperlink" Target="https://matplotlib.org/" TargetMode="External" /><Relationship Id="rId7" Type="http://schemas.openxmlformats.org/officeDocument/2006/relationships/hyperlink" Target="https://pypi.org/project/opencv-python/" TargetMode="External" /><Relationship Id="rId2" Type="http://schemas.openxmlformats.org/officeDocument/2006/relationships/notesSlide" Target="../notesSlides/notesSlide1.xml" /><Relationship Id="rId1" Type="http://schemas.openxmlformats.org/officeDocument/2006/relationships/slideLayout" Target="../slideLayouts/slideLayout2.xml" /><Relationship Id="rId6" Type="http://schemas.openxmlformats.org/officeDocument/2006/relationships/hyperlink" Target="http://transflow.in/" TargetMode="External" /><Relationship Id="rId5" Type="http://schemas.openxmlformats.org/officeDocument/2006/relationships/hyperlink" Target="https://keras.io/" TargetMode="External" /><Relationship Id="rId4" Type="http://schemas.openxmlformats.org/officeDocument/2006/relationships/hyperlink" Target="https://pandas.pydata.org/" TargetMode="External" /><Relationship Id="rId9" Type="http://schemas.openxmlformats.org/officeDocument/2006/relationships/hyperlink" Target="https://www.kaggle.com/datasets/shravankumar9892/image-colorization/download?datasetVersionNumber=4"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48933" y="609600"/>
            <a:ext cx="8094134" cy="3022600"/>
          </a:xfrm>
        </p:spPr>
        <p:txBody>
          <a:bodyPr/>
          <a:lstStyle/>
          <a:p>
            <a:r>
              <a:rPr lang="en-US" dirty="0">
                <a:solidFill>
                  <a:schemeClr val="tx1"/>
                </a:solidFill>
              </a:rPr>
              <a:t>Image </a:t>
            </a:r>
            <a:r>
              <a:rPr lang="en-US" dirty="0" err="1">
                <a:solidFill>
                  <a:schemeClr val="tx1"/>
                </a:solidFill>
              </a:rPr>
              <a:t>colourization</a:t>
            </a:r>
            <a:r>
              <a:rPr lang="en-US" dirty="0">
                <a:solidFill>
                  <a:schemeClr val="tx1"/>
                </a:solidFill>
              </a:rPr>
              <a:t> </a:t>
            </a:r>
            <a:r>
              <a:rPr lang="en-US" sz="4800" dirty="0">
                <a:solidFill>
                  <a:schemeClr val="tx1"/>
                </a:solidFill>
              </a:rPr>
              <a:t>using</a:t>
            </a:r>
            <a:r>
              <a:rPr lang="en-US" dirty="0">
                <a:solidFill>
                  <a:schemeClr val="tx1"/>
                </a:solidFill>
              </a:rPr>
              <a:t> </a:t>
            </a:r>
          </a:p>
        </p:txBody>
      </p:sp>
      <p:sp>
        <p:nvSpPr>
          <p:cNvPr id="4" name="Text Placeholder 3">
            <a:extLst>
              <a:ext uri="{FF2B5EF4-FFF2-40B4-BE49-F238E27FC236}">
                <a16:creationId xmlns:a16="http://schemas.microsoft.com/office/drawing/2014/main" id="{9D9BF848-2251-0753-FEF7-4EFE2AF400CA}"/>
              </a:ext>
            </a:extLst>
          </p:cNvPr>
          <p:cNvSpPr>
            <a:spLocks noGrp="1"/>
          </p:cNvSpPr>
          <p:nvPr>
            <p:ph type="body" sz="quarter" idx="13"/>
          </p:nvPr>
        </p:nvSpPr>
        <p:spPr>
          <a:xfrm>
            <a:off x="4706230" y="2682067"/>
            <a:ext cx="8596669" cy="514248"/>
          </a:xfrm>
        </p:spPr>
        <p:txBody>
          <a:bodyPr/>
          <a:lstStyle/>
          <a:p>
            <a:r>
              <a:rPr lang="en-US" sz="4400" dirty="0"/>
              <a:t>CNN</a:t>
            </a:r>
          </a:p>
        </p:txBody>
      </p:sp>
      <p:sp>
        <p:nvSpPr>
          <p:cNvPr id="3" name="Subtitle 2"/>
          <p:cNvSpPr>
            <a:spLocks noGrp="1"/>
          </p:cNvSpPr>
          <p:nvPr>
            <p:ph type="body" idx="1"/>
          </p:nvPr>
        </p:nvSpPr>
        <p:spPr>
          <a:xfrm>
            <a:off x="6500813" y="4214812"/>
            <a:ext cx="9114773" cy="2175817"/>
          </a:xfrm>
        </p:spPr>
        <p:txBody>
          <a:bodyPr>
            <a:normAutofit/>
          </a:bodyPr>
          <a:lstStyle/>
          <a:p>
            <a:pPr algn="just"/>
            <a:r>
              <a:rPr lang="en-GB" dirty="0">
                <a:solidFill>
                  <a:schemeClr val="tx1"/>
                </a:solidFill>
                <a:latin typeface="Arial Rounded MT Bold" panose="020F0704030504030204" pitchFamily="34" charset="0"/>
              </a:rPr>
              <a:t>Done </a:t>
            </a:r>
            <a:r>
              <a:rPr lang="en-US" dirty="0">
                <a:solidFill>
                  <a:schemeClr val="tx1"/>
                </a:solidFill>
                <a:latin typeface="Arial Rounded MT Bold" panose="020F0704030504030204" pitchFamily="34" charset="0"/>
              </a:rPr>
              <a:t>by</a:t>
            </a:r>
          </a:p>
          <a:p>
            <a:pPr algn="just"/>
            <a:r>
              <a:rPr lang="en-US" dirty="0">
                <a:solidFill>
                  <a:schemeClr val="tx1"/>
                </a:solidFill>
                <a:latin typeface="Arial Rounded MT Bold" panose="020F0704030504030204" pitchFamily="34" charset="0"/>
              </a:rPr>
              <a:t>U.INBAKUMAR</a:t>
            </a:r>
          </a:p>
          <a:p>
            <a:pPr algn="just"/>
            <a:r>
              <a:rPr lang="en-US" dirty="0" err="1">
                <a:solidFill>
                  <a:schemeClr val="tx1"/>
                </a:solidFill>
                <a:latin typeface="Arial Rounded MT Bold" panose="020F0704030504030204" pitchFamily="34" charset="0"/>
              </a:rPr>
              <a:t>Reg.No</a:t>
            </a:r>
            <a:r>
              <a:rPr lang="en-US" dirty="0">
                <a:solidFill>
                  <a:schemeClr val="tx1"/>
                </a:solidFill>
                <a:latin typeface="Arial Rounded MT Bold" panose="020F0704030504030204" pitchFamily="34" charset="0"/>
              </a:rPr>
              <a:t>. :912321104010</a:t>
            </a:r>
          </a:p>
          <a:p>
            <a:pPr algn="just"/>
            <a:r>
              <a:rPr lang="en-US" dirty="0">
                <a:solidFill>
                  <a:schemeClr val="tx1"/>
                </a:solidFill>
                <a:latin typeface="Arial Rounded MT Bold" panose="020F0704030504030204" pitchFamily="34" charset="0"/>
              </a:rPr>
              <a:t>III-year , CSE</a:t>
            </a:r>
          </a:p>
          <a:p>
            <a:pPr algn="just"/>
            <a:r>
              <a:rPr lang="en-US" dirty="0">
                <a:solidFill>
                  <a:schemeClr val="tx1"/>
                </a:solidFill>
                <a:latin typeface="Arial Rounded MT Bold" panose="020F0704030504030204" pitchFamily="34" charset="0"/>
              </a:rPr>
              <a:t>SACS MAVMM ENGINEERING COLLEGE</a:t>
            </a:r>
          </a:p>
          <a:p>
            <a:pPr algn="just"/>
            <a:endParaRPr lang="en-US" dirty="0">
              <a:solidFill>
                <a:schemeClr val="tx1"/>
              </a:solidFill>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Who are the end user?</a:t>
            </a:r>
          </a:p>
        </p:txBody>
      </p:sp>
      <p:sp>
        <p:nvSpPr>
          <p:cNvPr id="3" name="Content Placeholder 2"/>
          <p:cNvSpPr>
            <a:spLocks noGrp="1"/>
          </p:cNvSpPr>
          <p:nvPr>
            <p:ph idx="1"/>
          </p:nvPr>
        </p:nvSpPr>
        <p:spPr>
          <a:xfrm>
            <a:off x="411107" y="1486148"/>
            <a:ext cx="8596668" cy="5879458"/>
          </a:xfrm>
        </p:spPr>
        <p:txBody>
          <a:bodyPr>
            <a:normAutofit/>
          </a:bodyPr>
          <a:lstStyle/>
          <a:p>
            <a:pPr algn="justLow"/>
            <a:r>
              <a:rPr lang="en-US" sz="2000" dirty="0"/>
              <a:t>Photographers and graphic designers: Professionals who may use image colorization techniques to enhance or restore old photographs, create artistic effects, or improve visual appeal in various design </a:t>
            </a:r>
          </a:p>
          <a:p>
            <a:pPr algn="justLow"/>
            <a:r>
              <a:rPr lang="en-US" sz="2000" dirty="0"/>
              <a:t>Historians and archivists: Individuals or organizations working with historical photographs or archival material may use colorization to bring old images to life and provide a new perspective on historical </a:t>
            </a:r>
          </a:p>
          <a:p>
            <a:pPr algn="justLow"/>
            <a:r>
              <a:rPr lang="en-US" sz="2000" dirty="0"/>
              <a:t>Entertainment industry professionals: Film and television producers, animators,</a:t>
            </a:r>
          </a:p>
          <a:p>
            <a:pPr algn="justLow"/>
            <a:r>
              <a:rPr lang="en-US" sz="2000" dirty="0"/>
              <a:t> game developers may utilize image colorization techniques to add color to grayscale footage or artwork, creating immersive visual experiences for audiences.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9119" y="302558"/>
            <a:ext cx="8596667" cy="851926"/>
          </a:xfrm>
        </p:spPr>
        <p:txBody>
          <a:bodyPr>
            <a:normAutofit/>
          </a:bodyPr>
          <a:lstStyle/>
          <a:p>
            <a:r>
              <a:rPr lang="en-US" sz="3600" dirty="0">
                <a:solidFill>
                  <a:schemeClr val="tx1"/>
                </a:solidFill>
              </a:rPr>
              <a:t>Result</a:t>
            </a:r>
          </a:p>
        </p:txBody>
      </p:sp>
      <p:sp>
        <p:nvSpPr>
          <p:cNvPr id="2" name="Text Placeholder 1">
            <a:extLst>
              <a:ext uri="{FF2B5EF4-FFF2-40B4-BE49-F238E27FC236}">
                <a16:creationId xmlns:a16="http://schemas.microsoft.com/office/drawing/2014/main" id="{97E6C021-9FF8-AD74-6D60-5FE576610377}"/>
              </a:ext>
            </a:extLst>
          </p:cNvPr>
          <p:cNvSpPr>
            <a:spLocks noGrp="1"/>
          </p:cNvSpPr>
          <p:nvPr>
            <p:ph type="body" sz="half" idx="2"/>
          </p:nvPr>
        </p:nvSpPr>
        <p:spPr>
          <a:xfrm>
            <a:off x="2928494" y="5703516"/>
            <a:ext cx="9540227" cy="1154484"/>
          </a:xfrm>
        </p:spPr>
        <p:txBody>
          <a:bodyPr>
            <a:normAutofit/>
          </a:bodyPr>
          <a:lstStyle/>
          <a:p>
            <a:r>
              <a:rPr lang="en-US" sz="2400"/>
              <a:t>Fig. :  </a:t>
            </a:r>
            <a:r>
              <a:rPr lang="en-US" sz="2400" dirty="0"/>
              <a:t>image </a:t>
            </a:r>
            <a:r>
              <a:rPr lang="en-US" sz="2400" dirty="0" err="1"/>
              <a:t>colourization</a:t>
            </a:r>
            <a:r>
              <a:rPr lang="en-US" sz="2400" dirty="0"/>
              <a:t> </a:t>
            </a:r>
          </a:p>
        </p:txBody>
      </p:sp>
      <p:pic>
        <p:nvPicPr>
          <p:cNvPr id="10" name="Picture Placeholder 9">
            <a:extLst>
              <a:ext uri="{FF2B5EF4-FFF2-40B4-BE49-F238E27FC236}">
                <a16:creationId xmlns:a16="http://schemas.microsoft.com/office/drawing/2014/main" id="{EA03D1A1-D168-BF04-E1E2-D1DA11A61482}"/>
              </a:ext>
            </a:extLst>
          </p:cNvPr>
          <p:cNvPicPr>
            <a:picLocks noGrp="1" noChangeAspect="1"/>
          </p:cNvPicPr>
          <p:nvPr>
            <p:ph type="pic" idx="1"/>
          </p:nvPr>
        </p:nvPicPr>
        <p:blipFill>
          <a:blip r:embed="rId2"/>
          <a:srcRect t="3056" b="3056"/>
          <a:stretch/>
        </p:blipFill>
        <p:spPr>
          <a:xfrm>
            <a:off x="1227536" y="1506141"/>
            <a:ext cx="8596668" cy="384571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764E-36EF-864F-C5DF-DAC23AF4C19F}"/>
              </a:ext>
            </a:extLst>
          </p:cNvPr>
          <p:cNvSpPr>
            <a:spLocks noGrp="1"/>
          </p:cNvSpPr>
          <p:nvPr>
            <p:ph type="title"/>
          </p:nvPr>
        </p:nvSpPr>
        <p:spPr>
          <a:xfrm>
            <a:off x="677334" y="816638"/>
            <a:ext cx="8596668" cy="1113762"/>
          </a:xfrm>
        </p:spPr>
        <p:txBody>
          <a:bodyPr/>
          <a:lstStyle/>
          <a:p>
            <a:r>
              <a:rPr lang="en-US" dirty="0">
                <a:solidFill>
                  <a:schemeClr val="tx1"/>
                </a:solidFill>
              </a:rPr>
              <a:t>Reference </a:t>
            </a:r>
          </a:p>
        </p:txBody>
      </p:sp>
      <p:sp>
        <p:nvSpPr>
          <p:cNvPr id="3" name="Content Placeholder 2">
            <a:extLst>
              <a:ext uri="{FF2B5EF4-FFF2-40B4-BE49-F238E27FC236}">
                <a16:creationId xmlns:a16="http://schemas.microsoft.com/office/drawing/2014/main" id="{F12D3655-8290-11A4-C3A3-E49FA8F465C6}"/>
              </a:ext>
            </a:extLst>
          </p:cNvPr>
          <p:cNvSpPr>
            <a:spLocks noGrp="1"/>
          </p:cNvSpPr>
          <p:nvPr>
            <p:ph idx="1"/>
          </p:nvPr>
        </p:nvSpPr>
        <p:spPr/>
        <p:txBody>
          <a:bodyPr/>
          <a:lstStyle/>
          <a:p>
            <a:r>
              <a:rPr lang="en-US" dirty="0">
                <a:hlinkClick r:id="rId3"/>
              </a:rPr>
              <a:t>https://matplotlib.org/</a:t>
            </a:r>
            <a:endParaRPr lang="en-US" dirty="0"/>
          </a:p>
          <a:p>
            <a:r>
              <a:rPr lang="en-US" dirty="0">
                <a:hlinkClick r:id="rId4"/>
              </a:rPr>
              <a:t>https://pandas.pydata.org/</a:t>
            </a:r>
            <a:endParaRPr lang="en-US" dirty="0"/>
          </a:p>
          <a:p>
            <a:r>
              <a:rPr lang="en-US" dirty="0">
                <a:hlinkClick r:id="rId5"/>
              </a:rPr>
              <a:t>https://keras.io/</a:t>
            </a:r>
            <a:endParaRPr lang="en-US" dirty="0"/>
          </a:p>
          <a:p>
            <a:r>
              <a:rPr lang="en-US" dirty="0">
                <a:hlinkClick r:id="rId6"/>
              </a:rPr>
              <a:t>http://transflow.in/</a:t>
            </a:r>
            <a:endParaRPr lang="en-US" dirty="0"/>
          </a:p>
          <a:p>
            <a:r>
              <a:rPr lang="en-US" dirty="0">
                <a:hlinkClick r:id="rId7"/>
              </a:rPr>
              <a:t>https://pypi.org/project/opencv-python/</a:t>
            </a:r>
            <a:endParaRPr lang="en-US" dirty="0"/>
          </a:p>
          <a:p>
            <a:r>
              <a:rPr lang="en-US" dirty="0">
                <a:hlinkClick r:id="rId8"/>
              </a:rPr>
              <a:t>https://numpy.org/</a:t>
            </a:r>
            <a:endParaRPr lang="en-US" dirty="0"/>
          </a:p>
          <a:p>
            <a:pPr marL="0" indent="0">
              <a:buNone/>
            </a:pPr>
            <a:r>
              <a:rPr lang="en-US" dirty="0"/>
              <a:t>Dataset link</a:t>
            </a:r>
          </a:p>
          <a:p>
            <a:r>
              <a:rPr lang="en-US"/>
              <a:t>      </a:t>
            </a:r>
            <a:r>
              <a:rPr lang="en-US">
                <a:hlinkClick r:id="rId9"/>
              </a:rPr>
              <a:t>https://www.kaggle.com/datasets/shravankumar9892/image-colorization/download?datasetVersionNumber=4</a:t>
            </a:r>
            <a:endParaRPr lang="en-US"/>
          </a:p>
          <a:p>
            <a:endParaRPr lang="en-US" dirty="0"/>
          </a:p>
        </p:txBody>
      </p:sp>
    </p:spTree>
    <p:extLst>
      <p:ext uri="{BB962C8B-B14F-4D97-AF65-F5344CB8AC3E}">
        <p14:creationId xmlns:p14="http://schemas.microsoft.com/office/powerpoint/2010/main" val="425641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0577" y="2151749"/>
            <a:ext cx="8023848" cy="2196621"/>
          </a:xfrm>
        </p:spPr>
        <p:txBody>
          <a:bodyPr anchor="ctr">
            <a:noAutofit/>
          </a:bodyPr>
          <a:lstStyle/>
          <a:p>
            <a:pPr algn="justLow" rtl="1"/>
            <a:r>
              <a:rPr lang="en-US" sz="2000" b="1" dirty="0">
                <a:latin typeface="Arial Rounded MT Bold" panose="020F0704030504030204" pitchFamily="34" charset="0"/>
              </a:rPr>
              <a:t>                   Image colorization using Convolutional Neural Networks (CNNs) offers a powerful and effective method for automatically adding color to grayscale images. By leveraging deep learning techniques, CNN-based colorization models can learn complex mappings between grayscale inputs and corresponding color outputs, producing visually appealing and realistic results. Through the algorithmic steps of data preparation, model architecture design, training, and deployment, CNNs can accurately generate colorized images </a:t>
            </a:r>
          </a:p>
        </p:txBody>
      </p:sp>
      <p:sp>
        <p:nvSpPr>
          <p:cNvPr id="5" name="Title 4"/>
          <p:cNvSpPr>
            <a:spLocks noGrp="1"/>
          </p:cNvSpPr>
          <p:nvPr>
            <p:ph type="ctrTitle"/>
          </p:nvPr>
        </p:nvSpPr>
        <p:spPr>
          <a:xfrm>
            <a:off x="-409766" y="-464964"/>
            <a:ext cx="4793632" cy="2026827"/>
          </a:xfrm>
        </p:spPr>
        <p:txBody>
          <a:bodyPr/>
          <a:lstStyle/>
          <a:p>
            <a:r>
              <a:rPr lang="en-US" b="1" dirty="0">
                <a:solidFill>
                  <a:schemeClr val="tx1"/>
                </a:solidFill>
              </a:rPr>
              <a:t>Conclusion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31356-9CED-77DC-41B9-119B938DE0E3}"/>
              </a:ext>
            </a:extLst>
          </p:cNvPr>
          <p:cNvSpPr>
            <a:spLocks noGrp="1"/>
          </p:cNvSpPr>
          <p:nvPr>
            <p:ph type="title"/>
          </p:nvPr>
        </p:nvSpPr>
        <p:spPr>
          <a:xfrm>
            <a:off x="2736154" y="-3543537"/>
            <a:ext cx="8596668" cy="1320800"/>
          </a:xfrm>
        </p:spPr>
        <p:txBody>
          <a:bodyPr/>
          <a:lstStyle/>
          <a:p>
            <a:endParaRPr lang="en-US"/>
          </a:p>
        </p:txBody>
      </p:sp>
      <p:sp>
        <p:nvSpPr>
          <p:cNvPr id="3" name="Content Placeholder 2">
            <a:extLst>
              <a:ext uri="{FF2B5EF4-FFF2-40B4-BE49-F238E27FC236}">
                <a16:creationId xmlns:a16="http://schemas.microsoft.com/office/drawing/2014/main" id="{5A2796EC-2878-02FA-A639-A43227F24B0A}"/>
              </a:ext>
            </a:extLst>
          </p:cNvPr>
          <p:cNvSpPr>
            <a:spLocks noGrp="1"/>
          </p:cNvSpPr>
          <p:nvPr>
            <p:ph idx="1"/>
          </p:nvPr>
        </p:nvSpPr>
        <p:spPr>
          <a:xfrm>
            <a:off x="2212053" y="2325023"/>
            <a:ext cx="8596668" cy="3880773"/>
          </a:xfrm>
        </p:spPr>
        <p:txBody>
          <a:bodyPr>
            <a:normAutofit/>
          </a:bodyPr>
          <a:lstStyle/>
          <a:p>
            <a:pPr marL="0" indent="0">
              <a:buNone/>
            </a:pPr>
            <a:r>
              <a:rPr lang="en-US" sz="6600" dirty="0"/>
              <a:t>Thank you..!</a:t>
            </a:r>
          </a:p>
        </p:txBody>
      </p:sp>
    </p:spTree>
    <p:extLst>
      <p:ext uri="{BB962C8B-B14F-4D97-AF65-F5344CB8AC3E}">
        <p14:creationId xmlns:p14="http://schemas.microsoft.com/office/powerpoint/2010/main" val="383666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427" y="645695"/>
            <a:ext cx="8596668" cy="1320800"/>
          </a:xfrm>
        </p:spPr>
        <p:txBody>
          <a:bodyPr/>
          <a:lstStyle/>
          <a:p>
            <a:pPr algn="just"/>
            <a:r>
              <a:rPr lang="en-US" dirty="0">
                <a:solidFill>
                  <a:schemeClr val="tx1"/>
                </a:solidFill>
                <a:latin typeface="Arial Rounded MT Bold" panose="020F0704030504030204" pitchFamily="34" charset="0"/>
              </a:rPr>
              <a:t>Project outline:</a:t>
            </a:r>
          </a:p>
        </p:txBody>
      </p:sp>
      <p:sp>
        <p:nvSpPr>
          <p:cNvPr id="3" name="Content Placeholder 2"/>
          <p:cNvSpPr>
            <a:spLocks noGrp="1"/>
          </p:cNvSpPr>
          <p:nvPr>
            <p:ph idx="1"/>
          </p:nvPr>
        </p:nvSpPr>
        <p:spPr>
          <a:xfrm>
            <a:off x="393955" y="1966495"/>
            <a:ext cx="8596668" cy="3880773"/>
          </a:xfrm>
          <a:ln>
            <a:solidFill>
              <a:schemeClr val="bg1"/>
            </a:solidFill>
          </a:ln>
        </p:spPr>
        <p:txBody>
          <a:bodyPr>
            <a:normAutofit/>
          </a:bodyPr>
          <a:lstStyle/>
          <a:p>
            <a:pPr algn="just">
              <a:buFont typeface="Wingdings 3" charset="2"/>
              <a:buChar char=""/>
            </a:pPr>
            <a:r>
              <a:rPr lang="en-US" sz="2800" dirty="0">
                <a:solidFill>
                  <a:schemeClr val="tx1"/>
                </a:solidFill>
                <a:latin typeface="Arial Rounded MT Bold" panose="020F0704030504030204" pitchFamily="34" charset="0"/>
              </a:rPr>
              <a:t>Problem statement</a:t>
            </a:r>
          </a:p>
          <a:p>
            <a:pPr algn="just">
              <a:buFont typeface="Wingdings 3" charset="2"/>
              <a:buChar char=""/>
            </a:pPr>
            <a:r>
              <a:rPr lang="en-US" sz="2800" dirty="0">
                <a:solidFill>
                  <a:schemeClr val="tx1"/>
                </a:solidFill>
                <a:latin typeface="Arial Rounded MT Bold" panose="020F0704030504030204" pitchFamily="34" charset="0"/>
              </a:rPr>
              <a:t>Proposed system/solution</a:t>
            </a:r>
          </a:p>
          <a:p>
            <a:pPr algn="just">
              <a:buFont typeface="Wingdings 3" charset="2"/>
              <a:buChar char=""/>
            </a:pPr>
            <a:r>
              <a:rPr lang="en-US" sz="2800" dirty="0">
                <a:solidFill>
                  <a:schemeClr val="tx1"/>
                </a:solidFill>
                <a:latin typeface="Arial Rounded MT Bold" panose="020F0704030504030204" pitchFamily="34" charset="0"/>
              </a:rPr>
              <a:t>System development approach</a:t>
            </a:r>
          </a:p>
          <a:p>
            <a:pPr algn="just">
              <a:buFont typeface="Wingdings 3" charset="2"/>
              <a:buChar char=""/>
            </a:pPr>
            <a:r>
              <a:rPr lang="en-US" sz="2800" dirty="0">
                <a:solidFill>
                  <a:schemeClr val="tx1"/>
                </a:solidFill>
                <a:latin typeface="Arial Rounded MT Bold" panose="020F0704030504030204" pitchFamily="34" charset="0"/>
              </a:rPr>
              <a:t>Algorithm and deployment</a:t>
            </a:r>
          </a:p>
          <a:p>
            <a:pPr algn="just">
              <a:buFont typeface="Wingdings 3" charset="2"/>
              <a:buChar char=""/>
            </a:pPr>
            <a:r>
              <a:rPr lang="en-US" sz="2800" dirty="0">
                <a:solidFill>
                  <a:schemeClr val="tx1"/>
                </a:solidFill>
                <a:latin typeface="Arial Rounded MT Bold" panose="020F0704030504030204" pitchFamily="34" charset="0"/>
              </a:rPr>
              <a:t>Result </a:t>
            </a:r>
          </a:p>
          <a:p>
            <a:pPr algn="just">
              <a:buFont typeface="Wingdings 3" charset="2"/>
              <a:buChar char=""/>
            </a:pPr>
            <a:r>
              <a:rPr lang="en-US" sz="2800" dirty="0" err="1">
                <a:solidFill>
                  <a:schemeClr val="tx1"/>
                </a:solidFill>
                <a:latin typeface="Arial Rounded MT Bold" panose="020F0704030504030204" pitchFamily="34" charset="0"/>
              </a:rPr>
              <a:t>conclution</a:t>
            </a:r>
            <a:endParaRPr lang="en-US" sz="2800" dirty="0">
              <a:solidFill>
                <a:schemeClr val="tx1"/>
              </a:solidFill>
              <a:latin typeface="Arial Rounded MT Bold" panose="020F0704030504030204" pitchFamily="34" charset="0"/>
            </a:endParaRPr>
          </a:p>
          <a:p>
            <a:pPr algn="just">
              <a:buFont typeface="Wingdings 3" charset="2"/>
              <a:buChar char=""/>
            </a:pPr>
            <a:endParaRPr lang="en-US" sz="2800" dirty="0">
              <a:solidFill>
                <a:schemeClr val="tx1"/>
              </a:solidFill>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solidFill>
                  <a:schemeClr val="tx1"/>
                </a:solidFill>
                <a:latin typeface="Arial Rounded MT Bold" panose="020F0704030504030204" pitchFamily="34" charset="0"/>
              </a:rPr>
              <a:t>Problem Statement:</a:t>
            </a:r>
          </a:p>
        </p:txBody>
      </p:sp>
      <p:sp>
        <p:nvSpPr>
          <p:cNvPr id="5" name="Content Placeholder 4"/>
          <p:cNvSpPr>
            <a:spLocks noGrp="1"/>
          </p:cNvSpPr>
          <p:nvPr>
            <p:ph idx="1"/>
          </p:nvPr>
        </p:nvSpPr>
        <p:spPr>
          <a:xfrm>
            <a:off x="1090986" y="1930400"/>
            <a:ext cx="7769364" cy="6001975"/>
          </a:xfrm>
        </p:spPr>
        <p:txBody>
          <a:bodyPr>
            <a:normAutofit/>
          </a:bodyPr>
          <a:lstStyle/>
          <a:p>
            <a:pPr marL="0" indent="0" algn="justLow">
              <a:buNone/>
            </a:pPr>
            <a:r>
              <a:rPr lang="en-US" dirty="0">
                <a:solidFill>
                  <a:schemeClr val="tx1"/>
                </a:solidFill>
                <a:latin typeface="Abadi" panose="020B0604020104020204" pitchFamily="34" charset="0"/>
              </a:rPr>
              <a:t>                 image colorization using Convolutional Neural Networks (CNNs) is to train a deep learning model that can take grayscale images as input and generate corresponding colorized versions. This involves developing an architecture that can effectively learn the mapping between grayscale and color images, capturing complex relationships and dependencies within the data. The goal is to produce colorizations that are visually pleasing and semantically meaningful, preserving important details and textures from the original images. The CNN model needs to be trained on a dataset of grayscale-color image pairs to learn how to accurately predict colors for grayscale inputs.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849" y="609600"/>
            <a:ext cx="9297293" cy="1182993"/>
          </a:xfrm>
        </p:spPr>
        <p:txBody>
          <a:bodyPr/>
          <a:lstStyle/>
          <a:p>
            <a:r>
              <a:rPr lang="en-US" b="1" dirty="0">
                <a:solidFill>
                  <a:schemeClr val="tx1"/>
                </a:solidFill>
              </a:rPr>
              <a:t>Proposed System /solution</a:t>
            </a:r>
          </a:p>
        </p:txBody>
      </p:sp>
      <p:sp>
        <p:nvSpPr>
          <p:cNvPr id="3" name="Content Placeholder 2"/>
          <p:cNvSpPr>
            <a:spLocks noGrp="1"/>
          </p:cNvSpPr>
          <p:nvPr>
            <p:ph idx="1"/>
          </p:nvPr>
        </p:nvSpPr>
        <p:spPr>
          <a:xfrm>
            <a:off x="677334" y="1792593"/>
            <a:ext cx="9119808" cy="4248769"/>
          </a:xfrm>
        </p:spPr>
        <p:txBody>
          <a:bodyPr>
            <a:noAutofit/>
          </a:bodyPr>
          <a:lstStyle/>
          <a:p>
            <a:pPr algn="justLow"/>
            <a:r>
              <a:rPr lang="en-US" sz="2000" dirty="0">
                <a:latin typeface="Abadi" panose="020B0604020104020204" pitchFamily="34" charset="0"/>
                <a:ea typeface="Aharoni" panose="02010803020104030203" pitchFamily="2" charset="0"/>
              </a:rPr>
              <a:t>Data Collection and Preprocessing: Gather a large dataset of grayscale images paired with their corresponding color images. Preprocess the data by resizing images to a standard size and normalizing pixel values.
Model Architecture Design: Design a CNN architecture suitable for image colorization. One common approach is to use an encoder-decoder architecture. The encoder extracts features from the grayscale image, </a:t>
            </a:r>
          </a:p>
          <a:p>
            <a:pPr algn="justLow"/>
            <a:r>
              <a:rPr lang="en-US" sz="2000" dirty="0">
                <a:latin typeface="Abadi" panose="020B0604020104020204" pitchFamily="34" charset="0"/>
                <a:ea typeface="Aharoni" panose="02010803020104030203" pitchFamily="2" charset="0"/>
              </a:rPr>
              <a:t>the decoder generates the corresponding colorized image. Consider using architectures like U-Net, which incorporate skip connections for better feature propagation.</a:t>
            </a:r>
          </a:p>
          <a:p>
            <a:pPr algn="justLow"/>
            <a:r>
              <a:rPr lang="en-US" sz="2000" dirty="0">
                <a:latin typeface="Abadi" panose="020B0604020104020204" pitchFamily="34" charset="0"/>
                <a:ea typeface="Aharoni" panose="02010803020104030203" pitchFamily="2" charset="0"/>
              </a:rPr>
              <a:t>Loss Function Selection: Define a loss function to measure the difference between the predicted colorized image and the ground truth color image. Popular choices include Mean Squared Error (MSE)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84" y="760370"/>
            <a:ext cx="8596668" cy="1320800"/>
          </a:xfrm>
        </p:spPr>
        <p:txBody>
          <a:bodyPr>
            <a:normAutofit/>
          </a:bodyPr>
          <a:lstStyle/>
          <a:p>
            <a:r>
              <a:rPr lang="en-US" sz="4000" b="1" dirty="0">
                <a:solidFill>
                  <a:schemeClr val="tx1"/>
                </a:solidFill>
              </a:rPr>
              <a:t>Proposed System/solution (</a:t>
            </a:r>
            <a:r>
              <a:rPr lang="en-US" sz="4000" b="1" dirty="0" err="1">
                <a:solidFill>
                  <a:schemeClr val="tx1"/>
                </a:solidFill>
              </a:rPr>
              <a:t>con</a:t>
            </a:r>
            <a:r>
              <a:rPr lang="en-GB" sz="4000" b="1" dirty="0" err="1">
                <a:solidFill>
                  <a:schemeClr val="tx1"/>
                </a:solidFill>
              </a:rPr>
              <a:t>t</a:t>
            </a:r>
            <a:r>
              <a:rPr lang="en-US" sz="4000" b="1" dirty="0" err="1">
                <a:solidFill>
                  <a:schemeClr val="tx1"/>
                </a:solidFill>
              </a:rPr>
              <a:t>d</a:t>
            </a:r>
            <a:r>
              <a:rPr lang="en-US" sz="4000" b="1" dirty="0">
                <a:solidFill>
                  <a:schemeClr val="tx1"/>
                </a:solidFill>
              </a:rPr>
              <a:t>…)</a:t>
            </a:r>
          </a:p>
        </p:txBody>
      </p:sp>
      <p:sp>
        <p:nvSpPr>
          <p:cNvPr id="3" name="Content Placeholder 2"/>
          <p:cNvSpPr>
            <a:spLocks noGrp="1"/>
          </p:cNvSpPr>
          <p:nvPr>
            <p:ph idx="1"/>
          </p:nvPr>
        </p:nvSpPr>
        <p:spPr>
          <a:xfrm>
            <a:off x="677334" y="1664173"/>
            <a:ext cx="8596668" cy="4827908"/>
          </a:xfrm>
        </p:spPr>
        <p:txBody>
          <a:bodyPr>
            <a:noAutofit/>
          </a:bodyPr>
          <a:lstStyle/>
          <a:p>
            <a:pPr algn="justLow"/>
            <a:r>
              <a:rPr lang="en-US" sz="2000" dirty="0"/>
              <a:t>Evaluation: Evaluate the trained model on a separate validation set to assess its performance.</a:t>
            </a:r>
          </a:p>
          <a:p>
            <a:pPr algn="justLow"/>
            <a:r>
              <a:rPr lang="en-US" sz="2000" dirty="0"/>
              <a:t> Use metrics such as PSNR (Peak Signal-to-Noise Ratio) and SSIM (Structural Similarity Index) to quantify the quality of colorization</a:t>
            </a:r>
          </a:p>
          <a:p>
            <a:pPr algn="justLow"/>
            <a:r>
              <a:rPr lang="en-US" sz="2000" dirty="0"/>
              <a:t>User Interaction: Provide options for users to customize the colorization process, such as adjusting color saturation, brightness, or applying artistic filters. </a:t>
            </a:r>
          </a:p>
          <a:p>
            <a:pPr algn="justLow"/>
            <a:r>
              <a:rPr lang="en-US" sz="2000" dirty="0"/>
              <a:t>This enhances user engagement and satisfaction with the system.</a:t>
            </a:r>
          </a:p>
          <a:p>
            <a:pPr algn="justLow"/>
            <a:r>
              <a:rPr lang="en-US" sz="2000" dirty="0"/>
              <a:t>Performance Optimization: Optimize the model and deployment infrastructure for performance and efficiency.</a:t>
            </a:r>
          </a:p>
          <a:p>
            <a:pPr algn="justLow"/>
            <a:r>
              <a:rPr lang="en-US" sz="2000" dirty="0"/>
              <a:t> Techniques such as model compression, quantization, and hardware acceleration can help achieve real-time colorization on resource-constrained devices.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371" y="343373"/>
            <a:ext cx="9332790" cy="1271735"/>
          </a:xfrm>
        </p:spPr>
        <p:txBody>
          <a:bodyPr>
            <a:normAutofit/>
          </a:bodyPr>
          <a:lstStyle/>
          <a:p>
            <a:r>
              <a:rPr lang="en-US" sz="4000" b="1" dirty="0">
                <a:solidFill>
                  <a:schemeClr val="tx1"/>
                </a:solidFill>
              </a:rPr>
              <a:t>System development approach </a:t>
            </a:r>
          </a:p>
        </p:txBody>
      </p:sp>
      <p:sp>
        <p:nvSpPr>
          <p:cNvPr id="3" name="Content Placeholder 2"/>
          <p:cNvSpPr>
            <a:spLocks noGrp="1"/>
          </p:cNvSpPr>
          <p:nvPr>
            <p:ph idx="1"/>
          </p:nvPr>
        </p:nvSpPr>
        <p:spPr>
          <a:xfrm>
            <a:off x="546640" y="1366735"/>
            <a:ext cx="9332790" cy="4124530"/>
          </a:xfrm>
        </p:spPr>
        <p:txBody>
          <a:bodyPr>
            <a:noAutofit/>
          </a:bodyPr>
          <a:lstStyle/>
          <a:p>
            <a:pPr algn="justLow"/>
            <a:r>
              <a:rPr lang="en-US" dirty="0"/>
              <a:t>Problem Understanding and </a:t>
            </a:r>
            <a:r>
              <a:rPr lang="en-US" dirty="0" err="1"/>
              <a:t>Definition:Clearly</a:t>
            </a:r>
            <a:r>
              <a:rPr lang="en-US" dirty="0"/>
              <a:t> define the problem statement and objectives of the image colorization </a:t>
            </a:r>
            <a:r>
              <a:rPr lang="en-US" dirty="0" err="1"/>
              <a:t>system.Understand</a:t>
            </a:r>
            <a:r>
              <a:rPr lang="en-US" dirty="0"/>
              <a:t> the requirements and constraints, such as real-time processing, scalability, and user </a:t>
            </a:r>
            <a:r>
              <a:rPr lang="en-US" dirty="0" err="1"/>
              <a:t>intraction</a:t>
            </a:r>
            <a:r>
              <a:rPr lang="en-US" dirty="0"/>
              <a:t>.</a:t>
            </a:r>
          </a:p>
          <a:p>
            <a:pPr algn="justLow"/>
            <a:r>
              <a:rPr lang="en-US" dirty="0"/>
              <a:t>Training </a:t>
            </a:r>
            <a:r>
              <a:rPr lang="en-US" dirty="0" err="1"/>
              <a:t>Strategy:Determine</a:t>
            </a:r>
            <a:r>
              <a:rPr lang="en-US" dirty="0"/>
              <a:t> the training strategy, including batch size, learning rate schedule, optimizer (e.g., Adam), and regularization techniques (e.g., dropout, weight decay).</a:t>
            </a:r>
          </a:p>
          <a:p>
            <a:pPr algn="justLow"/>
            <a:r>
              <a:rPr lang="en-US" dirty="0"/>
              <a:t>Train the model on the training dataset using GPUs or TPUs to accelerate computation, monitoring training progress with metrics and visualization tools.</a:t>
            </a:r>
          </a:p>
          <a:p>
            <a:pPr algn="justLow"/>
            <a:r>
              <a:rPr lang="en-US" dirty="0"/>
              <a:t>Validation and </a:t>
            </a:r>
            <a:r>
              <a:rPr lang="en-US" dirty="0" err="1"/>
              <a:t>Hyperparameter</a:t>
            </a:r>
            <a:r>
              <a:rPr lang="en-US" dirty="0"/>
              <a:t> </a:t>
            </a:r>
            <a:r>
              <a:rPr lang="en-US" dirty="0" err="1"/>
              <a:t>Tuning:Validate</a:t>
            </a:r>
            <a:r>
              <a:rPr lang="en-US" dirty="0"/>
              <a:t> the model on the validation dataset to evaluate its generalization performance</a:t>
            </a:r>
          </a:p>
          <a:p>
            <a:pPr algn="justLow"/>
            <a:r>
              <a:rPr lang="en-US" dirty="0"/>
              <a:t>Perform </a:t>
            </a:r>
            <a:r>
              <a:rPr lang="en-US" dirty="0" err="1"/>
              <a:t>hyperparameter</a:t>
            </a:r>
            <a:r>
              <a:rPr lang="en-US" dirty="0"/>
              <a:t> tuning, adjusting model architecture, optimizer parameters, and regularization settings based on validation results to improve </a:t>
            </a:r>
            <a:r>
              <a:rPr lang="en-US" dirty="0" err="1"/>
              <a:t>perfometrics</a:t>
            </a:r>
            <a:endParaRPr lang="en-US" dirty="0"/>
          </a:p>
          <a:p>
            <a:pPr algn="justLow"/>
            <a:r>
              <a:rPr lang="en-US" dirty="0"/>
              <a:t>Testing and </a:t>
            </a:r>
            <a:r>
              <a:rPr lang="en-US" dirty="0" err="1"/>
              <a:t>Evaluation:Evaluate</a:t>
            </a:r>
            <a:r>
              <a:rPr lang="en-US" dirty="0"/>
              <a:t> the trained model on the test dataset using selected evaluation metrics to assess its performance in real-world </a:t>
            </a:r>
            <a:r>
              <a:rPr lang="en-US" dirty="0" err="1"/>
              <a:t>scenarios.Analyze</a:t>
            </a:r>
            <a:r>
              <a:rPr lang="en-US" dirty="0"/>
              <a:t> the colorization results qualitatively by visual inspection </a:t>
            </a:r>
            <a:r>
              <a:rPr lang="en-US" dirty="0" err="1"/>
              <a:t>andquantitatively</a:t>
            </a:r>
            <a:endParaRPr lang="en-US" dirty="0"/>
          </a:p>
          <a:p>
            <a:pPr algn="justLow"/>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Algorithm steps </a:t>
            </a:r>
          </a:p>
        </p:txBody>
      </p:sp>
      <p:sp>
        <p:nvSpPr>
          <p:cNvPr id="3" name="Content Placeholder 2"/>
          <p:cNvSpPr>
            <a:spLocks noGrp="1"/>
          </p:cNvSpPr>
          <p:nvPr>
            <p:ph idx="1"/>
          </p:nvPr>
        </p:nvSpPr>
        <p:spPr>
          <a:xfrm>
            <a:off x="677334" y="1686103"/>
            <a:ext cx="8596668" cy="4355260"/>
          </a:xfrm>
        </p:spPr>
        <p:txBody>
          <a:bodyPr/>
          <a:lstStyle/>
          <a:p>
            <a:r>
              <a:rPr lang="en-US" dirty="0"/>
              <a:t>These projects are performed by Convolutional Neural Networks (CNNs)</a:t>
            </a:r>
          </a:p>
          <a:p>
            <a:r>
              <a:rPr lang="en-US" dirty="0"/>
              <a:t>Data Collection and Preprocessing</a:t>
            </a:r>
          </a:p>
          <a:p>
            <a:r>
              <a:rPr lang="en-US" dirty="0"/>
              <a:t>Model Architecture Design</a:t>
            </a:r>
          </a:p>
          <a:p>
            <a:r>
              <a:rPr lang="en-US" dirty="0"/>
              <a:t>Encoder Network</a:t>
            </a:r>
          </a:p>
          <a:p>
            <a:r>
              <a:rPr lang="en-US" dirty="0" err="1"/>
              <a:t>Bottlneck</a:t>
            </a:r>
            <a:r>
              <a:rPr lang="en-US" dirty="0"/>
              <a:t> layer</a:t>
            </a:r>
          </a:p>
          <a:p>
            <a:r>
              <a:rPr lang="en-US" dirty="0"/>
              <a:t>Decoder Network</a:t>
            </a:r>
          </a:p>
          <a:p>
            <a:r>
              <a:rPr lang="en-US" dirty="0"/>
              <a:t>Loss function</a:t>
            </a:r>
          </a:p>
          <a:p>
            <a:r>
              <a:rPr lang="en-US" dirty="0"/>
              <a:t>training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Deployment steps </a:t>
            </a:r>
          </a:p>
        </p:txBody>
      </p:sp>
      <p:sp>
        <p:nvSpPr>
          <p:cNvPr id="3" name="Content Placeholder 2"/>
          <p:cNvSpPr>
            <a:spLocks noGrp="1"/>
          </p:cNvSpPr>
          <p:nvPr>
            <p:ph idx="1"/>
          </p:nvPr>
        </p:nvSpPr>
        <p:spPr>
          <a:xfrm>
            <a:off x="917377" y="1675207"/>
            <a:ext cx="8596668" cy="4727978"/>
          </a:xfrm>
        </p:spPr>
        <p:txBody>
          <a:bodyPr>
            <a:normAutofit fontScale="92500" lnSpcReduction="10000"/>
          </a:bodyPr>
          <a:lstStyle/>
          <a:p>
            <a:pPr algn="justLow"/>
            <a:r>
              <a:rPr lang="en-US" dirty="0"/>
              <a:t>Model </a:t>
            </a:r>
            <a:r>
              <a:rPr lang="en-US" dirty="0" err="1"/>
              <a:t>Serialization:Serialize</a:t>
            </a:r>
            <a:r>
              <a:rPr lang="en-US" dirty="0"/>
              <a:t> the trained CNN model into a file format suitable for deployment, such as HDF5 or ONNX.
Integration with Deployment </a:t>
            </a:r>
            <a:r>
              <a:rPr lang="en-US" dirty="0" err="1"/>
              <a:t>Environment:Integrate</a:t>
            </a:r>
            <a:r>
              <a:rPr lang="en-US" dirty="0"/>
              <a:t> the colorization model into the deployment environment, </a:t>
            </a:r>
          </a:p>
          <a:p>
            <a:pPr algn="justLow"/>
            <a:r>
              <a:rPr lang="en-US" dirty="0"/>
              <a:t>whether it’s a web service, mobile app, or desktop </a:t>
            </a:r>
            <a:r>
              <a:rPr lang="en-US" dirty="0" err="1"/>
              <a:t>application.Ensure</a:t>
            </a:r>
            <a:r>
              <a:rPr lang="en-US" dirty="0"/>
              <a:t> compatibility with the programming languages and frameworks used in the deployment environment.</a:t>
            </a:r>
          </a:p>
          <a:p>
            <a:pPr algn="justLow"/>
            <a:r>
              <a:rPr lang="en-US" dirty="0"/>
              <a:t>Input </a:t>
            </a:r>
            <a:r>
              <a:rPr lang="en-US" dirty="0" err="1"/>
              <a:t>Handling:Implement</a:t>
            </a:r>
            <a:r>
              <a:rPr lang="en-US" dirty="0"/>
              <a:t> functionality to receive grayscale images as input from users or other system</a:t>
            </a:r>
          </a:p>
          <a:p>
            <a:pPr algn="justLow"/>
            <a:r>
              <a:rPr lang="en-US" dirty="0"/>
              <a:t>Model </a:t>
            </a:r>
            <a:r>
              <a:rPr lang="en-US" dirty="0" err="1"/>
              <a:t>Inference:Use</a:t>
            </a:r>
            <a:r>
              <a:rPr lang="en-US" dirty="0"/>
              <a:t> the deployed CNN model to perform inference on the input grayscale images, generating colorized outputs.</a:t>
            </a:r>
          </a:p>
          <a:p>
            <a:pPr algn="justLow"/>
            <a:r>
              <a:rPr lang="en-US" dirty="0"/>
              <a:t>Output </a:t>
            </a:r>
            <a:r>
              <a:rPr lang="en-US" dirty="0" err="1"/>
              <a:t>Presentation:Present</a:t>
            </a:r>
            <a:r>
              <a:rPr lang="en-US" dirty="0"/>
              <a:t> the colorized images to users through the deployment interface, such as a web page, mobile app UI, or desktop application window.</a:t>
            </a:r>
          </a:p>
          <a:p>
            <a:pPr algn="justLow"/>
            <a:r>
              <a:rPr lang="en-US" dirty="0"/>
              <a:t>Performance Monitoring and </a:t>
            </a:r>
            <a:r>
              <a:rPr lang="en-US" dirty="0" err="1"/>
              <a:t>Maintenance:Monitor</a:t>
            </a:r>
            <a:r>
              <a:rPr lang="en-US" dirty="0"/>
              <a:t> the performance of the deployed colorization system in production environments.</a:t>
            </a:r>
          </a:p>
          <a:p>
            <a:pPr algn="justLow"/>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Colorize black and white images with deep learning</a:t>
            </a:r>
          </a:p>
        </p:txBody>
      </p:sp>
      <p:pic>
        <p:nvPicPr>
          <p:cNvPr id="4" name="Content Placeholder 3"/>
          <p:cNvPicPr>
            <a:picLocks noGrp="1" noChangeAspect="1"/>
          </p:cNvPicPr>
          <p:nvPr>
            <p:ph idx="1"/>
          </p:nvPr>
        </p:nvPicPr>
        <p:blipFill>
          <a:blip r:embed="rId2"/>
          <a:stretch>
            <a:fillRect/>
          </a:stretch>
        </p:blipFill>
        <p:spPr>
          <a:xfrm>
            <a:off x="339932" y="2193060"/>
            <a:ext cx="9111530" cy="2909026"/>
          </a:xfr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6102</Words>
  <Application>Microsoft Office PowerPoint</Application>
  <PresentationFormat>Widescreen</PresentationFormat>
  <Paragraphs>76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Image colourization using </vt:lpstr>
      <vt:lpstr>Project outline:</vt:lpstr>
      <vt:lpstr>Problem Statement:</vt:lpstr>
      <vt:lpstr>Proposed System /solution</vt:lpstr>
      <vt:lpstr>Proposed System/solution (contd…)</vt:lpstr>
      <vt:lpstr>System development approach </vt:lpstr>
      <vt:lpstr>Algorithm steps </vt:lpstr>
      <vt:lpstr>Deployment steps </vt:lpstr>
      <vt:lpstr>Colorize black and white images with deep learning</vt:lpstr>
      <vt:lpstr>Who are the end user?</vt:lpstr>
      <vt:lpstr>Result</vt:lpstr>
      <vt:lpstr>Reference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 using GAN</dc:title>
  <dc:creator>madheshwaran</dc:creator>
  <cp:lastModifiedBy>inbakumar071120@gmail.com</cp:lastModifiedBy>
  <cp:revision>39</cp:revision>
  <dcterms:created xsi:type="dcterms:W3CDTF">2024-03-23T18:27:00Z</dcterms:created>
  <dcterms:modified xsi:type="dcterms:W3CDTF">2024-04-04T06:30:58Z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4D3A6F1E91BA4A749A7784D58AD9614F_13</vt:lpwstr>
  </property>
  <property fmtid="{D5CDD505-2E9C-101B-9397-08002B2CF9AE}" pid="3" name="KSOProductBuildVer">
    <vt:lpwstr>1033-12.2.0.13431</vt:lpwstr>
  </property>
</Properties>
</file>