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1" r:id="rId7"/>
    <p:sldId id="260" r:id="rId8"/>
    <p:sldId id="262" r:id="rId9"/>
    <p:sldId id="265" r:id="rId10"/>
    <p:sldId id="266" r:id="rId1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10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3137-C1CA-48B2-AD5F-A925FB2774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4ED47F4-57B4-4A90-BB07-0295FC0DF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5601204-DBA5-4D26-9FF7-E57F5B980AD1}"/>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6E086BCE-F0A2-438D-B20E-0F1E6C7B35F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F837A54-8A55-4013-BF88-2787D3C27F05}"/>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50551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C6A4-0CB2-4421-B9A6-09DC601C7956}"/>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72BC0D4-3226-4995-96B2-CA75F3A7F1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FCCA99D-A4EB-4BB5-A79D-7E1CFA9B688C}"/>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1CD1C1D3-ACEC-454B-8CF6-C6ADEE266B7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23CF586-4825-4322-A9FD-7F2C8F1555F3}"/>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310256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F1EC8-FC7E-4EAB-A0DA-6ECA36A5CE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B17B9DBE-54AD-4B88-8537-EFCDDD2B57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9100543-90C4-44C0-BB6A-0B277BF17576}"/>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AC39F5B9-2438-4EEE-A55D-29BFD2D0787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3831404-E08F-47D5-83D1-3316C70E0119}"/>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57966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9C8B-2FD2-44EA-BCE7-8E6F162CF1E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B864856-6293-4287-9C0C-985B6B3722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AA3EFC2-9C05-48C4-B825-885DB7266043}"/>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8367E1E1-2A0B-45F0-AB40-D93A17B95E6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6052F84-2EFB-4F28-B07B-1F07901A0F9B}"/>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56458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2BE9-60E0-4598-A633-914E89810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8972D00-0261-4033-9D94-9A5790EFA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3C2A86-9482-403E-BF4E-5036076D0827}"/>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01E5C427-F75B-4174-9472-4204C0AF1CC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50A1BCA-665C-4078-B0C6-6B7D11A135D2}"/>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285938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F4B2-406D-416A-9C2C-8F98BC5BCBA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78EE14AC-3C24-4476-8F25-4C412868C8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AD636856-8186-482E-873D-FC7B2C912A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28971806-18C6-459D-B0BC-58E6FBD54785}"/>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6" name="Footer Placeholder 5">
            <a:extLst>
              <a:ext uri="{FF2B5EF4-FFF2-40B4-BE49-F238E27FC236}">
                <a16:creationId xmlns:a16="http://schemas.microsoft.com/office/drawing/2014/main" id="{59A677EE-3BD9-4135-AA4C-770727253C2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EC91226-D7EB-486D-B21C-4EA60298FACE}"/>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68107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52EA-C8E1-444A-8860-2F2776F66A43}"/>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2770B522-F3B0-4719-B763-D91F1228E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C8FB22-C855-4F02-8C35-0C7E273C8A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682BE16B-F8BE-47B5-9BCC-B76BA431E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0D1C5E-3491-4E62-A074-27052033BE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5667E12-BD5D-4F5A-8680-9953C90C2D9F}"/>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8" name="Footer Placeholder 7">
            <a:extLst>
              <a:ext uri="{FF2B5EF4-FFF2-40B4-BE49-F238E27FC236}">
                <a16:creationId xmlns:a16="http://schemas.microsoft.com/office/drawing/2014/main" id="{799289E6-7710-4B8C-B50C-ED0EAA178830}"/>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8369F46-3082-4508-AA38-4AF815C975DE}"/>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323449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016E-D92B-4045-9B17-3C2B6161485F}"/>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D30F6FA9-0901-4590-B5A1-EC92D3106285}"/>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4" name="Footer Placeholder 3">
            <a:extLst>
              <a:ext uri="{FF2B5EF4-FFF2-40B4-BE49-F238E27FC236}">
                <a16:creationId xmlns:a16="http://schemas.microsoft.com/office/drawing/2014/main" id="{3C0880F1-B7BB-4A93-9216-F6F17AE57C8D}"/>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9A0E3C4-C906-4C2B-870E-FE4F37C1C984}"/>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66434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B69C66-D565-4E42-9BB5-2F460B7E90DA}"/>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3" name="Footer Placeholder 2">
            <a:extLst>
              <a:ext uri="{FF2B5EF4-FFF2-40B4-BE49-F238E27FC236}">
                <a16:creationId xmlns:a16="http://schemas.microsoft.com/office/drawing/2014/main" id="{147B6BD6-75D5-4F55-82D3-4ECC360E1F7A}"/>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116C24BF-5C42-44C8-BE83-76EDF47540D8}"/>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151927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3640-3A8D-436D-9F19-D7CC87880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1DD80EA2-0CF0-45AB-AB8B-EC2185753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AC27A98-CE02-43D0-843D-05960622D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8E04C-87F1-4616-8185-77BE8DB5F01B}"/>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6" name="Footer Placeholder 5">
            <a:extLst>
              <a:ext uri="{FF2B5EF4-FFF2-40B4-BE49-F238E27FC236}">
                <a16:creationId xmlns:a16="http://schemas.microsoft.com/office/drawing/2014/main" id="{E9F79C76-B13C-4480-BEA5-F208F72CDD1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783D45E-8902-4ADD-A097-D762D0A1ED33}"/>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26323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B6EE-20A8-4BA4-B178-491EF9D94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CEB75297-3654-4202-A8C6-545B6A3C3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377AAB26-19FA-4914-9FC8-119A4314C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052F0-D18E-4227-BAC9-7AE18AC3245E}"/>
              </a:ext>
            </a:extLst>
          </p:cNvPr>
          <p:cNvSpPr>
            <a:spLocks noGrp="1"/>
          </p:cNvSpPr>
          <p:nvPr>
            <p:ph type="dt" sz="half" idx="10"/>
          </p:nvPr>
        </p:nvSpPr>
        <p:spPr/>
        <p:txBody>
          <a:bodyPr/>
          <a:lstStyle/>
          <a:p>
            <a:fld id="{1F8A9B3B-B648-475D-B09B-FEECEFD972C4}" type="datetimeFigureOut">
              <a:rPr lang="he-IL" smtClean="0"/>
              <a:t>ב'/כסלו/תשפ"ג</a:t>
            </a:fld>
            <a:endParaRPr lang="he-IL"/>
          </a:p>
        </p:txBody>
      </p:sp>
      <p:sp>
        <p:nvSpPr>
          <p:cNvPr id="6" name="Footer Placeholder 5">
            <a:extLst>
              <a:ext uri="{FF2B5EF4-FFF2-40B4-BE49-F238E27FC236}">
                <a16:creationId xmlns:a16="http://schemas.microsoft.com/office/drawing/2014/main" id="{666776B8-AE2A-45F1-BC20-D5C3305C10DA}"/>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F773DB4-0890-49F5-85DE-B8B609E6706D}"/>
              </a:ext>
            </a:extLst>
          </p:cNvPr>
          <p:cNvSpPr>
            <a:spLocks noGrp="1"/>
          </p:cNvSpPr>
          <p:nvPr>
            <p:ph type="sldNum" sz="quarter" idx="12"/>
          </p:nvPr>
        </p:nvSpPr>
        <p:spPr/>
        <p:txBody>
          <a:bodyPr/>
          <a:lstStyle/>
          <a:p>
            <a:fld id="{3D18360F-982C-4D2D-AD0D-3C1164E6DB34}" type="slidenum">
              <a:rPr lang="he-IL" smtClean="0"/>
              <a:t>‹#›</a:t>
            </a:fld>
            <a:endParaRPr lang="he-IL"/>
          </a:p>
        </p:txBody>
      </p:sp>
    </p:spTree>
    <p:extLst>
      <p:ext uri="{BB962C8B-B14F-4D97-AF65-F5344CB8AC3E}">
        <p14:creationId xmlns:p14="http://schemas.microsoft.com/office/powerpoint/2010/main" val="42415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5426E-620C-4596-AF0C-EBCAC9246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4CC0D9D-F52A-4496-88F1-1ED266819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433576F-E5C0-407E-869D-B1BC2276F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A9B3B-B648-475D-B09B-FEECEFD972C4}" type="datetimeFigureOut">
              <a:rPr lang="he-IL" smtClean="0"/>
              <a:t>ב'/כסלו/תשפ"ג</a:t>
            </a:fld>
            <a:endParaRPr lang="he-IL"/>
          </a:p>
        </p:txBody>
      </p:sp>
      <p:sp>
        <p:nvSpPr>
          <p:cNvPr id="5" name="Footer Placeholder 4">
            <a:extLst>
              <a:ext uri="{FF2B5EF4-FFF2-40B4-BE49-F238E27FC236}">
                <a16:creationId xmlns:a16="http://schemas.microsoft.com/office/drawing/2014/main" id="{BBEB6AFB-E354-412A-8084-B38057725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4B359EFC-3EAE-4F68-A738-5F1FF8429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8360F-982C-4D2D-AD0D-3C1164E6DB34}" type="slidenum">
              <a:rPr lang="he-IL" smtClean="0"/>
              <a:t>‹#›</a:t>
            </a:fld>
            <a:endParaRPr lang="he-IL"/>
          </a:p>
        </p:txBody>
      </p:sp>
    </p:spTree>
    <p:extLst>
      <p:ext uri="{BB962C8B-B14F-4D97-AF65-F5344CB8AC3E}">
        <p14:creationId xmlns:p14="http://schemas.microsoft.com/office/powerpoint/2010/main" val="193592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167F-2E74-41C0-A134-1C1C80E6A41D}"/>
              </a:ext>
            </a:extLst>
          </p:cNvPr>
          <p:cNvSpPr>
            <a:spLocks noGrp="1"/>
          </p:cNvSpPr>
          <p:nvPr>
            <p:ph type="ctrTitle"/>
          </p:nvPr>
        </p:nvSpPr>
        <p:spPr/>
        <p:txBody>
          <a:bodyPr>
            <a:normAutofit/>
          </a:bodyPr>
          <a:lstStyle/>
          <a:p>
            <a:r>
              <a:rPr lang="en-US" dirty="0">
                <a:solidFill>
                  <a:schemeClr val="accent1">
                    <a:lumMod val="75000"/>
                  </a:schemeClr>
                </a:solidFill>
              </a:rPr>
              <a:t>Interview Assignment </a:t>
            </a:r>
            <a:br>
              <a:rPr lang="en-US" dirty="0">
                <a:solidFill>
                  <a:schemeClr val="accent1">
                    <a:lumMod val="75000"/>
                  </a:schemeClr>
                </a:solidFill>
              </a:rPr>
            </a:br>
            <a:r>
              <a:rPr lang="en-US" dirty="0">
                <a:solidFill>
                  <a:schemeClr val="accent1">
                    <a:lumMod val="75000"/>
                  </a:schemeClr>
                </a:solidFill>
              </a:rPr>
              <a:t>Image Classification</a:t>
            </a:r>
            <a:endParaRPr lang="he-IL" dirty="0">
              <a:solidFill>
                <a:schemeClr val="accent1">
                  <a:lumMod val="75000"/>
                </a:schemeClr>
              </a:solidFill>
            </a:endParaRPr>
          </a:p>
        </p:txBody>
      </p:sp>
      <p:sp>
        <p:nvSpPr>
          <p:cNvPr id="3" name="Subtitle 2">
            <a:extLst>
              <a:ext uri="{FF2B5EF4-FFF2-40B4-BE49-F238E27FC236}">
                <a16:creationId xmlns:a16="http://schemas.microsoft.com/office/drawing/2014/main" id="{8F8DD43F-6415-40CF-9349-24355E92F066}"/>
              </a:ext>
            </a:extLst>
          </p:cNvPr>
          <p:cNvSpPr>
            <a:spLocks noGrp="1"/>
          </p:cNvSpPr>
          <p:nvPr>
            <p:ph type="subTitle" idx="1"/>
          </p:nvPr>
        </p:nvSpPr>
        <p:spPr>
          <a:xfrm>
            <a:off x="1524000" y="3762294"/>
            <a:ext cx="9144000" cy="1655762"/>
          </a:xfrm>
        </p:spPr>
        <p:txBody>
          <a:bodyPr>
            <a:normAutofit/>
          </a:bodyPr>
          <a:lstStyle/>
          <a:p>
            <a:r>
              <a:rPr lang="en-US" sz="2800" dirty="0" err="1">
                <a:solidFill>
                  <a:srgbClr val="FF0000"/>
                </a:solidFill>
                <a:cs typeface="+mj-cs"/>
              </a:rPr>
              <a:t>Inbal</a:t>
            </a:r>
            <a:r>
              <a:rPr lang="en-US" sz="2800" dirty="0">
                <a:solidFill>
                  <a:srgbClr val="FF0000"/>
                </a:solidFill>
                <a:cs typeface="+mj-cs"/>
              </a:rPr>
              <a:t> </a:t>
            </a:r>
            <a:r>
              <a:rPr lang="en-US" sz="2800" dirty="0" err="1">
                <a:solidFill>
                  <a:srgbClr val="FF0000"/>
                </a:solidFill>
                <a:cs typeface="+mj-cs"/>
              </a:rPr>
              <a:t>Schekler</a:t>
            </a:r>
            <a:endParaRPr lang="he-IL" sz="2800" dirty="0">
              <a:solidFill>
                <a:srgbClr val="FF0000"/>
              </a:solidFill>
              <a:cs typeface="+mj-cs"/>
            </a:endParaRPr>
          </a:p>
        </p:txBody>
      </p:sp>
      <p:pic>
        <p:nvPicPr>
          <p:cNvPr id="5" name="Picture 4">
            <a:extLst>
              <a:ext uri="{FF2B5EF4-FFF2-40B4-BE49-F238E27FC236}">
                <a16:creationId xmlns:a16="http://schemas.microsoft.com/office/drawing/2014/main" id="{078459EE-4878-40F1-9EC3-DE549B65E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429" y="5556880"/>
            <a:ext cx="4616687" cy="1041454"/>
          </a:xfrm>
          <a:prstGeom prst="rect">
            <a:avLst/>
          </a:prstGeom>
        </p:spPr>
      </p:pic>
    </p:spTree>
    <p:extLst>
      <p:ext uri="{BB962C8B-B14F-4D97-AF65-F5344CB8AC3E}">
        <p14:creationId xmlns:p14="http://schemas.microsoft.com/office/powerpoint/2010/main" val="830067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7371-1FDB-4DF2-9FB0-E828423265BE}"/>
              </a:ext>
            </a:extLst>
          </p:cNvPr>
          <p:cNvSpPr>
            <a:spLocks noGrp="1"/>
          </p:cNvSpPr>
          <p:nvPr>
            <p:ph type="title"/>
          </p:nvPr>
        </p:nvSpPr>
        <p:spPr/>
        <p:txBody>
          <a:bodyPr/>
          <a:lstStyle/>
          <a:p>
            <a:r>
              <a:rPr lang="en-US" dirty="0"/>
              <a:t>Using the model in a Python application</a:t>
            </a:r>
            <a:endParaRPr lang="he-IL" dirty="0"/>
          </a:p>
        </p:txBody>
      </p:sp>
      <p:sp>
        <p:nvSpPr>
          <p:cNvPr id="3" name="Content Placeholder 2">
            <a:extLst>
              <a:ext uri="{FF2B5EF4-FFF2-40B4-BE49-F238E27FC236}">
                <a16:creationId xmlns:a16="http://schemas.microsoft.com/office/drawing/2014/main" id="{BE7D34AE-6EA3-45EA-B55F-263227B8FF80}"/>
              </a:ext>
            </a:extLst>
          </p:cNvPr>
          <p:cNvSpPr>
            <a:spLocks noGrp="1"/>
          </p:cNvSpPr>
          <p:nvPr>
            <p:ph idx="1"/>
          </p:nvPr>
        </p:nvSpPr>
        <p:spPr>
          <a:xfrm>
            <a:off x="948558" y="2141537"/>
            <a:ext cx="10515600" cy="4351338"/>
          </a:xfrm>
        </p:spPr>
        <p:txBody>
          <a:bodyPr/>
          <a:lstStyle/>
          <a:p>
            <a:pPr marL="0" indent="0">
              <a:buNone/>
            </a:pPr>
            <a:r>
              <a:rPr lang="en-US" dirty="0"/>
              <a:t>For using the model you need to:</a:t>
            </a:r>
          </a:p>
          <a:p>
            <a:pPr marL="0" indent="0">
              <a:buNone/>
            </a:pPr>
            <a:r>
              <a:rPr lang="en-US" dirty="0"/>
              <a:t>1. Copy the model (I would save it in another file)</a:t>
            </a:r>
          </a:p>
          <a:p>
            <a:pPr marL="0" indent="0">
              <a:buNone/>
            </a:pPr>
            <a:r>
              <a:rPr lang="en-US" dirty="0"/>
              <a:t>2. load the best epoch file with the command:</a:t>
            </a:r>
          </a:p>
          <a:p>
            <a:pPr marL="0" indent="0">
              <a:buNone/>
            </a:pPr>
            <a:r>
              <a:rPr lang="en-US" dirty="0"/>
              <a:t>       </a:t>
            </a:r>
            <a:r>
              <a:rPr lang="en-US" dirty="0" err="1"/>
              <a:t>model.load_weights</a:t>
            </a:r>
            <a:r>
              <a:rPr lang="en-US" dirty="0"/>
              <a:t> (‘the location of the saved epoch.hdf5’)</a:t>
            </a:r>
          </a:p>
          <a:p>
            <a:pPr marL="0" indent="0">
              <a:buNone/>
            </a:pPr>
            <a:r>
              <a:rPr lang="en-US" dirty="0"/>
              <a:t>3. Pre-process the new images by scaling </a:t>
            </a:r>
            <a:r>
              <a:rPr lang="en-US"/>
              <a:t>and resizing </a:t>
            </a:r>
            <a:r>
              <a:rPr lang="en-US" dirty="0"/>
              <a:t>it to fit the model</a:t>
            </a:r>
          </a:p>
          <a:p>
            <a:pPr marL="0" indent="0">
              <a:buNone/>
            </a:pPr>
            <a:endParaRPr lang="he-IL" dirty="0"/>
          </a:p>
        </p:txBody>
      </p:sp>
    </p:spTree>
    <p:extLst>
      <p:ext uri="{BB962C8B-B14F-4D97-AF65-F5344CB8AC3E}">
        <p14:creationId xmlns:p14="http://schemas.microsoft.com/office/powerpoint/2010/main" val="162136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4AB4-A740-4DC3-B903-BD26FEDBC3E7}"/>
              </a:ext>
            </a:extLst>
          </p:cNvPr>
          <p:cNvSpPr>
            <a:spLocks noGrp="1"/>
          </p:cNvSpPr>
          <p:nvPr>
            <p:ph type="title"/>
          </p:nvPr>
        </p:nvSpPr>
        <p:spPr>
          <a:xfrm>
            <a:off x="838200" y="365125"/>
            <a:ext cx="10515600" cy="1325563"/>
          </a:xfrm>
        </p:spPr>
        <p:txBody>
          <a:bodyPr/>
          <a:lstStyle/>
          <a:p>
            <a:r>
              <a:rPr lang="en-US" dirty="0"/>
              <a:t>The final process</a:t>
            </a:r>
            <a:endParaRPr lang="he-IL" dirty="0"/>
          </a:p>
        </p:txBody>
      </p:sp>
      <p:sp>
        <p:nvSpPr>
          <p:cNvPr id="5" name="TextBox 4">
            <a:extLst>
              <a:ext uri="{FF2B5EF4-FFF2-40B4-BE49-F238E27FC236}">
                <a16:creationId xmlns:a16="http://schemas.microsoft.com/office/drawing/2014/main" id="{D38AAA31-C450-4747-BE14-C7172990B5AD}"/>
              </a:ext>
            </a:extLst>
          </p:cNvPr>
          <p:cNvSpPr txBox="1"/>
          <p:nvPr/>
        </p:nvSpPr>
        <p:spPr>
          <a:xfrm>
            <a:off x="23070" y="1534663"/>
            <a:ext cx="1395166" cy="369332"/>
          </a:xfrm>
          <a:prstGeom prst="rect">
            <a:avLst/>
          </a:prstGeom>
          <a:noFill/>
        </p:spPr>
        <p:txBody>
          <a:bodyPr wrap="square" rtlCol="1">
            <a:spAutoFit/>
          </a:bodyPr>
          <a:lstStyle/>
          <a:p>
            <a:r>
              <a:rPr lang="en-US" dirty="0"/>
              <a:t>Input images</a:t>
            </a:r>
            <a:endParaRPr lang="he-IL" dirty="0"/>
          </a:p>
        </p:txBody>
      </p:sp>
      <p:sp>
        <p:nvSpPr>
          <p:cNvPr id="7" name="TextBox 6">
            <a:extLst>
              <a:ext uri="{FF2B5EF4-FFF2-40B4-BE49-F238E27FC236}">
                <a16:creationId xmlns:a16="http://schemas.microsoft.com/office/drawing/2014/main" id="{29F8FB1D-8232-4562-AE9E-EEF421022010}"/>
              </a:ext>
            </a:extLst>
          </p:cNvPr>
          <p:cNvSpPr txBox="1"/>
          <p:nvPr/>
        </p:nvSpPr>
        <p:spPr>
          <a:xfrm>
            <a:off x="-33843" y="2930666"/>
            <a:ext cx="1395166" cy="369332"/>
          </a:xfrm>
          <a:prstGeom prst="rect">
            <a:avLst/>
          </a:prstGeom>
          <a:noFill/>
        </p:spPr>
        <p:txBody>
          <a:bodyPr wrap="square" rtlCol="1">
            <a:spAutoFit/>
          </a:bodyPr>
          <a:lstStyle/>
          <a:p>
            <a:r>
              <a:rPr lang="en-US" dirty="0"/>
              <a:t>19 × 19 × 1</a:t>
            </a:r>
            <a:endParaRPr lang="he-IL" dirty="0"/>
          </a:p>
        </p:txBody>
      </p:sp>
      <p:sp>
        <p:nvSpPr>
          <p:cNvPr id="8" name="Arrow: Right 7">
            <a:extLst>
              <a:ext uri="{FF2B5EF4-FFF2-40B4-BE49-F238E27FC236}">
                <a16:creationId xmlns:a16="http://schemas.microsoft.com/office/drawing/2014/main" id="{F091F939-3912-4EB8-90BD-29AA18527577}"/>
              </a:ext>
            </a:extLst>
          </p:cNvPr>
          <p:cNvSpPr/>
          <p:nvPr/>
        </p:nvSpPr>
        <p:spPr>
          <a:xfrm>
            <a:off x="2641520" y="2153177"/>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0" name="TextBox 9">
            <a:extLst>
              <a:ext uri="{FF2B5EF4-FFF2-40B4-BE49-F238E27FC236}">
                <a16:creationId xmlns:a16="http://schemas.microsoft.com/office/drawing/2014/main" id="{FA852E4A-E794-429E-9E1B-280A637359F1}"/>
              </a:ext>
            </a:extLst>
          </p:cNvPr>
          <p:cNvSpPr txBox="1"/>
          <p:nvPr/>
        </p:nvSpPr>
        <p:spPr>
          <a:xfrm>
            <a:off x="3337796" y="2799860"/>
            <a:ext cx="1395166" cy="369332"/>
          </a:xfrm>
          <a:prstGeom prst="rect">
            <a:avLst/>
          </a:prstGeom>
          <a:noFill/>
        </p:spPr>
        <p:txBody>
          <a:bodyPr wrap="square" rtlCol="1">
            <a:spAutoFit/>
          </a:bodyPr>
          <a:lstStyle/>
          <a:p>
            <a:r>
              <a:rPr lang="en-US" dirty="0"/>
              <a:t>19 × 19 × 16</a:t>
            </a:r>
            <a:endParaRPr lang="he-IL" dirty="0"/>
          </a:p>
        </p:txBody>
      </p:sp>
      <p:sp>
        <p:nvSpPr>
          <p:cNvPr id="14" name="Rectangle 13">
            <a:extLst>
              <a:ext uri="{FF2B5EF4-FFF2-40B4-BE49-F238E27FC236}">
                <a16:creationId xmlns:a16="http://schemas.microsoft.com/office/drawing/2014/main" id="{356D7919-9213-409C-8CE6-B253A1056C10}"/>
              </a:ext>
            </a:extLst>
          </p:cNvPr>
          <p:cNvSpPr/>
          <p:nvPr/>
        </p:nvSpPr>
        <p:spPr>
          <a:xfrm>
            <a:off x="3337796" y="1831107"/>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6" name="Arrow: Right 15">
            <a:extLst>
              <a:ext uri="{FF2B5EF4-FFF2-40B4-BE49-F238E27FC236}">
                <a16:creationId xmlns:a16="http://schemas.microsoft.com/office/drawing/2014/main" id="{5FA87395-2F2A-43D7-A299-43FFF68117D9}"/>
              </a:ext>
            </a:extLst>
          </p:cNvPr>
          <p:cNvSpPr/>
          <p:nvPr/>
        </p:nvSpPr>
        <p:spPr>
          <a:xfrm>
            <a:off x="4516804" y="2124345"/>
            <a:ext cx="650928" cy="2502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pic>
        <p:nvPicPr>
          <p:cNvPr id="18" name="Picture 17">
            <a:extLst>
              <a:ext uri="{FF2B5EF4-FFF2-40B4-BE49-F238E27FC236}">
                <a16:creationId xmlns:a16="http://schemas.microsoft.com/office/drawing/2014/main" id="{167C43A5-01F6-4E7D-A5AC-61AFAE391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9" y="1990466"/>
            <a:ext cx="953556" cy="953556"/>
          </a:xfrm>
          <a:prstGeom prst="rect">
            <a:avLst/>
          </a:prstGeom>
        </p:spPr>
      </p:pic>
      <p:sp>
        <p:nvSpPr>
          <p:cNvPr id="19" name="Rectangle 18">
            <a:extLst>
              <a:ext uri="{FF2B5EF4-FFF2-40B4-BE49-F238E27FC236}">
                <a16:creationId xmlns:a16="http://schemas.microsoft.com/office/drawing/2014/main" id="{1F7B97DD-73C0-44EE-A5F8-762D43FBA26B}"/>
              </a:ext>
            </a:extLst>
          </p:cNvPr>
          <p:cNvSpPr/>
          <p:nvPr/>
        </p:nvSpPr>
        <p:spPr>
          <a:xfrm>
            <a:off x="5200196" y="1955474"/>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0" name="Rectangle 19">
            <a:extLst>
              <a:ext uri="{FF2B5EF4-FFF2-40B4-BE49-F238E27FC236}">
                <a16:creationId xmlns:a16="http://schemas.microsoft.com/office/drawing/2014/main" id="{B9BBBF51-C271-437C-994B-82264C71BEB3}"/>
              </a:ext>
            </a:extLst>
          </p:cNvPr>
          <p:cNvSpPr/>
          <p:nvPr/>
        </p:nvSpPr>
        <p:spPr>
          <a:xfrm>
            <a:off x="3406864" y="1865236"/>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1" name="Rectangle 20">
            <a:extLst>
              <a:ext uri="{FF2B5EF4-FFF2-40B4-BE49-F238E27FC236}">
                <a16:creationId xmlns:a16="http://schemas.microsoft.com/office/drawing/2014/main" id="{A20566F5-55D4-4255-BB73-D7080C5E0C0A}"/>
              </a:ext>
            </a:extLst>
          </p:cNvPr>
          <p:cNvSpPr/>
          <p:nvPr/>
        </p:nvSpPr>
        <p:spPr>
          <a:xfrm>
            <a:off x="3480726" y="1914620"/>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Rectangle 21">
            <a:extLst>
              <a:ext uri="{FF2B5EF4-FFF2-40B4-BE49-F238E27FC236}">
                <a16:creationId xmlns:a16="http://schemas.microsoft.com/office/drawing/2014/main" id="{099877CE-6924-4D07-B30A-D6E15EA09CCA}"/>
              </a:ext>
            </a:extLst>
          </p:cNvPr>
          <p:cNvSpPr/>
          <p:nvPr/>
        </p:nvSpPr>
        <p:spPr>
          <a:xfrm>
            <a:off x="3553815" y="1969286"/>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3" name="Rectangle 22">
            <a:extLst>
              <a:ext uri="{FF2B5EF4-FFF2-40B4-BE49-F238E27FC236}">
                <a16:creationId xmlns:a16="http://schemas.microsoft.com/office/drawing/2014/main" id="{8FFB5831-A5CD-471D-A963-323548B06291}"/>
              </a:ext>
            </a:extLst>
          </p:cNvPr>
          <p:cNvSpPr/>
          <p:nvPr/>
        </p:nvSpPr>
        <p:spPr>
          <a:xfrm>
            <a:off x="3638800" y="2005655"/>
            <a:ext cx="825390" cy="766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4" name="Rectangle 23">
            <a:extLst>
              <a:ext uri="{FF2B5EF4-FFF2-40B4-BE49-F238E27FC236}">
                <a16:creationId xmlns:a16="http://schemas.microsoft.com/office/drawing/2014/main" id="{4A1AA076-C207-4752-810E-0CA5CCF5C6DB}"/>
              </a:ext>
            </a:extLst>
          </p:cNvPr>
          <p:cNvSpPr/>
          <p:nvPr/>
        </p:nvSpPr>
        <p:spPr>
          <a:xfrm>
            <a:off x="5291638" y="1976803"/>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5" name="Rectangle 24">
            <a:extLst>
              <a:ext uri="{FF2B5EF4-FFF2-40B4-BE49-F238E27FC236}">
                <a16:creationId xmlns:a16="http://schemas.microsoft.com/office/drawing/2014/main" id="{23F71310-3C75-462E-9BDA-9D7778D8EC2A}"/>
              </a:ext>
            </a:extLst>
          </p:cNvPr>
          <p:cNvSpPr/>
          <p:nvPr/>
        </p:nvSpPr>
        <p:spPr>
          <a:xfrm>
            <a:off x="5383080" y="2005655"/>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0BFFAEE8-5E21-478A-B0EA-8B924A75A41A}"/>
              </a:ext>
            </a:extLst>
          </p:cNvPr>
          <p:cNvSpPr/>
          <p:nvPr/>
        </p:nvSpPr>
        <p:spPr>
          <a:xfrm>
            <a:off x="5460830" y="2031469"/>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7" name="Rectangle 26">
            <a:extLst>
              <a:ext uri="{FF2B5EF4-FFF2-40B4-BE49-F238E27FC236}">
                <a16:creationId xmlns:a16="http://schemas.microsoft.com/office/drawing/2014/main" id="{4F415F05-DB4B-4C02-838D-5665FF0FF7B7}"/>
              </a:ext>
            </a:extLst>
          </p:cNvPr>
          <p:cNvSpPr/>
          <p:nvPr/>
        </p:nvSpPr>
        <p:spPr>
          <a:xfrm>
            <a:off x="5532036" y="2093653"/>
            <a:ext cx="743404" cy="6419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9" name="Rectangle 28">
            <a:extLst>
              <a:ext uri="{FF2B5EF4-FFF2-40B4-BE49-F238E27FC236}">
                <a16:creationId xmlns:a16="http://schemas.microsoft.com/office/drawing/2014/main" id="{6AED1B1C-C812-4F04-B5A3-64B968DF0545}"/>
              </a:ext>
            </a:extLst>
          </p:cNvPr>
          <p:cNvSpPr/>
          <p:nvPr/>
        </p:nvSpPr>
        <p:spPr>
          <a:xfrm>
            <a:off x="7272080" y="2038828"/>
            <a:ext cx="596684" cy="5584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0" name="Rectangle 29">
            <a:extLst>
              <a:ext uri="{FF2B5EF4-FFF2-40B4-BE49-F238E27FC236}">
                <a16:creationId xmlns:a16="http://schemas.microsoft.com/office/drawing/2014/main" id="{D5FFB3FD-5A93-4758-86E4-B9ED2BA2F89C}"/>
              </a:ext>
            </a:extLst>
          </p:cNvPr>
          <p:cNvSpPr/>
          <p:nvPr/>
        </p:nvSpPr>
        <p:spPr>
          <a:xfrm>
            <a:off x="7354062" y="2120048"/>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1" name="TextBox 30">
            <a:extLst>
              <a:ext uri="{FF2B5EF4-FFF2-40B4-BE49-F238E27FC236}">
                <a16:creationId xmlns:a16="http://schemas.microsoft.com/office/drawing/2014/main" id="{26889F3A-E0E0-4323-9BC0-919109B15AB1}"/>
              </a:ext>
            </a:extLst>
          </p:cNvPr>
          <p:cNvSpPr txBox="1"/>
          <p:nvPr/>
        </p:nvSpPr>
        <p:spPr>
          <a:xfrm>
            <a:off x="5323056" y="2753671"/>
            <a:ext cx="1395166" cy="369332"/>
          </a:xfrm>
          <a:prstGeom prst="rect">
            <a:avLst/>
          </a:prstGeom>
          <a:noFill/>
        </p:spPr>
        <p:txBody>
          <a:bodyPr wrap="square" rtlCol="1">
            <a:spAutoFit/>
          </a:bodyPr>
          <a:lstStyle/>
          <a:p>
            <a:r>
              <a:rPr lang="en-US" dirty="0"/>
              <a:t>9 × 9 × 16</a:t>
            </a:r>
            <a:endParaRPr lang="he-IL" dirty="0"/>
          </a:p>
        </p:txBody>
      </p:sp>
      <p:sp>
        <p:nvSpPr>
          <p:cNvPr id="32" name="Arrow: Right 31">
            <a:extLst>
              <a:ext uri="{FF2B5EF4-FFF2-40B4-BE49-F238E27FC236}">
                <a16:creationId xmlns:a16="http://schemas.microsoft.com/office/drawing/2014/main" id="{9503F1F6-72AB-4089-BC33-4F4FAA78BCDD}"/>
              </a:ext>
            </a:extLst>
          </p:cNvPr>
          <p:cNvSpPr/>
          <p:nvPr/>
        </p:nvSpPr>
        <p:spPr>
          <a:xfrm>
            <a:off x="8324321" y="2138612"/>
            <a:ext cx="650928" cy="2502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sp>
        <p:nvSpPr>
          <p:cNvPr id="33" name="Arrow: Right 32">
            <a:extLst>
              <a:ext uri="{FF2B5EF4-FFF2-40B4-BE49-F238E27FC236}">
                <a16:creationId xmlns:a16="http://schemas.microsoft.com/office/drawing/2014/main" id="{A4720CDC-364F-47C5-B038-D9B194A31024}"/>
              </a:ext>
            </a:extLst>
          </p:cNvPr>
          <p:cNvSpPr/>
          <p:nvPr/>
        </p:nvSpPr>
        <p:spPr>
          <a:xfrm>
            <a:off x="6526440" y="2171001"/>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34" name="Rectangle 33">
            <a:extLst>
              <a:ext uri="{FF2B5EF4-FFF2-40B4-BE49-F238E27FC236}">
                <a16:creationId xmlns:a16="http://schemas.microsoft.com/office/drawing/2014/main" id="{E6537B2F-5316-4966-A599-34BEA28BF382}"/>
              </a:ext>
            </a:extLst>
          </p:cNvPr>
          <p:cNvSpPr/>
          <p:nvPr/>
        </p:nvSpPr>
        <p:spPr>
          <a:xfrm>
            <a:off x="7421036" y="2164496"/>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5" name="Rectangle 34">
            <a:extLst>
              <a:ext uri="{FF2B5EF4-FFF2-40B4-BE49-F238E27FC236}">
                <a16:creationId xmlns:a16="http://schemas.microsoft.com/office/drawing/2014/main" id="{91CC218E-3192-4919-A06F-5A544A826412}"/>
              </a:ext>
            </a:extLst>
          </p:cNvPr>
          <p:cNvSpPr/>
          <p:nvPr/>
        </p:nvSpPr>
        <p:spPr>
          <a:xfrm>
            <a:off x="7480376" y="2215021"/>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6" name="Rectangle 35">
            <a:extLst>
              <a:ext uri="{FF2B5EF4-FFF2-40B4-BE49-F238E27FC236}">
                <a16:creationId xmlns:a16="http://schemas.microsoft.com/office/drawing/2014/main" id="{19CEF0D9-440A-427D-AE11-78880ED7C9A2}"/>
              </a:ext>
            </a:extLst>
          </p:cNvPr>
          <p:cNvSpPr/>
          <p:nvPr/>
        </p:nvSpPr>
        <p:spPr>
          <a:xfrm>
            <a:off x="7539716" y="2276457"/>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7" name="Rectangle 36">
            <a:extLst>
              <a:ext uri="{FF2B5EF4-FFF2-40B4-BE49-F238E27FC236}">
                <a16:creationId xmlns:a16="http://schemas.microsoft.com/office/drawing/2014/main" id="{CBDA9D30-5CDC-4E82-8D87-037ADBA7552A}"/>
              </a:ext>
            </a:extLst>
          </p:cNvPr>
          <p:cNvSpPr/>
          <p:nvPr/>
        </p:nvSpPr>
        <p:spPr>
          <a:xfrm>
            <a:off x="7622983" y="2341491"/>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8" name="Rectangle 37">
            <a:extLst>
              <a:ext uri="{FF2B5EF4-FFF2-40B4-BE49-F238E27FC236}">
                <a16:creationId xmlns:a16="http://schemas.microsoft.com/office/drawing/2014/main" id="{7CEA8BF0-F99C-4892-B5EE-C0AFFFB5B4A6}"/>
              </a:ext>
            </a:extLst>
          </p:cNvPr>
          <p:cNvSpPr/>
          <p:nvPr/>
        </p:nvSpPr>
        <p:spPr>
          <a:xfrm>
            <a:off x="7682074" y="2393293"/>
            <a:ext cx="596684" cy="5891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9" name="TextBox 38">
            <a:extLst>
              <a:ext uri="{FF2B5EF4-FFF2-40B4-BE49-F238E27FC236}">
                <a16:creationId xmlns:a16="http://schemas.microsoft.com/office/drawing/2014/main" id="{FD3FB3F3-3924-4D63-B24C-40E1A31DD3F3}"/>
              </a:ext>
            </a:extLst>
          </p:cNvPr>
          <p:cNvSpPr txBox="1"/>
          <p:nvPr/>
        </p:nvSpPr>
        <p:spPr>
          <a:xfrm>
            <a:off x="7459040" y="3006534"/>
            <a:ext cx="1395166" cy="369332"/>
          </a:xfrm>
          <a:prstGeom prst="rect">
            <a:avLst/>
          </a:prstGeom>
          <a:noFill/>
        </p:spPr>
        <p:txBody>
          <a:bodyPr wrap="square" rtlCol="1">
            <a:spAutoFit/>
          </a:bodyPr>
          <a:lstStyle/>
          <a:p>
            <a:r>
              <a:rPr lang="en-US" dirty="0"/>
              <a:t>9 × 9 × 32</a:t>
            </a:r>
            <a:endParaRPr lang="he-IL" dirty="0"/>
          </a:p>
        </p:txBody>
      </p:sp>
      <p:sp>
        <p:nvSpPr>
          <p:cNvPr id="40" name="Rectangle 39">
            <a:extLst>
              <a:ext uri="{FF2B5EF4-FFF2-40B4-BE49-F238E27FC236}">
                <a16:creationId xmlns:a16="http://schemas.microsoft.com/office/drawing/2014/main" id="{69C8DFF8-EF3D-4933-B135-A4F26421080F}"/>
              </a:ext>
            </a:extLst>
          </p:cNvPr>
          <p:cNvSpPr/>
          <p:nvPr/>
        </p:nvSpPr>
        <p:spPr>
          <a:xfrm>
            <a:off x="8997493" y="1945292"/>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1" name="Rectangle 40">
            <a:extLst>
              <a:ext uri="{FF2B5EF4-FFF2-40B4-BE49-F238E27FC236}">
                <a16:creationId xmlns:a16="http://schemas.microsoft.com/office/drawing/2014/main" id="{19463FDC-6242-4479-A089-B92462A9015E}"/>
              </a:ext>
            </a:extLst>
          </p:cNvPr>
          <p:cNvSpPr/>
          <p:nvPr/>
        </p:nvSpPr>
        <p:spPr>
          <a:xfrm>
            <a:off x="9039141" y="1956789"/>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2" name="Rectangle 41">
            <a:extLst>
              <a:ext uri="{FF2B5EF4-FFF2-40B4-BE49-F238E27FC236}">
                <a16:creationId xmlns:a16="http://schemas.microsoft.com/office/drawing/2014/main" id="{FD60842A-6458-41B4-9C4C-E18F27F7C7E5}"/>
              </a:ext>
            </a:extLst>
          </p:cNvPr>
          <p:cNvSpPr/>
          <p:nvPr/>
        </p:nvSpPr>
        <p:spPr>
          <a:xfrm>
            <a:off x="9131031" y="2015412"/>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3" name="Rectangle 42">
            <a:extLst>
              <a:ext uri="{FF2B5EF4-FFF2-40B4-BE49-F238E27FC236}">
                <a16:creationId xmlns:a16="http://schemas.microsoft.com/office/drawing/2014/main" id="{78E8B076-D8A8-430A-B023-9A1B61FF7D54}"/>
              </a:ext>
            </a:extLst>
          </p:cNvPr>
          <p:cNvSpPr/>
          <p:nvPr/>
        </p:nvSpPr>
        <p:spPr>
          <a:xfrm>
            <a:off x="9181040" y="2065360"/>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4" name="Rectangle 43">
            <a:extLst>
              <a:ext uri="{FF2B5EF4-FFF2-40B4-BE49-F238E27FC236}">
                <a16:creationId xmlns:a16="http://schemas.microsoft.com/office/drawing/2014/main" id="{B6723D83-A840-4581-9439-D100784510D1}"/>
              </a:ext>
            </a:extLst>
          </p:cNvPr>
          <p:cNvSpPr/>
          <p:nvPr/>
        </p:nvSpPr>
        <p:spPr>
          <a:xfrm>
            <a:off x="9222599" y="2113626"/>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5" name="Rectangle 44">
            <a:extLst>
              <a:ext uri="{FF2B5EF4-FFF2-40B4-BE49-F238E27FC236}">
                <a16:creationId xmlns:a16="http://schemas.microsoft.com/office/drawing/2014/main" id="{110A7BBD-F7B4-42A3-BBE3-78954FF0A83E}"/>
              </a:ext>
            </a:extLst>
          </p:cNvPr>
          <p:cNvSpPr/>
          <p:nvPr/>
        </p:nvSpPr>
        <p:spPr>
          <a:xfrm>
            <a:off x="9281850" y="2171968"/>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6" name="Rectangle 45">
            <a:extLst>
              <a:ext uri="{FF2B5EF4-FFF2-40B4-BE49-F238E27FC236}">
                <a16:creationId xmlns:a16="http://schemas.microsoft.com/office/drawing/2014/main" id="{89B45D61-06E1-4841-8D9F-3862FACF32D5}"/>
              </a:ext>
            </a:extLst>
          </p:cNvPr>
          <p:cNvSpPr/>
          <p:nvPr/>
        </p:nvSpPr>
        <p:spPr>
          <a:xfrm>
            <a:off x="9348824" y="2226799"/>
            <a:ext cx="435587" cy="375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7" name="TextBox 46">
            <a:extLst>
              <a:ext uri="{FF2B5EF4-FFF2-40B4-BE49-F238E27FC236}">
                <a16:creationId xmlns:a16="http://schemas.microsoft.com/office/drawing/2014/main" id="{3A5B0562-2B71-46BA-A09A-B7D2C65EDD18}"/>
              </a:ext>
            </a:extLst>
          </p:cNvPr>
          <p:cNvSpPr txBox="1"/>
          <p:nvPr/>
        </p:nvSpPr>
        <p:spPr>
          <a:xfrm>
            <a:off x="9019854" y="2664006"/>
            <a:ext cx="1395166" cy="369332"/>
          </a:xfrm>
          <a:prstGeom prst="rect">
            <a:avLst/>
          </a:prstGeom>
          <a:noFill/>
        </p:spPr>
        <p:txBody>
          <a:bodyPr wrap="square" rtlCol="1">
            <a:spAutoFit/>
          </a:bodyPr>
          <a:lstStyle/>
          <a:p>
            <a:r>
              <a:rPr lang="en-US" dirty="0"/>
              <a:t>4 × 4 × 32</a:t>
            </a:r>
            <a:endParaRPr lang="he-IL" dirty="0"/>
          </a:p>
        </p:txBody>
      </p:sp>
      <p:sp>
        <p:nvSpPr>
          <p:cNvPr id="48" name="Arrow: Right 47">
            <a:extLst>
              <a:ext uri="{FF2B5EF4-FFF2-40B4-BE49-F238E27FC236}">
                <a16:creationId xmlns:a16="http://schemas.microsoft.com/office/drawing/2014/main" id="{A3918838-DEE0-404A-8D4E-5343D317C1C9}"/>
              </a:ext>
            </a:extLst>
          </p:cNvPr>
          <p:cNvSpPr/>
          <p:nvPr/>
        </p:nvSpPr>
        <p:spPr>
          <a:xfrm>
            <a:off x="9886613" y="2098401"/>
            <a:ext cx="398740" cy="250209"/>
          </a:xfrm>
          <a:prstGeom prst="rightArrow">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sp>
        <p:nvSpPr>
          <p:cNvPr id="49" name="Rectangle 48">
            <a:extLst>
              <a:ext uri="{FF2B5EF4-FFF2-40B4-BE49-F238E27FC236}">
                <a16:creationId xmlns:a16="http://schemas.microsoft.com/office/drawing/2014/main" id="{4DC41161-F4D4-40CA-91E4-94E063C88CBF}"/>
              </a:ext>
            </a:extLst>
          </p:cNvPr>
          <p:cNvSpPr/>
          <p:nvPr/>
        </p:nvSpPr>
        <p:spPr>
          <a:xfrm>
            <a:off x="10383981" y="1248416"/>
            <a:ext cx="154690" cy="2569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0" name="TextBox 49">
            <a:extLst>
              <a:ext uri="{FF2B5EF4-FFF2-40B4-BE49-F238E27FC236}">
                <a16:creationId xmlns:a16="http://schemas.microsoft.com/office/drawing/2014/main" id="{FC25A123-B9DC-456F-A68C-EE29F54FF9D2}"/>
              </a:ext>
            </a:extLst>
          </p:cNvPr>
          <p:cNvSpPr txBox="1"/>
          <p:nvPr/>
        </p:nvSpPr>
        <p:spPr>
          <a:xfrm>
            <a:off x="10085983" y="3863853"/>
            <a:ext cx="772394" cy="369332"/>
          </a:xfrm>
          <a:prstGeom prst="rect">
            <a:avLst/>
          </a:prstGeom>
          <a:noFill/>
        </p:spPr>
        <p:txBody>
          <a:bodyPr wrap="square" rtlCol="1">
            <a:spAutoFit/>
          </a:bodyPr>
          <a:lstStyle/>
          <a:p>
            <a:r>
              <a:rPr lang="en-US" dirty="0"/>
              <a:t>64 × 1</a:t>
            </a:r>
            <a:endParaRPr lang="he-IL" dirty="0"/>
          </a:p>
        </p:txBody>
      </p:sp>
      <p:sp>
        <p:nvSpPr>
          <p:cNvPr id="51" name="Rectangle 50">
            <a:extLst>
              <a:ext uri="{FF2B5EF4-FFF2-40B4-BE49-F238E27FC236}">
                <a16:creationId xmlns:a16="http://schemas.microsoft.com/office/drawing/2014/main" id="{A3A38B11-75D5-4BD7-86B1-F2307B67ED90}"/>
              </a:ext>
            </a:extLst>
          </p:cNvPr>
          <p:cNvSpPr/>
          <p:nvPr/>
        </p:nvSpPr>
        <p:spPr>
          <a:xfrm>
            <a:off x="10785411" y="1612705"/>
            <a:ext cx="80397" cy="1410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2" name="TextBox 51">
            <a:extLst>
              <a:ext uri="{FF2B5EF4-FFF2-40B4-BE49-F238E27FC236}">
                <a16:creationId xmlns:a16="http://schemas.microsoft.com/office/drawing/2014/main" id="{9A5178FB-ECB9-4C66-863D-7FD14704106E}"/>
              </a:ext>
            </a:extLst>
          </p:cNvPr>
          <p:cNvSpPr txBox="1"/>
          <p:nvPr/>
        </p:nvSpPr>
        <p:spPr>
          <a:xfrm>
            <a:off x="10583712" y="3027221"/>
            <a:ext cx="864212" cy="646331"/>
          </a:xfrm>
          <a:prstGeom prst="rect">
            <a:avLst/>
          </a:prstGeom>
          <a:noFill/>
        </p:spPr>
        <p:txBody>
          <a:bodyPr wrap="square" rtlCol="1">
            <a:spAutoFit/>
          </a:bodyPr>
          <a:lstStyle/>
          <a:p>
            <a:pPr algn="ctr"/>
            <a:r>
              <a:rPr lang="en-US" dirty="0"/>
              <a:t>Output layer</a:t>
            </a:r>
            <a:endParaRPr lang="he-IL" dirty="0"/>
          </a:p>
        </p:txBody>
      </p:sp>
      <p:sp>
        <p:nvSpPr>
          <p:cNvPr id="53" name="Arrow: Right 52">
            <a:extLst>
              <a:ext uri="{FF2B5EF4-FFF2-40B4-BE49-F238E27FC236}">
                <a16:creationId xmlns:a16="http://schemas.microsoft.com/office/drawing/2014/main" id="{9B795EA8-1671-4300-91AF-40A1A8EFBF8A}"/>
              </a:ext>
            </a:extLst>
          </p:cNvPr>
          <p:cNvSpPr/>
          <p:nvPr/>
        </p:nvSpPr>
        <p:spPr>
          <a:xfrm>
            <a:off x="1220292" y="4839550"/>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54" name="Arrow: Right 53">
            <a:extLst>
              <a:ext uri="{FF2B5EF4-FFF2-40B4-BE49-F238E27FC236}">
                <a16:creationId xmlns:a16="http://schemas.microsoft.com/office/drawing/2014/main" id="{20A3FEA3-C0CD-4E57-8E33-5581D5EF461C}"/>
              </a:ext>
            </a:extLst>
          </p:cNvPr>
          <p:cNvSpPr/>
          <p:nvPr/>
        </p:nvSpPr>
        <p:spPr>
          <a:xfrm>
            <a:off x="1193170" y="5218423"/>
            <a:ext cx="650928" cy="25020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sp>
        <p:nvSpPr>
          <p:cNvPr id="55" name="Arrow: Right 54">
            <a:extLst>
              <a:ext uri="{FF2B5EF4-FFF2-40B4-BE49-F238E27FC236}">
                <a16:creationId xmlns:a16="http://schemas.microsoft.com/office/drawing/2014/main" id="{6CDF10DF-C365-4A07-B5D2-13C52CA49909}"/>
              </a:ext>
            </a:extLst>
          </p:cNvPr>
          <p:cNvSpPr/>
          <p:nvPr/>
        </p:nvSpPr>
        <p:spPr>
          <a:xfrm>
            <a:off x="1418236" y="5593021"/>
            <a:ext cx="398740" cy="250209"/>
          </a:xfrm>
          <a:prstGeom prst="rightArrow">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he-IL" dirty="0"/>
          </a:p>
        </p:txBody>
      </p:sp>
      <p:sp>
        <p:nvSpPr>
          <p:cNvPr id="56" name="TextBox 55">
            <a:extLst>
              <a:ext uri="{FF2B5EF4-FFF2-40B4-BE49-F238E27FC236}">
                <a16:creationId xmlns:a16="http://schemas.microsoft.com/office/drawing/2014/main" id="{403076D2-B259-455A-BAF8-4E25ED73CECA}"/>
              </a:ext>
            </a:extLst>
          </p:cNvPr>
          <p:cNvSpPr txBox="1"/>
          <p:nvPr/>
        </p:nvSpPr>
        <p:spPr>
          <a:xfrm>
            <a:off x="1995412" y="4710886"/>
            <a:ext cx="1987652" cy="369332"/>
          </a:xfrm>
          <a:prstGeom prst="rect">
            <a:avLst/>
          </a:prstGeom>
          <a:noFill/>
        </p:spPr>
        <p:txBody>
          <a:bodyPr wrap="square" rtlCol="1">
            <a:spAutoFit/>
          </a:bodyPr>
          <a:lstStyle/>
          <a:p>
            <a:r>
              <a:rPr lang="en-US" dirty="0"/>
              <a:t>Conv 3 × 3, </a:t>
            </a:r>
            <a:r>
              <a:rPr lang="en-US" dirty="0" err="1"/>
              <a:t>Relu</a:t>
            </a:r>
            <a:endParaRPr lang="he-IL" dirty="0"/>
          </a:p>
        </p:txBody>
      </p:sp>
      <p:sp>
        <p:nvSpPr>
          <p:cNvPr id="58" name="TextBox 57">
            <a:extLst>
              <a:ext uri="{FF2B5EF4-FFF2-40B4-BE49-F238E27FC236}">
                <a16:creationId xmlns:a16="http://schemas.microsoft.com/office/drawing/2014/main" id="{BD849FB0-8A1F-4CD6-B5AE-E5DE9487282C}"/>
              </a:ext>
            </a:extLst>
          </p:cNvPr>
          <p:cNvSpPr txBox="1"/>
          <p:nvPr/>
        </p:nvSpPr>
        <p:spPr>
          <a:xfrm>
            <a:off x="1995411" y="5106513"/>
            <a:ext cx="1987651" cy="369332"/>
          </a:xfrm>
          <a:prstGeom prst="rect">
            <a:avLst/>
          </a:prstGeom>
          <a:noFill/>
        </p:spPr>
        <p:txBody>
          <a:bodyPr wrap="square" rtlCol="1">
            <a:spAutoFit/>
          </a:bodyPr>
          <a:lstStyle/>
          <a:p>
            <a:r>
              <a:rPr lang="en-US" dirty="0"/>
              <a:t>Max pool 2 × 2 </a:t>
            </a:r>
            <a:endParaRPr lang="he-IL" dirty="0"/>
          </a:p>
        </p:txBody>
      </p:sp>
      <p:sp>
        <p:nvSpPr>
          <p:cNvPr id="60" name="TextBox 59">
            <a:extLst>
              <a:ext uri="{FF2B5EF4-FFF2-40B4-BE49-F238E27FC236}">
                <a16:creationId xmlns:a16="http://schemas.microsoft.com/office/drawing/2014/main" id="{1E939289-BDEE-43EB-A90F-FCAAB397E595}"/>
              </a:ext>
            </a:extLst>
          </p:cNvPr>
          <p:cNvSpPr txBox="1"/>
          <p:nvPr/>
        </p:nvSpPr>
        <p:spPr>
          <a:xfrm>
            <a:off x="1995410" y="5502140"/>
            <a:ext cx="1987651" cy="369332"/>
          </a:xfrm>
          <a:prstGeom prst="rect">
            <a:avLst/>
          </a:prstGeom>
          <a:noFill/>
        </p:spPr>
        <p:txBody>
          <a:bodyPr wrap="square" rtlCol="1">
            <a:spAutoFit/>
          </a:bodyPr>
          <a:lstStyle/>
          <a:p>
            <a:r>
              <a:rPr lang="en-US" dirty="0"/>
              <a:t>Dropout (0.2)</a:t>
            </a:r>
            <a:endParaRPr lang="he-IL" dirty="0"/>
          </a:p>
        </p:txBody>
      </p:sp>
      <p:pic>
        <p:nvPicPr>
          <p:cNvPr id="61" name="Picture 60">
            <a:extLst>
              <a:ext uri="{FF2B5EF4-FFF2-40B4-BE49-F238E27FC236}">
                <a16:creationId xmlns:a16="http://schemas.microsoft.com/office/drawing/2014/main" id="{5CA169AE-F435-4C00-AB48-BBFB5FFEB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30538">
            <a:off x="1317060" y="1969554"/>
            <a:ext cx="953556" cy="953556"/>
          </a:xfrm>
          <a:prstGeom prst="rect">
            <a:avLst/>
          </a:prstGeom>
          <a:scene3d>
            <a:camera prst="orthographicFront">
              <a:rot lat="1200000" lon="19499988" rev="0"/>
            </a:camera>
            <a:lightRig rig="threePt" dir="t"/>
          </a:scene3d>
        </p:spPr>
      </p:pic>
      <p:pic>
        <p:nvPicPr>
          <p:cNvPr id="62" name="Picture 61">
            <a:extLst>
              <a:ext uri="{FF2B5EF4-FFF2-40B4-BE49-F238E27FC236}">
                <a16:creationId xmlns:a16="http://schemas.microsoft.com/office/drawing/2014/main" id="{FC61A1D0-1F4D-4FFC-B8E2-1D2DB569B388}"/>
              </a:ext>
            </a:extLst>
          </p:cNvPr>
          <p:cNvPicPr>
            <a:picLocks noChangeAspect="1"/>
          </p:cNvPicPr>
          <p:nvPr/>
        </p:nvPicPr>
        <p:blipFill>
          <a:blip r:embed="rId3">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tretch>
            <a:fillRect/>
          </a:stretch>
        </p:blipFill>
        <p:spPr>
          <a:xfrm rot="630538">
            <a:off x="1451192" y="1975737"/>
            <a:ext cx="953556" cy="953556"/>
          </a:xfrm>
          <a:prstGeom prst="rect">
            <a:avLst/>
          </a:prstGeom>
          <a:effectLst>
            <a:outerShdw blurRad="50800" dist="50800" dir="5400000" algn="ctr" rotWithShape="0">
              <a:srgbClr val="000000">
                <a:alpha val="32000"/>
              </a:srgbClr>
            </a:outerShdw>
          </a:effectLst>
          <a:scene3d>
            <a:camera prst="orthographicFront">
              <a:rot lat="1200000" lon="19499988" rev="0"/>
            </a:camera>
            <a:lightRig rig="threePt" dir="t">
              <a:rot lat="0" lon="0" rev="3000000"/>
            </a:lightRig>
          </a:scene3d>
          <a:sp3d/>
        </p:spPr>
      </p:pic>
      <p:pic>
        <p:nvPicPr>
          <p:cNvPr id="63" name="Picture 62">
            <a:extLst>
              <a:ext uri="{FF2B5EF4-FFF2-40B4-BE49-F238E27FC236}">
                <a16:creationId xmlns:a16="http://schemas.microsoft.com/office/drawing/2014/main" id="{C8C68786-8C89-4F2A-8508-290A17BC0453}"/>
              </a:ext>
            </a:extLst>
          </p:cNvPr>
          <p:cNvPicPr>
            <a:picLocks noChangeAspect="1"/>
          </p:cNvPicPr>
          <p:nvPr/>
        </p:nvPicPr>
        <p:blipFill>
          <a:blip r:embed="rId5">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tretch>
            <a:fillRect/>
          </a:stretch>
        </p:blipFill>
        <p:spPr>
          <a:xfrm rot="630538">
            <a:off x="1647463" y="1982305"/>
            <a:ext cx="953556" cy="953556"/>
          </a:xfrm>
          <a:prstGeom prst="rect">
            <a:avLst/>
          </a:prstGeom>
          <a:effectLst>
            <a:outerShdw blurRad="50800" dist="50800" dir="5400000" algn="ctr" rotWithShape="0">
              <a:srgbClr val="000000">
                <a:alpha val="32000"/>
              </a:srgbClr>
            </a:outerShdw>
          </a:effectLst>
          <a:scene3d>
            <a:camera prst="orthographicFront">
              <a:rot lat="1200000" lon="19499988" rev="0"/>
            </a:camera>
            <a:lightRig rig="threePt" dir="t">
              <a:rot lat="0" lon="0" rev="3000000"/>
            </a:lightRig>
          </a:scene3d>
          <a:sp3d/>
        </p:spPr>
      </p:pic>
      <p:sp>
        <p:nvSpPr>
          <p:cNvPr id="64" name="TextBox 63">
            <a:extLst>
              <a:ext uri="{FF2B5EF4-FFF2-40B4-BE49-F238E27FC236}">
                <a16:creationId xmlns:a16="http://schemas.microsoft.com/office/drawing/2014/main" id="{5D4C2B5D-1299-4540-8E6F-4A9DF354858F}"/>
              </a:ext>
            </a:extLst>
          </p:cNvPr>
          <p:cNvSpPr txBox="1"/>
          <p:nvPr/>
        </p:nvSpPr>
        <p:spPr>
          <a:xfrm>
            <a:off x="1487594" y="1552600"/>
            <a:ext cx="1564797" cy="369332"/>
          </a:xfrm>
          <a:prstGeom prst="rect">
            <a:avLst/>
          </a:prstGeom>
          <a:noFill/>
        </p:spPr>
        <p:txBody>
          <a:bodyPr wrap="square" rtlCol="1">
            <a:spAutoFit/>
          </a:bodyPr>
          <a:lstStyle/>
          <a:p>
            <a:r>
              <a:rPr lang="en-US" dirty="0"/>
              <a:t>Augmentation</a:t>
            </a:r>
            <a:endParaRPr lang="he-IL" dirty="0"/>
          </a:p>
        </p:txBody>
      </p:sp>
      <p:cxnSp>
        <p:nvCxnSpPr>
          <p:cNvPr id="66" name="Straight Arrow Connector 65">
            <a:extLst>
              <a:ext uri="{FF2B5EF4-FFF2-40B4-BE49-F238E27FC236}">
                <a16:creationId xmlns:a16="http://schemas.microsoft.com/office/drawing/2014/main" id="{5CAE3362-58F2-469A-B48D-3CEBDA0F05D0}"/>
              </a:ext>
            </a:extLst>
          </p:cNvPr>
          <p:cNvCxnSpPr/>
          <p:nvPr/>
        </p:nvCxnSpPr>
        <p:spPr>
          <a:xfrm>
            <a:off x="1103966" y="2441031"/>
            <a:ext cx="2573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88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129A-CCA7-4D6C-B61B-256E9FA348D2}"/>
              </a:ext>
            </a:extLst>
          </p:cNvPr>
          <p:cNvSpPr>
            <a:spLocks noGrp="1"/>
          </p:cNvSpPr>
          <p:nvPr>
            <p:ph type="title"/>
          </p:nvPr>
        </p:nvSpPr>
        <p:spPr/>
        <p:txBody>
          <a:bodyPr/>
          <a:lstStyle/>
          <a:p>
            <a:r>
              <a:rPr lang="en-US" dirty="0"/>
              <a:t>The way to the final process</a:t>
            </a:r>
            <a:endParaRPr lang="he-IL" dirty="0"/>
          </a:p>
        </p:txBody>
      </p:sp>
      <p:sp>
        <p:nvSpPr>
          <p:cNvPr id="3" name="Content Placeholder 2">
            <a:extLst>
              <a:ext uri="{FF2B5EF4-FFF2-40B4-BE49-F238E27FC236}">
                <a16:creationId xmlns:a16="http://schemas.microsoft.com/office/drawing/2014/main" id="{6B443342-4878-472C-BF5D-8EA111B4FEFE}"/>
              </a:ext>
            </a:extLst>
          </p:cNvPr>
          <p:cNvSpPr>
            <a:spLocks noGrp="1"/>
          </p:cNvSpPr>
          <p:nvPr>
            <p:ph idx="1"/>
          </p:nvPr>
        </p:nvSpPr>
        <p:spPr/>
        <p:txBody>
          <a:bodyPr>
            <a:normAutofit fontScale="92500" lnSpcReduction="10000"/>
          </a:bodyPr>
          <a:lstStyle/>
          <a:p>
            <a:pPr marL="0" indent="0">
              <a:buNone/>
            </a:pPr>
            <a:r>
              <a:rPr lang="en-US" dirty="0"/>
              <a:t>1. This is a Classification problem, therefor I chose to use a CNN.</a:t>
            </a:r>
          </a:p>
          <a:p>
            <a:pPr marL="0" indent="0">
              <a:buNone/>
            </a:pPr>
            <a:r>
              <a:rPr lang="en-US" dirty="0"/>
              <a:t>2. The images are small (19,19) so first I’ve built a CNN with 2 convolution layers, max-pooling and dropout.</a:t>
            </a:r>
          </a:p>
          <a:p>
            <a:pPr marL="0" indent="0">
              <a:buNone/>
            </a:pPr>
            <a:r>
              <a:rPr lang="en-US" dirty="0"/>
              <a:t>3. The overall performance was good with a test accuracy of </a:t>
            </a:r>
            <a:r>
              <a:rPr lang="he-IL" dirty="0"/>
              <a:t>98.27%</a:t>
            </a:r>
            <a:r>
              <a:rPr lang="en-US" dirty="0"/>
              <a:t> but after looking carefully at the results, the high score was as a result of the biased data toward non-face (there were more images of non-face compare to face images).  </a:t>
            </a:r>
            <a:r>
              <a:rPr lang="en-US" dirty="0" err="1"/>
              <a:t>Eg</a:t>
            </a:r>
            <a:r>
              <a:rPr lang="en-US" dirty="0"/>
              <a:t>: The recall was only 0.15 (out of 472 face images, only 75 was correctly predicted as faces).</a:t>
            </a:r>
          </a:p>
          <a:p>
            <a:pPr marL="0" indent="0">
              <a:buNone/>
            </a:pPr>
            <a:r>
              <a:rPr lang="en-US" dirty="0"/>
              <a:t>4. In order to improve my results, first I wanted to try models with more learnable parameters. Therefor, I’ve built two models with more parameters by adding filters to the conv layers and by adding conv layers. This extra learnable parameters didn’t improve the model.</a:t>
            </a:r>
          </a:p>
          <a:p>
            <a:pPr marL="0" indent="0">
              <a:buNone/>
            </a:pPr>
            <a:endParaRPr lang="en-US" dirty="0"/>
          </a:p>
          <a:p>
            <a:pPr marL="0" indent="0">
              <a:buNone/>
            </a:pPr>
            <a:endParaRPr lang="he-IL" dirty="0"/>
          </a:p>
        </p:txBody>
      </p:sp>
    </p:spTree>
    <p:extLst>
      <p:ext uri="{BB962C8B-B14F-4D97-AF65-F5344CB8AC3E}">
        <p14:creationId xmlns:p14="http://schemas.microsoft.com/office/powerpoint/2010/main" val="270780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4C852-8CAF-4883-B293-754855CF9899}"/>
              </a:ext>
            </a:extLst>
          </p:cNvPr>
          <p:cNvSpPr>
            <a:spLocks noGrp="1"/>
          </p:cNvSpPr>
          <p:nvPr>
            <p:ph idx="1"/>
          </p:nvPr>
        </p:nvSpPr>
        <p:spPr/>
        <p:txBody>
          <a:bodyPr>
            <a:normAutofit lnSpcReduction="10000"/>
          </a:bodyPr>
          <a:lstStyle/>
          <a:p>
            <a:pPr marL="0" indent="0">
              <a:buNone/>
            </a:pPr>
            <a:r>
              <a:rPr lang="en-US" dirty="0"/>
              <a:t>5. Adding augmentation: because the model didn’t learn well to recognize face images, I thought that adding augmentation can help improving the model. </a:t>
            </a:r>
          </a:p>
          <a:p>
            <a:pPr marL="0" indent="0">
              <a:buNone/>
            </a:pPr>
            <a:r>
              <a:rPr lang="en-US" dirty="0"/>
              <a:t>6. Adding the augmentation help improving the model significantly. The overall accuracy didn’t change a lot but the recall increased from 0.15 to 0.6.</a:t>
            </a:r>
          </a:p>
          <a:p>
            <a:pPr marL="0" indent="0">
              <a:buNone/>
            </a:pPr>
            <a:r>
              <a:rPr lang="en-US" dirty="0"/>
              <a:t>7. I would try next to add pretrained models. I started doing it (not in the code I submitted) but because of the small dimension of the image and mainly because of it being grey scale, it demanded changing the dimensions of the VGG model, which is possible but demanded more than the time allocated for this assignment.   </a:t>
            </a:r>
          </a:p>
          <a:p>
            <a:pPr marL="0" indent="0">
              <a:buNone/>
            </a:pPr>
            <a:endParaRPr lang="he-IL" dirty="0"/>
          </a:p>
        </p:txBody>
      </p:sp>
      <p:sp>
        <p:nvSpPr>
          <p:cNvPr id="4" name="Title 1">
            <a:extLst>
              <a:ext uri="{FF2B5EF4-FFF2-40B4-BE49-F238E27FC236}">
                <a16:creationId xmlns:a16="http://schemas.microsoft.com/office/drawing/2014/main" id="{861034BF-2EA8-46AC-A49B-41F103BD857C}"/>
              </a:ext>
            </a:extLst>
          </p:cNvPr>
          <p:cNvSpPr>
            <a:spLocks noGrp="1"/>
          </p:cNvSpPr>
          <p:nvPr>
            <p:ph type="title"/>
          </p:nvPr>
        </p:nvSpPr>
        <p:spPr>
          <a:xfrm>
            <a:off x="838200" y="365125"/>
            <a:ext cx="10515600" cy="1325563"/>
          </a:xfrm>
        </p:spPr>
        <p:txBody>
          <a:bodyPr/>
          <a:lstStyle/>
          <a:p>
            <a:r>
              <a:rPr lang="en-US" dirty="0"/>
              <a:t>The way to the final process</a:t>
            </a:r>
            <a:endParaRPr lang="he-IL" dirty="0"/>
          </a:p>
        </p:txBody>
      </p:sp>
    </p:spTree>
    <p:extLst>
      <p:ext uri="{BB962C8B-B14F-4D97-AF65-F5344CB8AC3E}">
        <p14:creationId xmlns:p14="http://schemas.microsoft.com/office/powerpoint/2010/main" val="67885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7F81-B4F2-4519-A9BD-08DD795494FD}"/>
              </a:ext>
            </a:extLst>
          </p:cNvPr>
          <p:cNvSpPr>
            <a:spLocks noGrp="1"/>
          </p:cNvSpPr>
          <p:nvPr>
            <p:ph type="title"/>
          </p:nvPr>
        </p:nvSpPr>
        <p:spPr/>
        <p:txBody>
          <a:bodyPr/>
          <a:lstStyle/>
          <a:p>
            <a:r>
              <a:rPr lang="en-US" dirty="0"/>
              <a:t>Final results </a:t>
            </a:r>
            <a:endParaRPr lang="he-IL" dirty="0"/>
          </a:p>
        </p:txBody>
      </p:sp>
      <p:sp>
        <p:nvSpPr>
          <p:cNvPr id="3" name="Content Placeholder 2">
            <a:extLst>
              <a:ext uri="{FF2B5EF4-FFF2-40B4-BE49-F238E27FC236}">
                <a16:creationId xmlns:a16="http://schemas.microsoft.com/office/drawing/2014/main" id="{955997AB-B2F2-49F9-A662-6195481C1456}"/>
              </a:ext>
            </a:extLst>
          </p:cNvPr>
          <p:cNvSpPr>
            <a:spLocks noGrp="1"/>
          </p:cNvSpPr>
          <p:nvPr>
            <p:ph idx="1"/>
          </p:nvPr>
        </p:nvSpPr>
        <p:spPr/>
        <p:txBody>
          <a:bodyPr/>
          <a:lstStyle/>
          <a:p>
            <a:r>
              <a:rPr lang="en-US" dirty="0"/>
              <a:t>Test accuracy = 98.1%</a:t>
            </a:r>
          </a:p>
          <a:p>
            <a:r>
              <a:rPr lang="en-US" dirty="0"/>
              <a:t>Recall = 0.59</a:t>
            </a:r>
          </a:p>
          <a:p>
            <a:r>
              <a:rPr lang="en-US" dirty="0"/>
              <a:t>Precision = 0.51</a:t>
            </a:r>
          </a:p>
          <a:p>
            <a:r>
              <a:rPr lang="en-US" dirty="0"/>
              <a:t>AUC = 0.792</a:t>
            </a:r>
          </a:p>
          <a:p>
            <a:pPr marL="0" indent="0">
              <a:buNone/>
            </a:pPr>
            <a:endParaRPr lang="he-IL" dirty="0"/>
          </a:p>
        </p:txBody>
      </p:sp>
    </p:spTree>
    <p:extLst>
      <p:ext uri="{BB962C8B-B14F-4D97-AF65-F5344CB8AC3E}">
        <p14:creationId xmlns:p14="http://schemas.microsoft.com/office/powerpoint/2010/main" val="417165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8272-FCA7-4BF0-A925-76179A472883}"/>
              </a:ext>
            </a:extLst>
          </p:cNvPr>
          <p:cNvSpPr>
            <a:spLocks noGrp="1"/>
          </p:cNvSpPr>
          <p:nvPr>
            <p:ph type="title"/>
          </p:nvPr>
        </p:nvSpPr>
        <p:spPr/>
        <p:txBody>
          <a:bodyPr/>
          <a:lstStyle/>
          <a:p>
            <a:r>
              <a:rPr lang="en-US" dirty="0"/>
              <a:t>Analysis of mis-classification</a:t>
            </a:r>
            <a:endParaRPr lang="he-IL" dirty="0"/>
          </a:p>
        </p:txBody>
      </p:sp>
      <p:sp>
        <p:nvSpPr>
          <p:cNvPr id="3" name="Content Placeholder 2">
            <a:extLst>
              <a:ext uri="{FF2B5EF4-FFF2-40B4-BE49-F238E27FC236}">
                <a16:creationId xmlns:a16="http://schemas.microsoft.com/office/drawing/2014/main" id="{EBED7E6A-32BB-4A63-A4E6-0F71AAFF617F}"/>
              </a:ext>
            </a:extLst>
          </p:cNvPr>
          <p:cNvSpPr>
            <a:spLocks noGrp="1"/>
          </p:cNvSpPr>
          <p:nvPr>
            <p:ph idx="1"/>
          </p:nvPr>
        </p:nvSpPr>
        <p:spPr>
          <a:xfrm>
            <a:off x="1239980" y="1824907"/>
            <a:ext cx="10515600" cy="4351338"/>
          </a:xfrm>
        </p:spPr>
        <p:txBody>
          <a:bodyPr/>
          <a:lstStyle/>
          <a:p>
            <a:pPr marL="0" indent="0">
              <a:buNone/>
            </a:pPr>
            <a:r>
              <a:rPr lang="en-US" dirty="0"/>
              <a:t>Confusion matrix</a:t>
            </a:r>
          </a:p>
          <a:p>
            <a:pPr marL="0" indent="0">
              <a:buNone/>
            </a:pPr>
            <a:endParaRPr lang="he-IL" dirty="0"/>
          </a:p>
        </p:txBody>
      </p:sp>
      <p:graphicFrame>
        <p:nvGraphicFramePr>
          <p:cNvPr id="4" name="Table 3">
            <a:extLst>
              <a:ext uri="{FF2B5EF4-FFF2-40B4-BE49-F238E27FC236}">
                <a16:creationId xmlns:a16="http://schemas.microsoft.com/office/drawing/2014/main" id="{6B572CF8-A42F-48C2-9438-3B38A0FF21B2}"/>
              </a:ext>
            </a:extLst>
          </p:cNvPr>
          <p:cNvGraphicFramePr>
            <a:graphicFrameLocks noGrp="1"/>
          </p:cNvGraphicFramePr>
          <p:nvPr>
            <p:extLst>
              <p:ext uri="{D42A27DB-BD31-4B8C-83A1-F6EECF244321}">
                <p14:modId xmlns:p14="http://schemas.microsoft.com/office/powerpoint/2010/main" val="1092811833"/>
              </p:ext>
            </p:extLst>
          </p:nvPr>
        </p:nvGraphicFramePr>
        <p:xfrm>
          <a:off x="1708727" y="3258896"/>
          <a:ext cx="2235198" cy="741680"/>
        </p:xfrm>
        <a:graphic>
          <a:graphicData uri="http://schemas.openxmlformats.org/drawingml/2006/table">
            <a:tbl>
              <a:tblPr rtl="1" firstRow="1" bandRow="1">
                <a:tableStyleId>{5C22544A-7EE6-4342-B048-85BDC9FD1C3A}</a:tableStyleId>
              </a:tblPr>
              <a:tblGrid>
                <a:gridCol w="1117599">
                  <a:extLst>
                    <a:ext uri="{9D8B030D-6E8A-4147-A177-3AD203B41FA5}">
                      <a16:colId xmlns:a16="http://schemas.microsoft.com/office/drawing/2014/main" val="517734179"/>
                    </a:ext>
                  </a:extLst>
                </a:gridCol>
                <a:gridCol w="1117599">
                  <a:extLst>
                    <a:ext uri="{9D8B030D-6E8A-4147-A177-3AD203B41FA5}">
                      <a16:colId xmlns:a16="http://schemas.microsoft.com/office/drawing/2014/main" val="3605884332"/>
                    </a:ext>
                  </a:extLst>
                </a:gridCol>
              </a:tblGrid>
              <a:tr h="370840">
                <a:tc>
                  <a:txBody>
                    <a:bodyPr/>
                    <a:lstStyle/>
                    <a:p>
                      <a:pPr rtl="1"/>
                      <a:r>
                        <a:rPr lang="en-US" b="0" dirty="0">
                          <a:solidFill>
                            <a:schemeClr val="tx1"/>
                          </a:solidFill>
                        </a:rPr>
                        <a:t>245</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1"/>
                      <a:r>
                        <a:rPr lang="en-US" b="0" dirty="0">
                          <a:solidFill>
                            <a:schemeClr val="tx1"/>
                          </a:solidFill>
                        </a:rPr>
                        <a:t>228</a:t>
                      </a:r>
                      <a:r>
                        <a:rPr lang="en-US" b="0" dirty="0"/>
                        <a:t>8</a:t>
                      </a:r>
                      <a:r>
                        <a:rPr lang="en-US" dirty="0"/>
                        <a:t>3</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90341111"/>
                  </a:ext>
                </a:extLst>
              </a:tr>
              <a:tr h="370840">
                <a:tc>
                  <a:txBody>
                    <a:bodyPr/>
                    <a:lstStyle/>
                    <a:p>
                      <a:pPr rtl="1"/>
                      <a:r>
                        <a:rPr lang="en-US" dirty="0"/>
                        <a:t>23328</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1"/>
                      <a:r>
                        <a:rPr lang="en-US" dirty="0"/>
                        <a:t>244</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5586486"/>
                  </a:ext>
                </a:extLst>
              </a:tr>
            </a:tbl>
          </a:graphicData>
        </a:graphic>
      </p:graphicFrame>
      <p:sp>
        <p:nvSpPr>
          <p:cNvPr id="5" name="TextBox 4">
            <a:extLst>
              <a:ext uri="{FF2B5EF4-FFF2-40B4-BE49-F238E27FC236}">
                <a16:creationId xmlns:a16="http://schemas.microsoft.com/office/drawing/2014/main" id="{A7064F22-0935-4D1E-A093-CB3B39DA29AB}"/>
              </a:ext>
            </a:extLst>
          </p:cNvPr>
          <p:cNvSpPr txBox="1"/>
          <p:nvPr/>
        </p:nvSpPr>
        <p:spPr>
          <a:xfrm>
            <a:off x="1812634" y="2890894"/>
            <a:ext cx="1145308" cy="369332"/>
          </a:xfrm>
          <a:prstGeom prst="rect">
            <a:avLst/>
          </a:prstGeom>
          <a:noFill/>
        </p:spPr>
        <p:txBody>
          <a:bodyPr wrap="square" rtlCol="1">
            <a:spAutoFit/>
          </a:bodyPr>
          <a:lstStyle/>
          <a:p>
            <a:r>
              <a:rPr lang="en-US" dirty="0"/>
              <a:t>Face</a:t>
            </a:r>
            <a:endParaRPr lang="he-IL" dirty="0"/>
          </a:p>
        </p:txBody>
      </p:sp>
      <p:sp>
        <p:nvSpPr>
          <p:cNvPr id="6" name="TextBox 5">
            <a:extLst>
              <a:ext uri="{FF2B5EF4-FFF2-40B4-BE49-F238E27FC236}">
                <a16:creationId xmlns:a16="http://schemas.microsoft.com/office/drawing/2014/main" id="{4B78D6E7-4293-4051-A5D1-D7998410A8F7}"/>
              </a:ext>
            </a:extLst>
          </p:cNvPr>
          <p:cNvSpPr txBox="1"/>
          <p:nvPr/>
        </p:nvSpPr>
        <p:spPr>
          <a:xfrm>
            <a:off x="2842489" y="2897534"/>
            <a:ext cx="1145308" cy="369332"/>
          </a:xfrm>
          <a:prstGeom prst="rect">
            <a:avLst/>
          </a:prstGeom>
          <a:noFill/>
        </p:spPr>
        <p:txBody>
          <a:bodyPr wrap="square" rtlCol="1">
            <a:spAutoFit/>
          </a:bodyPr>
          <a:lstStyle/>
          <a:p>
            <a:r>
              <a:rPr lang="en-US" dirty="0"/>
              <a:t>Non-Face</a:t>
            </a:r>
            <a:endParaRPr lang="he-IL" dirty="0"/>
          </a:p>
        </p:txBody>
      </p:sp>
      <p:sp>
        <p:nvSpPr>
          <p:cNvPr id="7" name="TextBox 6">
            <a:extLst>
              <a:ext uri="{FF2B5EF4-FFF2-40B4-BE49-F238E27FC236}">
                <a16:creationId xmlns:a16="http://schemas.microsoft.com/office/drawing/2014/main" id="{C9D322FC-2569-4846-BC8C-E9C651C92510}"/>
              </a:ext>
            </a:extLst>
          </p:cNvPr>
          <p:cNvSpPr txBox="1"/>
          <p:nvPr/>
        </p:nvSpPr>
        <p:spPr>
          <a:xfrm>
            <a:off x="1087578" y="3277333"/>
            <a:ext cx="621149" cy="369332"/>
          </a:xfrm>
          <a:prstGeom prst="rect">
            <a:avLst/>
          </a:prstGeom>
          <a:noFill/>
        </p:spPr>
        <p:txBody>
          <a:bodyPr wrap="square" rtlCol="1">
            <a:spAutoFit/>
          </a:bodyPr>
          <a:lstStyle/>
          <a:p>
            <a:r>
              <a:rPr lang="en-US" dirty="0"/>
              <a:t>Face</a:t>
            </a:r>
            <a:endParaRPr lang="he-IL" dirty="0"/>
          </a:p>
        </p:txBody>
      </p:sp>
      <p:sp>
        <p:nvSpPr>
          <p:cNvPr id="8" name="TextBox 7">
            <a:extLst>
              <a:ext uri="{FF2B5EF4-FFF2-40B4-BE49-F238E27FC236}">
                <a16:creationId xmlns:a16="http://schemas.microsoft.com/office/drawing/2014/main" id="{19B747C8-BB00-466F-A366-8C45B4AE28AF}"/>
              </a:ext>
            </a:extLst>
          </p:cNvPr>
          <p:cNvSpPr txBox="1"/>
          <p:nvPr/>
        </p:nvSpPr>
        <p:spPr>
          <a:xfrm>
            <a:off x="667326" y="3655627"/>
            <a:ext cx="1145308" cy="369332"/>
          </a:xfrm>
          <a:prstGeom prst="rect">
            <a:avLst/>
          </a:prstGeom>
          <a:noFill/>
        </p:spPr>
        <p:txBody>
          <a:bodyPr wrap="square" rtlCol="1">
            <a:spAutoFit/>
          </a:bodyPr>
          <a:lstStyle/>
          <a:p>
            <a:r>
              <a:rPr lang="en-US" dirty="0"/>
              <a:t>Non-Face</a:t>
            </a:r>
            <a:endParaRPr lang="he-IL" dirty="0"/>
          </a:p>
        </p:txBody>
      </p:sp>
      <p:sp>
        <p:nvSpPr>
          <p:cNvPr id="9" name="TextBox 8">
            <a:extLst>
              <a:ext uri="{FF2B5EF4-FFF2-40B4-BE49-F238E27FC236}">
                <a16:creationId xmlns:a16="http://schemas.microsoft.com/office/drawing/2014/main" id="{221F02B3-4C52-4A2E-B485-ADEA5F4A9435}"/>
              </a:ext>
            </a:extLst>
          </p:cNvPr>
          <p:cNvSpPr txBox="1"/>
          <p:nvPr/>
        </p:nvSpPr>
        <p:spPr>
          <a:xfrm>
            <a:off x="2112816" y="2631014"/>
            <a:ext cx="1145308" cy="369332"/>
          </a:xfrm>
          <a:prstGeom prst="rect">
            <a:avLst/>
          </a:prstGeom>
          <a:noFill/>
        </p:spPr>
        <p:txBody>
          <a:bodyPr wrap="square" rtlCol="1">
            <a:spAutoFit/>
          </a:bodyPr>
          <a:lstStyle/>
          <a:p>
            <a:r>
              <a:rPr lang="en-US" dirty="0"/>
              <a:t>True class</a:t>
            </a:r>
            <a:endParaRPr lang="he-IL" dirty="0"/>
          </a:p>
        </p:txBody>
      </p:sp>
      <p:sp>
        <p:nvSpPr>
          <p:cNvPr id="10" name="TextBox 9">
            <a:extLst>
              <a:ext uri="{FF2B5EF4-FFF2-40B4-BE49-F238E27FC236}">
                <a16:creationId xmlns:a16="http://schemas.microsoft.com/office/drawing/2014/main" id="{086BAA07-7175-459E-81A1-81CF894A3E25}"/>
              </a:ext>
            </a:extLst>
          </p:cNvPr>
          <p:cNvSpPr txBox="1"/>
          <p:nvPr/>
        </p:nvSpPr>
        <p:spPr>
          <a:xfrm rot="16200000">
            <a:off x="-365249" y="3376167"/>
            <a:ext cx="1859637" cy="369332"/>
          </a:xfrm>
          <a:prstGeom prst="rect">
            <a:avLst/>
          </a:prstGeom>
          <a:noFill/>
        </p:spPr>
        <p:txBody>
          <a:bodyPr wrap="square" rtlCol="1">
            <a:spAutoFit/>
          </a:bodyPr>
          <a:lstStyle/>
          <a:p>
            <a:r>
              <a:rPr lang="en-US" dirty="0"/>
              <a:t>Predicted class</a:t>
            </a:r>
            <a:endParaRPr lang="he-IL" dirty="0"/>
          </a:p>
        </p:txBody>
      </p:sp>
      <p:pic>
        <p:nvPicPr>
          <p:cNvPr id="12" name="Picture 11">
            <a:extLst>
              <a:ext uri="{FF2B5EF4-FFF2-40B4-BE49-F238E27FC236}">
                <a16:creationId xmlns:a16="http://schemas.microsoft.com/office/drawing/2014/main" id="{A2BFA3EC-4674-440B-9531-E61409A21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945" y="4309337"/>
            <a:ext cx="3492679" cy="2406774"/>
          </a:xfrm>
          <a:prstGeom prst="rect">
            <a:avLst/>
          </a:prstGeom>
        </p:spPr>
      </p:pic>
      <p:sp>
        <p:nvSpPr>
          <p:cNvPr id="13" name="TextBox 12">
            <a:extLst>
              <a:ext uri="{FF2B5EF4-FFF2-40B4-BE49-F238E27FC236}">
                <a16:creationId xmlns:a16="http://schemas.microsoft.com/office/drawing/2014/main" id="{5B6595FD-3BD5-4957-9D56-F168732C5286}"/>
              </a:ext>
            </a:extLst>
          </p:cNvPr>
          <p:cNvSpPr txBox="1"/>
          <p:nvPr/>
        </p:nvSpPr>
        <p:spPr>
          <a:xfrm>
            <a:off x="4516579" y="1793337"/>
            <a:ext cx="6913421" cy="2677656"/>
          </a:xfrm>
          <a:prstGeom prst="rect">
            <a:avLst/>
          </a:prstGeom>
          <a:noFill/>
        </p:spPr>
        <p:txBody>
          <a:bodyPr wrap="square" rtlCol="1">
            <a:spAutoFit/>
          </a:bodyPr>
          <a:lstStyle/>
          <a:p>
            <a:r>
              <a:rPr lang="en-US" sz="2400" dirty="0"/>
              <a:t>Depend on the FPR (False Positive Rate) we want to allow the model to get, we can increase the TPR (True Positive rate). </a:t>
            </a:r>
          </a:p>
          <a:p>
            <a:r>
              <a:rPr lang="en-US" sz="2400" dirty="0"/>
              <a:t>If we are willing to have more non faces to be detected as faces, we will also be able to get higher percentage of correctly classified faces. It’s depend on the goal of our task. </a:t>
            </a:r>
            <a:endParaRPr lang="he-IL" sz="2400" dirty="0"/>
          </a:p>
        </p:txBody>
      </p:sp>
    </p:spTree>
    <p:extLst>
      <p:ext uri="{BB962C8B-B14F-4D97-AF65-F5344CB8AC3E}">
        <p14:creationId xmlns:p14="http://schemas.microsoft.com/office/powerpoint/2010/main" val="394196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759B-644C-4B32-B24A-63B0D8C4F13F}"/>
              </a:ext>
            </a:extLst>
          </p:cNvPr>
          <p:cNvSpPr>
            <a:spLocks noGrp="1"/>
          </p:cNvSpPr>
          <p:nvPr>
            <p:ph type="title"/>
          </p:nvPr>
        </p:nvSpPr>
        <p:spPr/>
        <p:txBody>
          <a:bodyPr/>
          <a:lstStyle/>
          <a:p>
            <a:r>
              <a:rPr lang="en-US" dirty="0"/>
              <a:t>Computed features</a:t>
            </a:r>
            <a:endParaRPr lang="he-IL" dirty="0"/>
          </a:p>
        </p:txBody>
      </p:sp>
      <p:pic>
        <p:nvPicPr>
          <p:cNvPr id="5" name="Content Placeholder 4">
            <a:extLst>
              <a:ext uri="{FF2B5EF4-FFF2-40B4-BE49-F238E27FC236}">
                <a16:creationId xmlns:a16="http://schemas.microsoft.com/office/drawing/2014/main" id="{A7007B86-B4A5-4760-B0F8-3C5FD5850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836" y="2805250"/>
            <a:ext cx="945011" cy="884691"/>
          </a:xfrm>
        </p:spPr>
      </p:pic>
      <p:pic>
        <p:nvPicPr>
          <p:cNvPr id="7" name="Picture 6">
            <a:extLst>
              <a:ext uri="{FF2B5EF4-FFF2-40B4-BE49-F238E27FC236}">
                <a16:creationId xmlns:a16="http://schemas.microsoft.com/office/drawing/2014/main" id="{BBA9EAF5-C1AB-4889-B599-75430283A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499" y="2297776"/>
            <a:ext cx="2857647" cy="2000353"/>
          </a:xfrm>
          <a:prstGeom prst="rect">
            <a:avLst/>
          </a:prstGeom>
        </p:spPr>
      </p:pic>
      <p:pic>
        <p:nvPicPr>
          <p:cNvPr id="9" name="Picture 8">
            <a:extLst>
              <a:ext uri="{FF2B5EF4-FFF2-40B4-BE49-F238E27FC236}">
                <a16:creationId xmlns:a16="http://schemas.microsoft.com/office/drawing/2014/main" id="{BB2193C6-F986-46A9-9823-B760BAB0D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236" y="2412082"/>
            <a:ext cx="2984653" cy="1886047"/>
          </a:xfrm>
          <a:prstGeom prst="rect">
            <a:avLst/>
          </a:prstGeom>
        </p:spPr>
      </p:pic>
      <p:sp>
        <p:nvSpPr>
          <p:cNvPr id="10" name="Arrow: Right 9">
            <a:extLst>
              <a:ext uri="{FF2B5EF4-FFF2-40B4-BE49-F238E27FC236}">
                <a16:creationId xmlns:a16="http://schemas.microsoft.com/office/drawing/2014/main" id="{94E07008-EEAC-4CAD-83DD-4FEDC96C0490}"/>
              </a:ext>
            </a:extLst>
          </p:cNvPr>
          <p:cNvSpPr/>
          <p:nvPr/>
        </p:nvSpPr>
        <p:spPr>
          <a:xfrm>
            <a:off x="1977769" y="3122490"/>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1" name="Arrow: Right 10">
            <a:extLst>
              <a:ext uri="{FF2B5EF4-FFF2-40B4-BE49-F238E27FC236}">
                <a16:creationId xmlns:a16="http://schemas.microsoft.com/office/drawing/2014/main" id="{B621058C-E777-4968-BEE5-9BBCE465A492}"/>
              </a:ext>
            </a:extLst>
          </p:cNvPr>
          <p:cNvSpPr/>
          <p:nvPr/>
        </p:nvSpPr>
        <p:spPr>
          <a:xfrm>
            <a:off x="6065514" y="3150301"/>
            <a:ext cx="596684" cy="2502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12" name="TextBox 11">
            <a:extLst>
              <a:ext uri="{FF2B5EF4-FFF2-40B4-BE49-F238E27FC236}">
                <a16:creationId xmlns:a16="http://schemas.microsoft.com/office/drawing/2014/main" id="{631748D2-4D4C-4B66-A313-8D83FB451667}"/>
              </a:ext>
            </a:extLst>
          </p:cNvPr>
          <p:cNvSpPr txBox="1"/>
          <p:nvPr/>
        </p:nvSpPr>
        <p:spPr>
          <a:xfrm>
            <a:off x="3544958" y="1948690"/>
            <a:ext cx="1708727" cy="369332"/>
          </a:xfrm>
          <a:prstGeom prst="rect">
            <a:avLst/>
          </a:prstGeom>
          <a:noFill/>
        </p:spPr>
        <p:txBody>
          <a:bodyPr wrap="square" rtlCol="1">
            <a:spAutoFit/>
          </a:bodyPr>
          <a:lstStyle/>
          <a:p>
            <a:r>
              <a:rPr lang="en-US" dirty="0"/>
              <a:t>First conv layer</a:t>
            </a:r>
            <a:endParaRPr lang="he-IL" dirty="0"/>
          </a:p>
        </p:txBody>
      </p:sp>
      <p:sp>
        <p:nvSpPr>
          <p:cNvPr id="13" name="TextBox 12">
            <a:extLst>
              <a:ext uri="{FF2B5EF4-FFF2-40B4-BE49-F238E27FC236}">
                <a16:creationId xmlns:a16="http://schemas.microsoft.com/office/drawing/2014/main" id="{1E5645CE-467D-498B-B533-E222CBC2AAD2}"/>
              </a:ext>
            </a:extLst>
          </p:cNvPr>
          <p:cNvSpPr txBox="1"/>
          <p:nvPr/>
        </p:nvSpPr>
        <p:spPr>
          <a:xfrm>
            <a:off x="7569198" y="1976521"/>
            <a:ext cx="2064329" cy="369332"/>
          </a:xfrm>
          <a:prstGeom prst="rect">
            <a:avLst/>
          </a:prstGeom>
          <a:noFill/>
        </p:spPr>
        <p:txBody>
          <a:bodyPr wrap="square" rtlCol="1">
            <a:spAutoFit/>
          </a:bodyPr>
          <a:lstStyle/>
          <a:p>
            <a:r>
              <a:rPr lang="en-US" dirty="0"/>
              <a:t>Second conv layer</a:t>
            </a:r>
            <a:endParaRPr lang="he-IL" dirty="0"/>
          </a:p>
        </p:txBody>
      </p:sp>
    </p:spTree>
    <p:extLst>
      <p:ext uri="{BB962C8B-B14F-4D97-AF65-F5344CB8AC3E}">
        <p14:creationId xmlns:p14="http://schemas.microsoft.com/office/powerpoint/2010/main" val="309077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C85D-B79C-479C-BBDD-2DA9F439F8EB}"/>
              </a:ext>
            </a:extLst>
          </p:cNvPr>
          <p:cNvSpPr>
            <a:spLocks noGrp="1"/>
          </p:cNvSpPr>
          <p:nvPr>
            <p:ph type="title"/>
          </p:nvPr>
        </p:nvSpPr>
        <p:spPr/>
        <p:txBody>
          <a:bodyPr/>
          <a:lstStyle/>
          <a:p>
            <a:r>
              <a:rPr lang="en-US" dirty="0"/>
              <a:t>Further improvement of the model </a:t>
            </a:r>
            <a:endParaRPr lang="he-IL" dirty="0"/>
          </a:p>
        </p:txBody>
      </p:sp>
      <p:sp>
        <p:nvSpPr>
          <p:cNvPr id="3" name="Content Placeholder 2">
            <a:extLst>
              <a:ext uri="{FF2B5EF4-FFF2-40B4-BE49-F238E27FC236}">
                <a16:creationId xmlns:a16="http://schemas.microsoft.com/office/drawing/2014/main" id="{083BE05D-0C00-4580-84DE-E89FEA200794}"/>
              </a:ext>
            </a:extLst>
          </p:cNvPr>
          <p:cNvSpPr>
            <a:spLocks noGrp="1"/>
          </p:cNvSpPr>
          <p:nvPr>
            <p:ph idx="1"/>
          </p:nvPr>
        </p:nvSpPr>
        <p:spPr/>
        <p:txBody>
          <a:bodyPr/>
          <a:lstStyle/>
          <a:p>
            <a:pPr marL="0" indent="0">
              <a:buNone/>
            </a:pPr>
            <a:r>
              <a:rPr lang="en-US" dirty="0"/>
              <a:t>My next steps would’ve been:</a:t>
            </a:r>
          </a:p>
          <a:p>
            <a:r>
              <a:rPr lang="en-US" dirty="0"/>
              <a:t>Using transfer learning: use features from pre trained models as VVG16</a:t>
            </a:r>
          </a:p>
          <a:p>
            <a:r>
              <a:rPr lang="en-US" dirty="0"/>
              <a:t>Helping the model to learn faces features better by increasing the size of train data of faces (as it is pretty easy to get images of faces).</a:t>
            </a:r>
          </a:p>
          <a:p>
            <a:r>
              <a:rPr lang="en-US" dirty="0"/>
              <a:t>Trying basic machine learning models as </a:t>
            </a:r>
            <a:r>
              <a:rPr lang="en-US" dirty="0" err="1"/>
              <a:t>XGBoost</a:t>
            </a:r>
            <a:r>
              <a:rPr lang="en-US" dirty="0"/>
              <a:t>. This is a classic classification problem so I don’t think it will improve the model but if I had no limit of time I would give it a try.</a:t>
            </a:r>
            <a:endParaRPr lang="he-IL" dirty="0"/>
          </a:p>
        </p:txBody>
      </p:sp>
    </p:spTree>
    <p:extLst>
      <p:ext uri="{BB962C8B-B14F-4D97-AF65-F5344CB8AC3E}">
        <p14:creationId xmlns:p14="http://schemas.microsoft.com/office/powerpoint/2010/main" val="258089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8E2F-2576-4D31-B8FB-E0D397ECEE45}"/>
              </a:ext>
            </a:extLst>
          </p:cNvPr>
          <p:cNvSpPr>
            <a:spLocks noGrp="1"/>
          </p:cNvSpPr>
          <p:nvPr>
            <p:ph type="title"/>
          </p:nvPr>
        </p:nvSpPr>
        <p:spPr/>
        <p:txBody>
          <a:bodyPr/>
          <a:lstStyle/>
          <a:p>
            <a:r>
              <a:rPr lang="en-US" dirty="0"/>
              <a:t>The code</a:t>
            </a:r>
            <a:endParaRPr lang="he-IL" dirty="0"/>
          </a:p>
        </p:txBody>
      </p:sp>
      <p:sp>
        <p:nvSpPr>
          <p:cNvPr id="3" name="Content Placeholder 2">
            <a:extLst>
              <a:ext uri="{FF2B5EF4-FFF2-40B4-BE49-F238E27FC236}">
                <a16:creationId xmlns:a16="http://schemas.microsoft.com/office/drawing/2014/main" id="{08EF2DB2-81C0-4A5A-950B-B705A1DBE2DF}"/>
              </a:ext>
            </a:extLst>
          </p:cNvPr>
          <p:cNvSpPr>
            <a:spLocks noGrp="1"/>
          </p:cNvSpPr>
          <p:nvPr>
            <p:ph idx="1"/>
          </p:nvPr>
        </p:nvSpPr>
        <p:spPr/>
        <p:txBody>
          <a:bodyPr/>
          <a:lstStyle/>
          <a:p>
            <a:pPr marL="0" indent="0">
              <a:buNone/>
            </a:pPr>
            <a:r>
              <a:rPr lang="en-US" dirty="0"/>
              <a:t>Link to the code:</a:t>
            </a:r>
          </a:p>
          <a:p>
            <a:pPr marL="0" indent="0">
              <a:buNone/>
            </a:pPr>
            <a:r>
              <a:rPr lang="en-US" dirty="0"/>
              <a:t>https://github.com/Inbal-Schekler/Jubaan_Interview/blob/main/Interview_assignment_Inbal_Schekler.ipynb</a:t>
            </a:r>
            <a:endParaRPr lang="he-IL" dirty="0"/>
          </a:p>
        </p:txBody>
      </p:sp>
    </p:spTree>
    <p:extLst>
      <p:ext uri="{BB962C8B-B14F-4D97-AF65-F5344CB8AC3E}">
        <p14:creationId xmlns:p14="http://schemas.microsoft.com/office/powerpoint/2010/main" val="4272824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649</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Interview Assignment  Image Classification</vt:lpstr>
      <vt:lpstr>The final process</vt:lpstr>
      <vt:lpstr>The way to the final process</vt:lpstr>
      <vt:lpstr>The way to the final process</vt:lpstr>
      <vt:lpstr>Final results </vt:lpstr>
      <vt:lpstr>Analysis of mis-classification</vt:lpstr>
      <vt:lpstr>Computed features</vt:lpstr>
      <vt:lpstr>Further improvement of the model </vt:lpstr>
      <vt:lpstr>The code</vt:lpstr>
      <vt:lpstr>Using the model in a Python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Assignment  Image Classification</dc:title>
  <dc:creator>user</dc:creator>
  <cp:lastModifiedBy>user</cp:lastModifiedBy>
  <cp:revision>21</cp:revision>
  <dcterms:created xsi:type="dcterms:W3CDTF">2022-11-26T14:07:45Z</dcterms:created>
  <dcterms:modified xsi:type="dcterms:W3CDTF">2022-11-27T10:26:57Z</dcterms:modified>
</cp:coreProperties>
</file>