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72" r:id="rId4"/>
    <p:sldId id="263" r:id="rId5"/>
    <p:sldId id="264" r:id="rId6"/>
    <p:sldId id="265" r:id="rId7"/>
    <p:sldId id="266" r:id="rId8"/>
    <p:sldId id="267" r:id="rId9"/>
    <p:sldId id="268" r:id="rId10"/>
    <p:sldId id="269" r:id="rId11"/>
    <p:sldId id="270" r:id="rId12"/>
    <p:sldId id="271" r:id="rId13"/>
    <p:sldId id="273" r:id="rId14"/>
    <p:sldId id="274" r:id="rId15"/>
    <p:sldId id="275"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259217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351328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158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82489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179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224122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121925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3092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10191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E66CE-AFBE-467B-B433-FA81F4EB87D8}"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91782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8E66CE-AFBE-467B-B433-FA81F4EB87D8}"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292485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8E66CE-AFBE-467B-B433-FA81F4EB87D8}"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53640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8E66CE-AFBE-467B-B433-FA81F4EB87D8}"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427843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E66CE-AFBE-467B-B433-FA81F4EB87D8}"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216327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8E66CE-AFBE-467B-B433-FA81F4EB87D8}"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348050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E66CE-AFBE-467B-B433-FA81F4EB87D8}"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7322-6B6B-46A8-B67F-7C512174DBAE}" type="slidenum">
              <a:rPr lang="en-US" smtClean="0"/>
              <a:t>‹#›</a:t>
            </a:fld>
            <a:endParaRPr lang="en-US"/>
          </a:p>
        </p:txBody>
      </p:sp>
    </p:spTree>
    <p:extLst>
      <p:ext uri="{BB962C8B-B14F-4D97-AF65-F5344CB8AC3E}">
        <p14:creationId xmlns:p14="http://schemas.microsoft.com/office/powerpoint/2010/main" val="116855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8E66CE-AFBE-467B-B433-FA81F4EB87D8}" type="datetimeFigureOut">
              <a:rPr lang="en-US" smtClean="0"/>
              <a:t>9/9/2022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C37322-6B6B-46A8-B67F-7C512174DBAE}" type="slidenum">
              <a:rPr lang="en-US" smtClean="0"/>
              <a:t>‹#›</a:t>
            </a:fld>
            <a:endParaRPr lang="en-US"/>
          </a:p>
        </p:txBody>
      </p:sp>
    </p:spTree>
    <p:extLst>
      <p:ext uri="{BB962C8B-B14F-4D97-AF65-F5344CB8AC3E}">
        <p14:creationId xmlns:p14="http://schemas.microsoft.com/office/powerpoint/2010/main" val="38989037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science/article/pii/S095070512200499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iencedirect.com/topics/engineering/deep-neural-net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iencedirect.com/science/article/pii/S016926071500331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stamp/stamp.jsp?tp=&amp;arnumber=9708036&amp;isnumber=970789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251998423_An_algorithm_for_detection_of_arrhythmi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6884"/>
            <a:ext cx="10304206" cy="2669974"/>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Classification of Arrhythmia by Using Deep Learning with 2-D ECG Spectral Image Representation</a:t>
            </a:r>
            <a:br>
              <a:rPr lang="en-US" sz="3600" dirty="0">
                <a:solidFill>
                  <a:srgbClr val="FF0000"/>
                </a:solidFill>
                <a:latin typeface="Arial" panose="020B0604020202020204" pitchFamily="34" charset="0"/>
                <a:cs typeface="Arial" panose="020B0604020202020204" pitchFamily="34" charset="0"/>
              </a:rPr>
            </a:br>
            <a:endParaRPr lang="en-US" sz="36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096139" y="3602038"/>
            <a:ext cx="5253923" cy="2669974"/>
          </a:xfrm>
        </p:spPr>
        <p:txBody>
          <a:bodyPr>
            <a:normAutofit fontScale="62500" lnSpcReduction="20000"/>
          </a:bodyPr>
          <a:lstStyle/>
          <a:p>
            <a:r>
              <a:rPr lang="en-US" sz="2800" dirty="0"/>
              <a:t>                          </a:t>
            </a:r>
          </a:p>
          <a:p>
            <a:r>
              <a:rPr lang="en-US" sz="3400" b="1" dirty="0">
                <a:solidFill>
                  <a:schemeClr val="tx1">
                    <a:lumMod val="95000"/>
                    <a:lumOff val="5000"/>
                  </a:schemeClr>
                </a:solidFill>
                <a:latin typeface="Arial" panose="020B0604020202020204" pitchFamily="34" charset="0"/>
                <a:cs typeface="Arial" panose="020B0604020202020204" pitchFamily="34" charset="0"/>
              </a:rPr>
              <a:t>Team id</a:t>
            </a:r>
            <a:r>
              <a:rPr lang="en-US" sz="3400" dirty="0">
                <a:solidFill>
                  <a:schemeClr val="tx1">
                    <a:lumMod val="95000"/>
                    <a:lumOff val="5000"/>
                  </a:schemeClr>
                </a:solidFill>
                <a:latin typeface="Arial" panose="020B0604020202020204" pitchFamily="34" charset="0"/>
                <a:cs typeface="Arial" panose="020B0604020202020204" pitchFamily="34" charset="0"/>
              </a:rPr>
              <a:t>:  PNT2022TMID23017                         </a:t>
            </a:r>
          </a:p>
          <a:p>
            <a:r>
              <a:rPr lang="en-US" sz="3400" dirty="0">
                <a:solidFill>
                  <a:schemeClr val="tx1">
                    <a:lumMod val="95000"/>
                    <a:lumOff val="5000"/>
                  </a:schemeClr>
                </a:solidFill>
                <a:latin typeface="Arial" panose="020B0604020202020204" pitchFamily="34" charset="0"/>
                <a:cs typeface="Arial" panose="020B0604020202020204" pitchFamily="34" charset="0"/>
              </a:rPr>
              <a:t> </a:t>
            </a:r>
            <a:r>
              <a:rPr lang="en-US" sz="3400" b="1" dirty="0">
                <a:solidFill>
                  <a:schemeClr val="tx1">
                    <a:lumMod val="95000"/>
                    <a:lumOff val="5000"/>
                  </a:schemeClr>
                </a:solidFill>
                <a:latin typeface="Arial" panose="020B0604020202020204" pitchFamily="34" charset="0"/>
                <a:cs typeface="Arial" panose="020B0604020202020204" pitchFamily="34" charset="0"/>
              </a:rPr>
              <a:t>Team Members:</a:t>
            </a:r>
          </a:p>
          <a:p>
            <a:r>
              <a:rPr lang="en-US" sz="3400" dirty="0">
                <a:solidFill>
                  <a:schemeClr val="tx1">
                    <a:lumMod val="95000"/>
                    <a:lumOff val="5000"/>
                  </a:schemeClr>
                </a:solidFill>
                <a:latin typeface="Arial" panose="020B0604020202020204" pitchFamily="34" charset="0"/>
                <a:cs typeface="Arial" panose="020B0604020202020204" pitchFamily="34" charset="0"/>
              </a:rPr>
              <a:t>LAKSHMAN RAJ S</a:t>
            </a:r>
          </a:p>
          <a:p>
            <a:r>
              <a:rPr lang="en-US" sz="3400" dirty="0">
                <a:solidFill>
                  <a:schemeClr val="tx1">
                    <a:lumMod val="95000"/>
                    <a:lumOff val="5000"/>
                  </a:schemeClr>
                </a:solidFill>
                <a:latin typeface="Arial" panose="020B0604020202020204" pitchFamily="34" charset="0"/>
                <a:cs typeface="Arial" panose="020B0604020202020204" pitchFamily="34" charset="0"/>
              </a:rPr>
              <a:t>BHARATH P</a:t>
            </a:r>
          </a:p>
          <a:p>
            <a:r>
              <a:rPr lang="en-US" sz="3400" dirty="0">
                <a:solidFill>
                  <a:schemeClr val="tx1">
                    <a:lumMod val="95000"/>
                    <a:lumOff val="5000"/>
                  </a:schemeClr>
                </a:solidFill>
                <a:latin typeface="Arial" panose="020B0604020202020204" pitchFamily="34" charset="0"/>
                <a:cs typeface="Arial" panose="020B0604020202020204" pitchFamily="34" charset="0"/>
              </a:rPr>
              <a:t>HARISH SRINIVAS M D</a:t>
            </a:r>
          </a:p>
          <a:p>
            <a:r>
              <a:rPr lang="en-US" sz="3400" dirty="0">
                <a:solidFill>
                  <a:schemeClr val="tx1">
                    <a:lumMod val="95000"/>
                    <a:lumOff val="5000"/>
                  </a:schemeClr>
                </a:solidFill>
                <a:latin typeface="Arial" panose="020B0604020202020204" pitchFamily="34" charset="0"/>
                <a:cs typeface="Arial" panose="020B0604020202020204" pitchFamily="34" charset="0"/>
              </a:rPr>
              <a:t>KAMALESHWARAN </a:t>
            </a:r>
            <a:r>
              <a:rPr lang="en-US" sz="3400" dirty="0">
                <a:solidFill>
                  <a:schemeClr val="tx1">
                    <a:lumMod val="95000"/>
                    <a:lumOff val="5000"/>
                  </a:schemeClr>
                </a:solidFill>
              </a:rPr>
              <a:t>S                        </a:t>
            </a:r>
            <a:endParaRPr lang="en-US" sz="2800" dirty="0"/>
          </a:p>
        </p:txBody>
      </p:sp>
      <p:sp>
        <p:nvSpPr>
          <p:cNvPr id="4" name="Subtitle 2">
            <a:extLst>
              <a:ext uri="{FF2B5EF4-FFF2-40B4-BE49-F238E27FC236}">
                <a16:creationId xmlns:a16="http://schemas.microsoft.com/office/drawing/2014/main" id="{3A5B5760-A48A-6063-A3C5-BF2CC8357DCD}"/>
              </a:ext>
            </a:extLst>
          </p:cNvPr>
          <p:cNvSpPr txBox="1">
            <a:spLocks/>
          </p:cNvSpPr>
          <p:nvPr/>
        </p:nvSpPr>
        <p:spPr>
          <a:xfrm>
            <a:off x="391096" y="3429000"/>
            <a:ext cx="5704904" cy="26699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800" dirty="0"/>
              <a:t>                          </a:t>
            </a:r>
          </a:p>
          <a:p>
            <a:pPr algn="l"/>
            <a:r>
              <a:rPr lang="en-US" sz="2400" b="1" dirty="0">
                <a:solidFill>
                  <a:schemeClr val="tx1">
                    <a:lumMod val="95000"/>
                    <a:lumOff val="5000"/>
                  </a:schemeClr>
                </a:solidFill>
                <a:latin typeface="Arial" panose="020B0604020202020204" pitchFamily="34" charset="0"/>
                <a:cs typeface="Arial" panose="020B0604020202020204" pitchFamily="34" charset="0"/>
              </a:rPr>
              <a:t>Project Guide :</a:t>
            </a:r>
          </a:p>
          <a:p>
            <a:pPr algn="l"/>
            <a:r>
              <a:rPr lang="en-US" sz="2400" b="1" dirty="0">
                <a:solidFill>
                  <a:schemeClr val="tx1">
                    <a:lumMod val="95000"/>
                    <a:lumOff val="5000"/>
                  </a:schemeClr>
                </a:solidFill>
                <a:latin typeface="Arial" panose="020B0604020202020204" pitchFamily="34" charset="0"/>
                <a:cs typeface="Arial" panose="020B0604020202020204" pitchFamily="34" charset="0"/>
              </a:rPr>
              <a:t>Mr. K. AZARUDEEN B.E,M.E</a:t>
            </a:r>
            <a:r>
              <a:rPr lang="en-US" sz="3400" dirty="0">
                <a:solidFill>
                  <a:schemeClr val="tx1">
                    <a:lumMod val="95000"/>
                    <a:lumOff val="5000"/>
                  </a:schemeClr>
                </a:solidFill>
              </a:rPr>
              <a:t>                        </a:t>
            </a:r>
            <a:endParaRPr lang="en-US" sz="2800" dirty="0"/>
          </a:p>
        </p:txBody>
      </p:sp>
    </p:spTree>
    <p:extLst>
      <p:ext uri="{BB962C8B-B14F-4D97-AF65-F5344CB8AC3E}">
        <p14:creationId xmlns:p14="http://schemas.microsoft.com/office/powerpoint/2010/main" val="125910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3C3C-87D3-FFF7-FF9F-69E6EA4A4438}"/>
              </a:ext>
            </a:extLst>
          </p:cNvPr>
          <p:cNvSpPr>
            <a:spLocks noGrp="1"/>
          </p:cNvSpPr>
          <p:nvPr>
            <p:ph idx="1"/>
          </p:nvPr>
        </p:nvSpPr>
        <p:spPr>
          <a:xfrm>
            <a:off x="341432" y="490410"/>
            <a:ext cx="9688976" cy="5742439"/>
          </a:xfrm>
        </p:spPr>
        <p:txBody>
          <a:bodyPr>
            <a:normAutofit/>
          </a:bodyPr>
          <a:lstStyle/>
          <a:p>
            <a:pPr marL="0" indent="0">
              <a:buNone/>
            </a:pPr>
            <a:r>
              <a:rPr lang="en-US" b="1" dirty="0">
                <a:latin typeface="Arial" panose="020B0604020202020204" pitchFamily="34" charset="0"/>
                <a:cs typeface="Arial" panose="020B0604020202020204" pitchFamily="34" charset="0"/>
              </a:rPr>
              <a:t>Critical Findings: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purpose of paper is to detect heart arrhythmia which is generated due to irregular heart rhythm.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Graphical user interface (GUI) has been developed for the detection of arrhythmia using Pan-Tompkins algorithm.</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Modification has been done in the Pan-Tompkins algorithm for the detection of abnormalities related to heart by calculating various parameters.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This toolbox is developed in MATLAB software. Developed GUI is an efficient and effective way to diagnose heart diseases.</a:t>
            </a:r>
          </a:p>
        </p:txBody>
      </p:sp>
    </p:spTree>
    <p:extLst>
      <p:ext uri="{BB962C8B-B14F-4D97-AF65-F5344CB8AC3E}">
        <p14:creationId xmlns:p14="http://schemas.microsoft.com/office/powerpoint/2010/main" val="226360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A86-DBEC-C1A2-CB4C-989F59016D4C}"/>
              </a:ext>
            </a:extLst>
          </p:cNvPr>
          <p:cNvSpPr>
            <a:spLocks noGrp="1"/>
          </p:cNvSpPr>
          <p:nvPr>
            <p:ph type="title"/>
          </p:nvPr>
        </p:nvSpPr>
        <p:spPr>
          <a:xfrm>
            <a:off x="462730" y="404327"/>
            <a:ext cx="8596668" cy="584718"/>
          </a:xfrm>
        </p:spPr>
        <p:txBody>
          <a:bodyPr>
            <a:normAutofit/>
          </a:bodyPr>
          <a:lstStyle/>
          <a:p>
            <a:r>
              <a:rPr lang="en-IN" sz="2000" dirty="0"/>
              <a:t>SURVEY PAPERS</a:t>
            </a:r>
          </a:p>
        </p:txBody>
      </p:sp>
      <p:sp>
        <p:nvSpPr>
          <p:cNvPr id="3" name="Content Placeholder 2">
            <a:extLst>
              <a:ext uri="{FF2B5EF4-FFF2-40B4-BE49-F238E27FC236}">
                <a16:creationId xmlns:a16="http://schemas.microsoft.com/office/drawing/2014/main" id="{699162B3-1C79-B893-D9AE-752036E103D1}"/>
              </a:ext>
            </a:extLst>
          </p:cNvPr>
          <p:cNvSpPr>
            <a:spLocks noGrp="1"/>
          </p:cNvSpPr>
          <p:nvPr>
            <p:ph idx="1"/>
          </p:nvPr>
        </p:nvSpPr>
        <p:spPr>
          <a:xfrm>
            <a:off x="345233" y="989046"/>
            <a:ext cx="10086391" cy="5551714"/>
          </a:xfrm>
        </p:spPr>
        <p:txBody>
          <a:bodyPr>
            <a:normAutofit/>
          </a:bodyPr>
          <a:lstStyle/>
          <a:p>
            <a:pPr marL="0" indent="0">
              <a:buNone/>
            </a:pPr>
            <a:r>
              <a:rPr lang="en-IN" dirty="0"/>
              <a:t>4)</a:t>
            </a:r>
          </a:p>
          <a:p>
            <a:pPr marL="0" indent="0">
              <a:buNone/>
            </a:pPr>
            <a:r>
              <a:rPr lang="en-IN" b="1" dirty="0"/>
              <a:t>Paper title : </a:t>
            </a:r>
            <a:r>
              <a:rPr lang="en-IN" dirty="0"/>
              <a:t>"An efficient neural network-based method for patient-specific information involved arrhythmia detection,“</a:t>
            </a:r>
          </a:p>
          <a:p>
            <a:pPr marL="0" indent="0">
              <a:buNone/>
            </a:pPr>
            <a:r>
              <a:rPr lang="en-IN" b="1" dirty="0"/>
              <a:t>Authors :</a:t>
            </a:r>
            <a:r>
              <a:rPr lang="en-IN" dirty="0" err="1"/>
              <a:t>Yunqing</a:t>
            </a:r>
            <a:r>
              <a:rPr lang="en-IN" dirty="0"/>
              <a:t> Liu, </a:t>
            </a:r>
            <a:r>
              <a:rPr lang="en-IN" dirty="0" err="1"/>
              <a:t>Chengjin</a:t>
            </a:r>
            <a:r>
              <a:rPr lang="en-IN" dirty="0"/>
              <a:t> Qin, </a:t>
            </a:r>
            <a:r>
              <a:rPr lang="en-IN" dirty="0" err="1"/>
              <a:t>Jinlei</a:t>
            </a:r>
            <a:r>
              <a:rPr lang="en-IN" dirty="0"/>
              <a:t> Liu, </a:t>
            </a:r>
            <a:r>
              <a:rPr lang="en-IN" dirty="0" err="1"/>
              <a:t>Yanrui</a:t>
            </a:r>
            <a:r>
              <a:rPr lang="en-IN" dirty="0"/>
              <a:t> </a:t>
            </a:r>
            <a:r>
              <a:rPr lang="en-IN" dirty="0" err="1"/>
              <a:t>Jin</a:t>
            </a:r>
            <a:r>
              <a:rPr lang="en-IN" dirty="0"/>
              <a:t>, </a:t>
            </a:r>
            <a:r>
              <a:rPr lang="en-IN" dirty="0" err="1"/>
              <a:t>Zhiyuan</a:t>
            </a:r>
            <a:r>
              <a:rPr lang="en-IN" dirty="0"/>
              <a:t> Li, </a:t>
            </a:r>
            <a:r>
              <a:rPr lang="en-IN" dirty="0" err="1"/>
              <a:t>Chengliang</a:t>
            </a:r>
            <a:r>
              <a:rPr lang="en-IN" dirty="0"/>
              <a:t> Liu,</a:t>
            </a:r>
          </a:p>
          <a:p>
            <a:pPr marL="0" indent="0">
              <a:buNone/>
            </a:pPr>
            <a:r>
              <a:rPr lang="en-IN" b="1" dirty="0"/>
              <a:t>Published in: </a:t>
            </a:r>
            <a:r>
              <a:rPr lang="en-IN" dirty="0"/>
              <a:t>Knowledge-Based </a:t>
            </a:r>
            <a:r>
              <a:rPr lang="en-IN" dirty="0" err="1"/>
              <a:t>Systems,Volume</a:t>
            </a:r>
            <a:r>
              <a:rPr lang="en-IN" dirty="0"/>
              <a:t> 250</a:t>
            </a:r>
          </a:p>
          <a:p>
            <a:pPr marL="0" indent="0">
              <a:buNone/>
            </a:pPr>
            <a:r>
              <a:rPr lang="en-IN" b="1" dirty="0"/>
              <a:t>Published on : </a:t>
            </a:r>
            <a:r>
              <a:rPr lang="en-IN" dirty="0"/>
              <a:t>17 May 2022</a:t>
            </a:r>
          </a:p>
          <a:p>
            <a:pPr marL="0" indent="0">
              <a:buNone/>
            </a:pPr>
            <a:r>
              <a:rPr lang="en-IN" b="1" dirty="0"/>
              <a:t>Publication website : </a:t>
            </a:r>
            <a:r>
              <a:rPr lang="en-IN" dirty="0">
                <a:hlinkClick r:id="rId2"/>
              </a:rPr>
              <a:t>https://www.sciencedirect.com/science/article/pii/S0950705122004993</a:t>
            </a:r>
            <a:endParaRPr lang="en-IN" dirty="0"/>
          </a:p>
          <a:p>
            <a:pPr marL="0" indent="0">
              <a:buNone/>
            </a:pPr>
            <a:endParaRPr lang="en-IN" dirty="0"/>
          </a:p>
        </p:txBody>
      </p:sp>
    </p:spTree>
    <p:extLst>
      <p:ext uri="{BB962C8B-B14F-4D97-AF65-F5344CB8AC3E}">
        <p14:creationId xmlns:p14="http://schemas.microsoft.com/office/powerpoint/2010/main" val="297317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3C3C-87D3-FFF7-FF9F-69E6EA4A4438}"/>
              </a:ext>
            </a:extLst>
          </p:cNvPr>
          <p:cNvSpPr>
            <a:spLocks noGrp="1"/>
          </p:cNvSpPr>
          <p:nvPr>
            <p:ph idx="1"/>
          </p:nvPr>
        </p:nvSpPr>
        <p:spPr>
          <a:xfrm>
            <a:off x="341432" y="490410"/>
            <a:ext cx="9688976" cy="5742439"/>
          </a:xfrm>
        </p:spPr>
        <p:txBody>
          <a:bodyPr>
            <a:normAutofit/>
          </a:bodyPr>
          <a:lstStyle/>
          <a:p>
            <a:pPr marL="0" indent="0">
              <a:buNone/>
            </a:pPr>
            <a:r>
              <a:rPr lang="en-US" b="1" dirty="0">
                <a:latin typeface="Arial" panose="020B0604020202020204" pitchFamily="34" charset="0"/>
                <a:cs typeface="Arial" panose="020B0604020202020204" pitchFamily="34" charset="0"/>
              </a:rPr>
              <a:t>Critical Findings:</a:t>
            </a: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In this project</a:t>
            </a:r>
            <a:r>
              <a:rPr lang="en-US" b="1" dirty="0">
                <a:solidFill>
                  <a:schemeClr val="tx1"/>
                </a:solidFill>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An inverted residual block-embedded </a:t>
            </a:r>
            <a:r>
              <a:rPr lang="en-US" b="0" i="0" dirty="0">
                <a:solidFill>
                  <a:schemeClr val="tx1"/>
                </a:solidFill>
                <a:effectLst/>
                <a:latin typeface="Arial" panose="020B0604020202020204" pitchFamily="34" charset="0"/>
                <a:cs typeface="Arial" panose="020B0604020202020204" pitchFamily="34" charset="0"/>
                <a:hlinkClick r:id="rId2" tooltip="Learn more about deep neural network from ScienceDirect's AI-generated Topic Pages">
                  <a:extLst>
                    <a:ext uri="{A12FA001-AC4F-418D-AE19-62706E023703}">
                      <ahyp:hlinkClr xmlns:ahyp="http://schemas.microsoft.com/office/drawing/2018/hyperlinkcolor" val="tx"/>
                    </a:ext>
                  </a:extLst>
                </a:hlinkClick>
              </a:rPr>
              <a:t>deep neural network</a:t>
            </a:r>
            <a:r>
              <a:rPr lang="en-US" b="0" i="0" dirty="0">
                <a:solidFill>
                  <a:schemeClr val="tx1"/>
                </a:solidFill>
                <a:effectLst/>
                <a:latin typeface="Arial" panose="020B0604020202020204" pitchFamily="34" charset="0"/>
                <a:cs typeface="Arial" panose="020B0604020202020204" pitchFamily="34" charset="0"/>
              </a:rPr>
              <a:t> (IRBEDNN) is proposed to accurately detect arrhythmias based on processed ECGs. </a:t>
            </a: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Results show that the proposed IRBEDNN-based method achieves good generalization ability with promising accuracy on both the MIT-BIH arrhythmia database and the INCARTDB. </a:t>
            </a: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Therefore, the proposed IRBEDNN could accurately and efficiently detect arrhythmias and has positive significance to clinical applications.</a:t>
            </a:r>
          </a:p>
        </p:txBody>
      </p:sp>
    </p:spTree>
    <p:extLst>
      <p:ext uri="{BB962C8B-B14F-4D97-AF65-F5344CB8AC3E}">
        <p14:creationId xmlns:p14="http://schemas.microsoft.com/office/powerpoint/2010/main" val="36304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A86-DBEC-C1A2-CB4C-989F59016D4C}"/>
              </a:ext>
            </a:extLst>
          </p:cNvPr>
          <p:cNvSpPr>
            <a:spLocks noGrp="1"/>
          </p:cNvSpPr>
          <p:nvPr>
            <p:ph type="title"/>
          </p:nvPr>
        </p:nvSpPr>
        <p:spPr>
          <a:xfrm>
            <a:off x="462730" y="404327"/>
            <a:ext cx="8596668" cy="584718"/>
          </a:xfrm>
        </p:spPr>
        <p:txBody>
          <a:bodyPr>
            <a:normAutofit/>
          </a:bodyPr>
          <a:lstStyle/>
          <a:p>
            <a:r>
              <a:rPr lang="en-IN" sz="2000" dirty="0"/>
              <a:t>SURVEY PAPERS</a:t>
            </a:r>
          </a:p>
        </p:txBody>
      </p:sp>
      <p:sp>
        <p:nvSpPr>
          <p:cNvPr id="3" name="Content Placeholder 2">
            <a:extLst>
              <a:ext uri="{FF2B5EF4-FFF2-40B4-BE49-F238E27FC236}">
                <a16:creationId xmlns:a16="http://schemas.microsoft.com/office/drawing/2014/main" id="{699162B3-1C79-B893-D9AE-752036E103D1}"/>
              </a:ext>
            </a:extLst>
          </p:cNvPr>
          <p:cNvSpPr>
            <a:spLocks noGrp="1"/>
          </p:cNvSpPr>
          <p:nvPr>
            <p:ph idx="1"/>
          </p:nvPr>
        </p:nvSpPr>
        <p:spPr>
          <a:xfrm>
            <a:off x="345233" y="989046"/>
            <a:ext cx="9955763" cy="5551714"/>
          </a:xfrm>
        </p:spPr>
        <p:txBody>
          <a:bodyPr>
            <a:normAutofit/>
          </a:bodyPr>
          <a:lstStyle/>
          <a:p>
            <a:pPr marL="0" indent="0">
              <a:buNone/>
            </a:pPr>
            <a:r>
              <a:rPr lang="en-IN" dirty="0"/>
              <a:t>5)</a:t>
            </a:r>
          </a:p>
          <a:p>
            <a:pPr marL="0" indent="0">
              <a:buNone/>
            </a:pPr>
            <a:r>
              <a:rPr lang="en-IN" b="1" dirty="0"/>
              <a:t>Paper title : </a:t>
            </a:r>
            <a:r>
              <a:rPr lang="en-IN" dirty="0"/>
              <a:t>"</a:t>
            </a:r>
            <a:r>
              <a:rPr lang="en-US" dirty="0"/>
              <a:t>ECG-based heartbeat classification for arrhythmia detection: A survey,</a:t>
            </a:r>
            <a:r>
              <a:rPr lang="en-IN" dirty="0"/>
              <a:t>“</a:t>
            </a:r>
          </a:p>
          <a:p>
            <a:pPr marL="0" indent="0">
              <a:buNone/>
            </a:pPr>
            <a:r>
              <a:rPr lang="en-IN" b="1" dirty="0"/>
              <a:t>Authors :</a:t>
            </a:r>
            <a:r>
              <a:rPr lang="en-IN" dirty="0"/>
              <a:t>Eduardo José da S. Luz, William Robson Schwartz, Guillermo Cámara-Chávez, David Menotti.</a:t>
            </a:r>
          </a:p>
          <a:p>
            <a:pPr marL="0" indent="0">
              <a:buNone/>
            </a:pPr>
            <a:r>
              <a:rPr lang="en-IN" b="1" dirty="0"/>
              <a:t>Published in:</a:t>
            </a:r>
            <a:r>
              <a:rPr lang="en-US" dirty="0"/>
              <a:t>Computer Methods and Programs in </a:t>
            </a:r>
            <a:r>
              <a:rPr lang="en-US" dirty="0" err="1"/>
              <a:t>Biomedicine,Volume</a:t>
            </a:r>
            <a:r>
              <a:rPr lang="en-US" dirty="0"/>
              <a:t> 127</a:t>
            </a:r>
            <a:endParaRPr lang="en-IN" dirty="0"/>
          </a:p>
          <a:p>
            <a:pPr marL="0" indent="0">
              <a:buNone/>
            </a:pPr>
            <a:r>
              <a:rPr lang="en-IN" b="1" dirty="0"/>
              <a:t>Published on : </a:t>
            </a:r>
            <a:r>
              <a:rPr lang="en-IN" dirty="0"/>
              <a:t>1</a:t>
            </a:r>
            <a:r>
              <a:rPr lang="en-IN" b="0" i="0" dirty="0">
                <a:solidFill>
                  <a:srgbClr val="2E2E2E"/>
                </a:solidFill>
                <a:effectLst/>
                <a:latin typeface="NexusSans"/>
              </a:rPr>
              <a:t>3 December 2015</a:t>
            </a:r>
            <a:endParaRPr lang="en-IN" dirty="0"/>
          </a:p>
          <a:p>
            <a:pPr marL="0" indent="0">
              <a:buNone/>
            </a:pPr>
            <a:r>
              <a:rPr lang="en-IN" b="1" dirty="0"/>
              <a:t>Publication website </a:t>
            </a:r>
            <a:r>
              <a:rPr lang="en-IN" b="1" dirty="0">
                <a:hlinkClick r:id="rId2"/>
              </a:rPr>
              <a:t>https://www.sciencedirect.com/science/article/pii/S0169260715003314</a:t>
            </a: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147255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3C3C-87D3-FFF7-FF9F-69E6EA4A4438}"/>
              </a:ext>
            </a:extLst>
          </p:cNvPr>
          <p:cNvSpPr>
            <a:spLocks noGrp="1"/>
          </p:cNvSpPr>
          <p:nvPr>
            <p:ph idx="1"/>
          </p:nvPr>
        </p:nvSpPr>
        <p:spPr>
          <a:xfrm>
            <a:off x="341432" y="490410"/>
            <a:ext cx="9688976" cy="5742439"/>
          </a:xfrm>
        </p:spPr>
        <p:txBody>
          <a:bodyPr>
            <a:normAutofit/>
          </a:bodyPr>
          <a:lstStyle/>
          <a:p>
            <a:pPr marL="0" indent="0">
              <a:buNone/>
            </a:pPr>
            <a:r>
              <a:rPr lang="en-US" b="1" dirty="0">
                <a:latin typeface="Arial" panose="020B0604020202020204" pitchFamily="34" charset="0"/>
                <a:cs typeface="Arial" panose="020B0604020202020204" pitchFamily="34" charset="0"/>
              </a:rPr>
              <a:t>Critical Findings: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this work, the survey the current state-of-the-art methods of ECG-based automated abnormalities heartbeat classification by presenting the ECG signal preprocessing, the heartbeat segmentation techniques, the feature description methods and the learning algorithms used.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addition,  some of the databases used for evaluation of methods indicated by a well-known standard developed by the Association for the Advancement of Medical Instrumentation (AAMI) and described in ANSI/AAMI EC57:1998/(R)2008 (ANSI/AAMI, 2008).</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Finally, limitations and drawbacks of the methods in the literature presenting concluding remarks and future challenges.</a:t>
            </a:r>
          </a:p>
        </p:txBody>
      </p:sp>
    </p:spTree>
    <p:extLst>
      <p:ext uri="{BB962C8B-B14F-4D97-AF65-F5344CB8AC3E}">
        <p14:creationId xmlns:p14="http://schemas.microsoft.com/office/powerpoint/2010/main" val="219161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3A26-E305-6402-E120-22175FAB540A}"/>
              </a:ext>
            </a:extLst>
          </p:cNvPr>
          <p:cNvSpPr>
            <a:spLocks noGrp="1"/>
          </p:cNvSpPr>
          <p:nvPr>
            <p:ph type="title"/>
          </p:nvPr>
        </p:nvSpPr>
        <p:spPr>
          <a:xfrm>
            <a:off x="214605" y="2668555"/>
            <a:ext cx="10216394" cy="3582954"/>
          </a:xfrm>
        </p:spPr>
        <p:txBody>
          <a:bodyPr>
            <a:normAutofit/>
          </a:bodyPr>
          <a:lstStyle/>
          <a:p>
            <a:pPr algn="ctr"/>
            <a:r>
              <a:rPr lang="en-IN" sz="4800" dirty="0"/>
              <a:t>THANK YOU</a:t>
            </a:r>
          </a:p>
        </p:txBody>
      </p:sp>
    </p:spTree>
    <p:extLst>
      <p:ext uri="{BB962C8B-B14F-4D97-AF65-F5344CB8AC3E}">
        <p14:creationId xmlns:p14="http://schemas.microsoft.com/office/powerpoint/2010/main" val="395686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99" y="216309"/>
            <a:ext cx="8596668" cy="1320800"/>
          </a:xfrm>
        </p:spPr>
        <p:txBody>
          <a:bodyPr/>
          <a:lstStyle/>
          <a:p>
            <a:r>
              <a:rPr lang="en-US" dirty="0">
                <a:solidFill>
                  <a:srgbClr val="FF0000"/>
                </a:solidFill>
              </a:rPr>
              <a:t>Problem Definition:</a:t>
            </a:r>
          </a:p>
        </p:txBody>
      </p:sp>
      <p:sp>
        <p:nvSpPr>
          <p:cNvPr id="3" name="Content Placeholder 2"/>
          <p:cNvSpPr>
            <a:spLocks noGrp="1"/>
          </p:cNvSpPr>
          <p:nvPr>
            <p:ph idx="1"/>
          </p:nvPr>
        </p:nvSpPr>
        <p:spPr>
          <a:xfrm>
            <a:off x="275303" y="1179871"/>
            <a:ext cx="9960077" cy="5161935"/>
          </a:xfrm>
        </p:spPr>
        <p:txBody>
          <a:bodyPr>
            <a:normAutofit/>
          </a:bodyPr>
          <a:lstStyle/>
          <a:p>
            <a:pPr algn="l"/>
            <a:r>
              <a:rPr lang="en-US" sz="2400" b="0" i="0" dirty="0">
                <a:effectLst/>
                <a:latin typeface="Arial" panose="020B0604020202020204" pitchFamily="34" charset="0"/>
                <a:cs typeface="Arial" panose="020B0604020202020204" pitchFamily="34" charset="0"/>
              </a:rPr>
              <a:t>According to the World Health Organization (WHO), cardiovascular diseases (CVDs) are the number one cause of death today. Over 17.7 million people died from CVDs in the year 2017 all over the world which is about 31% of all deaths, and over 75% of these deaths occur in low and middle-income countries. </a:t>
            </a:r>
          </a:p>
          <a:p>
            <a:pPr algn="l"/>
            <a:r>
              <a:rPr lang="en-US" sz="2400" b="0" i="0" dirty="0">
                <a:effectLst/>
                <a:latin typeface="Arial" panose="020B0604020202020204" pitchFamily="34" charset="0"/>
                <a:cs typeface="Arial" panose="020B0604020202020204" pitchFamily="34" charset="0"/>
              </a:rPr>
              <a:t>Arrhythmia is a representative type of CVD that refers to any irregular change from the normal heart rhythms. There are several types of arrhythmia, although a single arrhythmia heartbeat may not have a serious impact on life, continuous arrhythmia beats can result in fatal circumstances. </a:t>
            </a:r>
          </a:p>
          <a:p>
            <a:pPr marL="0" indent="0" algn="l">
              <a:buNone/>
            </a:pPr>
            <a:r>
              <a:rPr lang="en-US" sz="2400" b="0" i="0" dirty="0">
                <a:effectLst/>
                <a:latin typeface="Arial" panose="020B0604020202020204" pitchFamily="34" charset="0"/>
                <a:cs typeface="Arial" panose="020B0604020202020204" pitchFamily="34" charset="0"/>
              </a:rPr>
              <a:t>.</a:t>
            </a:r>
            <a:br>
              <a:rPr lang="en-US" sz="2400" b="0" i="0" dirty="0">
                <a:effectLst/>
                <a:latin typeface="Montserrat" panose="00000500000000000000" pitchFamily="2" charset="0"/>
              </a:rPr>
            </a:br>
            <a:endParaRPr lang="en-US" sz="2400" b="0" i="0" dirty="0">
              <a:effectLst/>
              <a:latin typeface="Montserrat" panose="00000500000000000000" pitchFamily="2" charset="0"/>
            </a:endParaRPr>
          </a:p>
        </p:txBody>
      </p:sp>
    </p:spTree>
    <p:extLst>
      <p:ext uri="{BB962C8B-B14F-4D97-AF65-F5344CB8AC3E}">
        <p14:creationId xmlns:p14="http://schemas.microsoft.com/office/powerpoint/2010/main" val="52438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C9587-F21D-8D5E-3D8C-53D45EDE6E6A}"/>
              </a:ext>
            </a:extLst>
          </p:cNvPr>
          <p:cNvSpPr>
            <a:spLocks noGrp="1"/>
          </p:cNvSpPr>
          <p:nvPr>
            <p:ph idx="1"/>
          </p:nvPr>
        </p:nvSpPr>
        <p:spPr>
          <a:xfrm>
            <a:off x="444067" y="723675"/>
            <a:ext cx="9418389" cy="5490513"/>
          </a:xfrm>
        </p:spPr>
        <p:txBody>
          <a:bodyPr>
            <a:normAutofit/>
          </a:bodyPr>
          <a:lstStyle/>
          <a:p>
            <a:pPr algn="l"/>
            <a:r>
              <a:rPr lang="en-US" sz="2200" b="0" i="0" dirty="0">
                <a:effectLst/>
                <a:latin typeface="Arial" panose="020B0604020202020204" pitchFamily="34" charset="0"/>
                <a:cs typeface="Arial" panose="020B0604020202020204" pitchFamily="34" charset="0"/>
              </a:rPr>
              <a:t>In this project, we build an effective electrocardiogram (ECG) arrhythmia classification method using a convolutional neural network (CNN), in which we classify ECG into seven categories, one being normal and the other six being different types of arrhythmia using deep two-dimensional CNN with grayscale ECG images. </a:t>
            </a:r>
          </a:p>
          <a:p>
            <a:pPr algn="l"/>
            <a:r>
              <a:rPr lang="en-US" sz="2200" b="0" i="0" dirty="0">
                <a:effectLst/>
                <a:latin typeface="Arial" panose="020B0604020202020204" pitchFamily="34" charset="0"/>
                <a:cs typeface="Arial" panose="020B0604020202020204" pitchFamily="34" charset="0"/>
              </a:rPr>
              <a:t>We are creating a web application where the user selects the image which is to be classified. The image is fed into the model that is trained and the cited class will be displayed on the webpage</a:t>
            </a:r>
            <a:endParaRPr lang="en-IN" sz="2200" dirty="0"/>
          </a:p>
        </p:txBody>
      </p:sp>
    </p:spTree>
    <p:extLst>
      <p:ext uri="{BB962C8B-B14F-4D97-AF65-F5344CB8AC3E}">
        <p14:creationId xmlns:p14="http://schemas.microsoft.com/office/powerpoint/2010/main" val="24609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BE1-6862-9B41-9496-7C1D8061175B}"/>
              </a:ext>
            </a:extLst>
          </p:cNvPr>
          <p:cNvSpPr>
            <a:spLocks noGrp="1"/>
          </p:cNvSpPr>
          <p:nvPr>
            <p:ph type="title"/>
          </p:nvPr>
        </p:nvSpPr>
        <p:spPr>
          <a:xfrm>
            <a:off x="352870" y="235974"/>
            <a:ext cx="8596668" cy="1320800"/>
          </a:xfrm>
        </p:spPr>
        <p:txBody>
          <a:bodyPr>
            <a:normAutofit fontScale="90000"/>
          </a:bodyPr>
          <a:lstStyle/>
          <a:p>
            <a:r>
              <a:rPr lang="en-IN" b="1" i="0" dirty="0">
                <a:effectLst/>
                <a:latin typeface="Montserrat" panose="00000500000000000000" pitchFamily="2" charset="0"/>
              </a:rPr>
              <a:t>Technical Architecture:</a:t>
            </a:r>
            <a:br>
              <a:rPr lang="en-IN" b="0" i="0" dirty="0">
                <a:effectLst/>
                <a:latin typeface="Montserrat" panose="00000500000000000000" pitchFamily="2" charset="0"/>
              </a:rPr>
            </a:br>
            <a:br>
              <a:rPr lang="en-IN" dirty="0"/>
            </a:br>
            <a:endParaRPr lang="en-IN" dirty="0"/>
          </a:p>
        </p:txBody>
      </p:sp>
      <p:pic>
        <p:nvPicPr>
          <p:cNvPr id="5" name="Content Placeholder 4">
            <a:extLst>
              <a:ext uri="{FF2B5EF4-FFF2-40B4-BE49-F238E27FC236}">
                <a16:creationId xmlns:a16="http://schemas.microsoft.com/office/drawing/2014/main" id="{71FD6E13-A70C-BBFE-29BD-CDEB2E6B94B4}"/>
              </a:ext>
            </a:extLst>
          </p:cNvPr>
          <p:cNvPicPr>
            <a:picLocks noGrp="1" noChangeAspect="1"/>
          </p:cNvPicPr>
          <p:nvPr>
            <p:ph idx="1"/>
          </p:nvPr>
        </p:nvPicPr>
        <p:blipFill>
          <a:blip r:embed="rId2"/>
          <a:stretch>
            <a:fillRect/>
          </a:stretch>
        </p:blipFill>
        <p:spPr>
          <a:xfrm>
            <a:off x="479270" y="1316792"/>
            <a:ext cx="8596668" cy="4463401"/>
          </a:xfrm>
        </p:spPr>
      </p:pic>
    </p:spTree>
    <p:extLst>
      <p:ext uri="{BB962C8B-B14F-4D97-AF65-F5344CB8AC3E}">
        <p14:creationId xmlns:p14="http://schemas.microsoft.com/office/powerpoint/2010/main" val="33901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A86-DBEC-C1A2-CB4C-989F59016D4C}"/>
              </a:ext>
            </a:extLst>
          </p:cNvPr>
          <p:cNvSpPr>
            <a:spLocks noGrp="1"/>
          </p:cNvSpPr>
          <p:nvPr>
            <p:ph type="title"/>
          </p:nvPr>
        </p:nvSpPr>
        <p:spPr>
          <a:xfrm>
            <a:off x="462730" y="404327"/>
            <a:ext cx="8596668" cy="584718"/>
          </a:xfrm>
        </p:spPr>
        <p:txBody>
          <a:bodyPr>
            <a:normAutofit/>
          </a:bodyPr>
          <a:lstStyle/>
          <a:p>
            <a:r>
              <a:rPr lang="en-IN" sz="2000" dirty="0"/>
              <a:t>SURVEY PAPERS</a:t>
            </a:r>
          </a:p>
        </p:txBody>
      </p:sp>
      <p:sp>
        <p:nvSpPr>
          <p:cNvPr id="3" name="Content Placeholder 2">
            <a:extLst>
              <a:ext uri="{FF2B5EF4-FFF2-40B4-BE49-F238E27FC236}">
                <a16:creationId xmlns:a16="http://schemas.microsoft.com/office/drawing/2014/main" id="{699162B3-1C79-B893-D9AE-752036E103D1}"/>
              </a:ext>
            </a:extLst>
          </p:cNvPr>
          <p:cNvSpPr>
            <a:spLocks noGrp="1"/>
          </p:cNvSpPr>
          <p:nvPr>
            <p:ph idx="1"/>
          </p:nvPr>
        </p:nvSpPr>
        <p:spPr>
          <a:xfrm>
            <a:off x="345233" y="989046"/>
            <a:ext cx="10086391" cy="5551714"/>
          </a:xfrm>
        </p:spPr>
        <p:txBody>
          <a:bodyPr>
            <a:normAutofit/>
          </a:bodyPr>
          <a:lstStyle/>
          <a:p>
            <a:pPr marL="0" indent="0">
              <a:buNone/>
            </a:pPr>
            <a:r>
              <a:rPr lang="en-IN" dirty="0"/>
              <a:t>1)</a:t>
            </a:r>
          </a:p>
          <a:p>
            <a:pPr marL="0" indent="0">
              <a:buNone/>
            </a:pPr>
            <a:r>
              <a:rPr lang="en-IN" b="1" dirty="0">
                <a:latin typeface="Arial" panose="020B0604020202020204" pitchFamily="34" charset="0"/>
                <a:cs typeface="Arial" panose="020B0604020202020204" pitchFamily="34" charset="0"/>
              </a:rPr>
              <a:t>Paper title </a:t>
            </a:r>
            <a:r>
              <a:rPr lang="en-IN" dirty="0">
                <a:latin typeface="Arial" panose="020B0604020202020204" pitchFamily="34" charset="0"/>
                <a:cs typeface="Arial" panose="020B0604020202020204" pitchFamily="34" charset="0"/>
              </a:rPr>
              <a:t>: "Analysis of ECG Signal and Classification of Arrhythmia,".</a:t>
            </a:r>
          </a:p>
          <a:p>
            <a:pPr marL="0" indent="0">
              <a:buNone/>
            </a:pPr>
            <a:r>
              <a:rPr lang="en-IN" b="1" dirty="0">
                <a:latin typeface="Arial" panose="020B0604020202020204" pitchFamily="34" charset="0"/>
                <a:cs typeface="Arial" panose="020B0604020202020204" pitchFamily="34" charset="0"/>
              </a:rPr>
              <a:t>Authors :</a:t>
            </a:r>
            <a:r>
              <a:rPr lang="en-IN" dirty="0">
                <a:latin typeface="Arial" panose="020B0604020202020204" pitchFamily="34" charset="0"/>
                <a:cs typeface="Arial" panose="020B0604020202020204" pitchFamily="34" charset="0"/>
              </a:rPr>
              <a:t> H. S. Bhanu, S. </a:t>
            </a:r>
            <a:r>
              <a:rPr lang="en-IN" dirty="0" err="1">
                <a:latin typeface="Arial" panose="020B0604020202020204" pitchFamily="34" charset="0"/>
                <a:cs typeface="Arial" panose="020B0604020202020204" pitchFamily="34" charset="0"/>
              </a:rPr>
              <a:t>Tejaswini</a:t>
            </a:r>
            <a:r>
              <a:rPr lang="en-IN" dirty="0">
                <a:latin typeface="Arial" panose="020B0604020202020204" pitchFamily="34" charset="0"/>
                <a:cs typeface="Arial" panose="020B0604020202020204" pitchFamily="34" charset="0"/>
              </a:rPr>
              <a:t>, M. S. Sahana, K. Bhargavi, K. S. </a:t>
            </a:r>
            <a:r>
              <a:rPr lang="en-IN" dirty="0" err="1">
                <a:latin typeface="Arial" panose="020B0604020202020204" pitchFamily="34" charset="0"/>
                <a:cs typeface="Arial" panose="020B0604020202020204" pitchFamily="34" charset="0"/>
              </a:rPr>
              <a:t>Praveena</a:t>
            </a:r>
            <a:r>
              <a:rPr lang="en-IN" dirty="0">
                <a:latin typeface="Arial" panose="020B0604020202020204" pitchFamily="34" charset="0"/>
                <a:cs typeface="Arial" panose="020B0604020202020204" pitchFamily="34" charset="0"/>
              </a:rPr>
              <a:t> and S. S. </a:t>
            </a:r>
            <a:r>
              <a:rPr lang="en-IN" dirty="0" err="1">
                <a:latin typeface="Arial" panose="020B0604020202020204" pitchFamily="34" charset="0"/>
                <a:cs typeface="Arial" panose="020B0604020202020204" pitchFamily="34" charset="0"/>
              </a:rPr>
              <a:t>Jayanna</a:t>
            </a:r>
            <a:r>
              <a:rPr lang="en-IN" dirty="0">
                <a:latin typeface="Arial" panose="020B0604020202020204" pitchFamily="34" charset="0"/>
                <a:cs typeface="Arial" panose="020B0604020202020204" pitchFamily="34" charset="0"/>
              </a:rPr>
              <a:t>.</a:t>
            </a:r>
          </a:p>
          <a:p>
            <a:pPr marL="0" indent="0">
              <a:buNone/>
            </a:pPr>
            <a:r>
              <a:rPr lang="en-US" b="1" dirty="0">
                <a:latin typeface="Arial" panose="020B0604020202020204" pitchFamily="34" charset="0"/>
                <a:cs typeface="Arial" panose="020B0604020202020204" pitchFamily="34" charset="0"/>
              </a:rPr>
              <a:t>Published in: </a:t>
            </a:r>
            <a:r>
              <a:rPr lang="en-US" dirty="0">
                <a:latin typeface="Arial" panose="020B0604020202020204" pitchFamily="34" charset="0"/>
                <a:cs typeface="Arial" panose="020B0604020202020204" pitchFamily="34" charset="0"/>
              </a:rPr>
              <a:t>5th International Conference on Electrical, Electronics, Communication, Computer Technologies and Optimization Techniques (ICEECCOT)</a:t>
            </a:r>
          </a:p>
          <a:p>
            <a:pPr marL="0" indent="0">
              <a:buNone/>
            </a:pPr>
            <a:r>
              <a:rPr lang="en-US" b="1" dirty="0">
                <a:latin typeface="Arial" panose="020B0604020202020204" pitchFamily="34" charset="0"/>
                <a:cs typeface="Arial" panose="020B0604020202020204" pitchFamily="34" charset="0"/>
              </a:rPr>
              <a:t>Published on : </a:t>
            </a:r>
            <a:r>
              <a:rPr lang="en-IN" b="0" i="0" dirty="0">
                <a:solidFill>
                  <a:srgbClr val="333333"/>
                </a:solidFill>
                <a:effectLst/>
                <a:latin typeface="Arial" panose="020B0604020202020204" pitchFamily="34" charset="0"/>
              </a:rPr>
              <a:t>16 February 2022</a:t>
            </a:r>
            <a:endParaRPr lang="en-IN"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Publication website : </a:t>
            </a:r>
            <a:r>
              <a:rPr lang="en-US" dirty="0">
                <a:latin typeface="Arial" panose="020B0604020202020204" pitchFamily="34" charset="0"/>
                <a:cs typeface="Arial" panose="020B0604020202020204" pitchFamily="34" charset="0"/>
                <a:hlinkClick r:id="rId2"/>
              </a:rPr>
              <a:t>https://ieeexplore.ieee.org/stamp/stamp.jsp?tp=&amp;arnumber=9708036&amp;isnumber=9707891</a:t>
            </a: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25696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3C3C-87D3-FFF7-FF9F-69E6EA4A4438}"/>
              </a:ext>
            </a:extLst>
          </p:cNvPr>
          <p:cNvSpPr>
            <a:spLocks noGrp="1"/>
          </p:cNvSpPr>
          <p:nvPr>
            <p:ph idx="1"/>
          </p:nvPr>
        </p:nvSpPr>
        <p:spPr>
          <a:xfrm>
            <a:off x="341432" y="490410"/>
            <a:ext cx="9688976" cy="5742439"/>
          </a:xfrm>
        </p:spPr>
        <p:txBody>
          <a:bodyPr>
            <a:normAutofit/>
          </a:bodyPr>
          <a:lstStyle/>
          <a:p>
            <a:pPr marL="0" indent="0">
              <a:buNone/>
            </a:pPr>
            <a:r>
              <a:rPr lang="en-US" b="1" dirty="0">
                <a:latin typeface="Arial" panose="020B0604020202020204" pitchFamily="34" charset="0"/>
                <a:cs typeface="Arial" panose="020B0604020202020204" pitchFamily="34" charset="0"/>
              </a:rPr>
              <a:t>Critical Findings: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For diagnosing cardiac diseases interpretation of ECG signal is very important.</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A systematic method of analyzing and interpretation of heart diseases have described in this paper.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the proposed method features and duration of ECG signals were extracted such as QRS complex, R-R intervals from the noisy signals using Pan Tompkins Algorithm.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data used for analysis were collected from MIT-BIH arrhythmia database.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Extracted features were estimated with the standard set of values based on the developed decision making algorithm to find the degree and types of arrhythmia.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Finally according to extracted features arrhythmia classified into Bradycardia and Tachycardia.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Paper concluded with evaluating the algorithm by obtaining the detailed results.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Proposed algorithm is simple to adopt with less computation time and high accuracy.</a:t>
            </a:r>
            <a:endParaRPr lang="en-IN"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845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A86-DBEC-C1A2-CB4C-989F59016D4C}"/>
              </a:ext>
            </a:extLst>
          </p:cNvPr>
          <p:cNvSpPr>
            <a:spLocks noGrp="1"/>
          </p:cNvSpPr>
          <p:nvPr>
            <p:ph type="title"/>
          </p:nvPr>
        </p:nvSpPr>
        <p:spPr>
          <a:xfrm>
            <a:off x="462730" y="404327"/>
            <a:ext cx="8596668" cy="584718"/>
          </a:xfrm>
        </p:spPr>
        <p:txBody>
          <a:bodyPr>
            <a:normAutofit/>
          </a:bodyPr>
          <a:lstStyle/>
          <a:p>
            <a:r>
              <a:rPr lang="en-IN" sz="2000" dirty="0"/>
              <a:t>SURVEY PAPERS</a:t>
            </a:r>
          </a:p>
        </p:txBody>
      </p:sp>
      <p:sp>
        <p:nvSpPr>
          <p:cNvPr id="3" name="Content Placeholder 2">
            <a:extLst>
              <a:ext uri="{FF2B5EF4-FFF2-40B4-BE49-F238E27FC236}">
                <a16:creationId xmlns:a16="http://schemas.microsoft.com/office/drawing/2014/main" id="{699162B3-1C79-B893-D9AE-752036E103D1}"/>
              </a:ext>
            </a:extLst>
          </p:cNvPr>
          <p:cNvSpPr>
            <a:spLocks noGrp="1"/>
          </p:cNvSpPr>
          <p:nvPr>
            <p:ph idx="1"/>
          </p:nvPr>
        </p:nvSpPr>
        <p:spPr>
          <a:xfrm>
            <a:off x="345233" y="989046"/>
            <a:ext cx="10086391" cy="5551714"/>
          </a:xfrm>
        </p:spPr>
        <p:txBody>
          <a:bodyPr>
            <a:normAutofit/>
          </a:bodyPr>
          <a:lstStyle/>
          <a:p>
            <a:pPr marL="0" indent="0">
              <a:buNone/>
            </a:pPr>
            <a:r>
              <a:rPr lang="en-IN" dirty="0"/>
              <a:t>2)</a:t>
            </a:r>
          </a:p>
          <a:p>
            <a:pPr marL="0" indent="0">
              <a:buNone/>
            </a:pPr>
            <a:r>
              <a:rPr lang="en-IN" b="1" dirty="0">
                <a:latin typeface="Arial" panose="020B0604020202020204" pitchFamily="34" charset="0"/>
                <a:cs typeface="Arial" panose="020B0604020202020204" pitchFamily="34" charset="0"/>
              </a:rPr>
              <a:t>Paper title </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 algorithm for detection of arrhythmia</a:t>
            </a:r>
            <a:r>
              <a:rPr lang="en-IN" dirty="0">
                <a:latin typeface="Arial" panose="020B0604020202020204" pitchFamily="34" charset="0"/>
                <a:cs typeface="Arial" panose="020B0604020202020204" pitchFamily="34" charset="0"/>
              </a:rPr>
              <a:t>".</a:t>
            </a:r>
          </a:p>
          <a:p>
            <a:pPr marL="0" indent="0">
              <a:buNone/>
            </a:pPr>
            <a:r>
              <a:rPr lang="en-IN" b="1" dirty="0">
                <a:latin typeface="Arial" panose="020B0604020202020204" pitchFamily="34" charset="0"/>
                <a:cs typeface="Arial" panose="020B0604020202020204" pitchFamily="34" charset="0"/>
              </a:rPr>
              <a:t>Authors :</a:t>
            </a:r>
            <a:r>
              <a:rPr lang="en-IN" dirty="0">
                <a:latin typeface="Arial" panose="020B0604020202020204" pitchFamily="34" charset="0"/>
                <a:cs typeface="Arial" panose="020B0604020202020204" pitchFamily="34" charset="0"/>
              </a:rPr>
              <a:t>Mujeeb Rahman, Mohamed </a:t>
            </a:r>
            <a:r>
              <a:rPr lang="en-IN" dirty="0" err="1">
                <a:latin typeface="Arial" panose="020B0604020202020204" pitchFamily="34" charset="0"/>
                <a:cs typeface="Arial" panose="020B0604020202020204" pitchFamily="34" charset="0"/>
              </a:rPr>
              <a:t>Nasor</a:t>
            </a:r>
            <a:r>
              <a:rPr lang="en-IN" dirty="0">
                <a:latin typeface="Arial" panose="020B0604020202020204" pitchFamily="34" charset="0"/>
                <a:cs typeface="Arial" panose="020B0604020202020204" pitchFamily="34" charset="0"/>
              </a:rPr>
              <a:t>.</a:t>
            </a:r>
          </a:p>
          <a:p>
            <a:pPr marL="0" indent="0">
              <a:buNone/>
            </a:pPr>
            <a:r>
              <a:rPr lang="en-US" b="1" dirty="0">
                <a:latin typeface="Arial" panose="020B0604020202020204" pitchFamily="34" charset="0"/>
                <a:cs typeface="Arial" panose="020B0604020202020204" pitchFamily="34" charset="0"/>
              </a:rPr>
              <a:t>Published in:  </a:t>
            </a:r>
            <a:r>
              <a:rPr lang="en-US" dirty="0">
                <a:latin typeface="Arial" panose="020B0604020202020204" pitchFamily="34" charset="0"/>
                <a:cs typeface="Arial" panose="020B0604020202020204" pitchFamily="34" charset="0"/>
              </a:rPr>
              <a:t>International Journal of Biological Engineering </a:t>
            </a:r>
          </a:p>
          <a:p>
            <a:pPr marL="0" indent="0">
              <a:buNone/>
            </a:pPr>
            <a:r>
              <a:rPr lang="en-US" b="1" dirty="0">
                <a:latin typeface="Arial" panose="020B0604020202020204" pitchFamily="34" charset="0"/>
                <a:cs typeface="Arial" panose="020B0604020202020204" pitchFamily="34" charset="0"/>
              </a:rPr>
              <a:t>Published on : </a:t>
            </a:r>
            <a:r>
              <a:rPr lang="en-US" dirty="0">
                <a:latin typeface="Arial" panose="020B0604020202020204" pitchFamily="34" charset="0"/>
                <a:cs typeface="Arial" panose="020B0604020202020204" pitchFamily="34" charset="0"/>
              </a:rPr>
              <a:t>2011/02/01 </a:t>
            </a:r>
          </a:p>
          <a:p>
            <a:pPr marL="0" indent="0">
              <a:buNone/>
            </a:pPr>
            <a:r>
              <a:rPr lang="en-US" b="1" dirty="0">
                <a:latin typeface="Arial" panose="020B0604020202020204" pitchFamily="34" charset="0"/>
                <a:cs typeface="Arial" panose="020B0604020202020204" pitchFamily="34" charset="0"/>
              </a:rPr>
              <a:t>Publication website : </a:t>
            </a:r>
            <a:r>
              <a:rPr lang="en-US" dirty="0">
                <a:latin typeface="Arial" panose="020B0604020202020204" pitchFamily="34" charset="0"/>
                <a:cs typeface="Arial" panose="020B0604020202020204" pitchFamily="34" charset="0"/>
                <a:hlinkClick r:id="rId2"/>
              </a:rPr>
              <a:t>https://www.researchgate.net/publication/251998423_An_algorithm_for_detection_of_arrhythmia</a:t>
            </a: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26182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3C3C-87D3-FFF7-FF9F-69E6EA4A4438}"/>
              </a:ext>
            </a:extLst>
          </p:cNvPr>
          <p:cNvSpPr>
            <a:spLocks noGrp="1"/>
          </p:cNvSpPr>
          <p:nvPr>
            <p:ph idx="1"/>
          </p:nvPr>
        </p:nvSpPr>
        <p:spPr>
          <a:xfrm>
            <a:off x="341432" y="490410"/>
            <a:ext cx="9688976" cy="5742439"/>
          </a:xfrm>
        </p:spPr>
        <p:txBody>
          <a:bodyPr>
            <a:normAutofit/>
          </a:bodyPr>
          <a:lstStyle/>
          <a:p>
            <a:pPr marL="0" indent="0">
              <a:buNone/>
            </a:pPr>
            <a:r>
              <a:rPr lang="en-US" b="1" dirty="0">
                <a:latin typeface="Arial" panose="020B0604020202020204" pitchFamily="34" charset="0"/>
                <a:cs typeface="Arial" panose="020B0604020202020204" pitchFamily="34" charset="0"/>
              </a:rPr>
              <a:t>Critical Findings: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paper presents an algorithm for Electrocardiogram (ECG) analysis to detect and classify ECG waveform anomalies and abnormalities.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This is achieved by extracting various features and durations of the ECG waveform such as RR interval, QRS complex, P wave and PR durations.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 These durations are then compared with normal values to determine the degree and types of abnormalities.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paper is concluded with detailed results obtained from testing the algorithm using the ECG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962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8A86-DBEC-C1A2-CB4C-989F59016D4C}"/>
              </a:ext>
            </a:extLst>
          </p:cNvPr>
          <p:cNvSpPr>
            <a:spLocks noGrp="1"/>
          </p:cNvSpPr>
          <p:nvPr>
            <p:ph type="title"/>
          </p:nvPr>
        </p:nvSpPr>
        <p:spPr>
          <a:xfrm>
            <a:off x="462730" y="404327"/>
            <a:ext cx="8596668" cy="584718"/>
          </a:xfrm>
        </p:spPr>
        <p:txBody>
          <a:bodyPr>
            <a:normAutofit/>
          </a:bodyPr>
          <a:lstStyle/>
          <a:p>
            <a:r>
              <a:rPr lang="en-IN" sz="2000" dirty="0"/>
              <a:t>SURVEY PAPERS</a:t>
            </a:r>
          </a:p>
        </p:txBody>
      </p:sp>
      <p:sp>
        <p:nvSpPr>
          <p:cNvPr id="3" name="Content Placeholder 2">
            <a:extLst>
              <a:ext uri="{FF2B5EF4-FFF2-40B4-BE49-F238E27FC236}">
                <a16:creationId xmlns:a16="http://schemas.microsoft.com/office/drawing/2014/main" id="{699162B3-1C79-B893-D9AE-752036E103D1}"/>
              </a:ext>
            </a:extLst>
          </p:cNvPr>
          <p:cNvSpPr>
            <a:spLocks noGrp="1"/>
          </p:cNvSpPr>
          <p:nvPr>
            <p:ph idx="1"/>
          </p:nvPr>
        </p:nvSpPr>
        <p:spPr>
          <a:xfrm>
            <a:off x="345233" y="989046"/>
            <a:ext cx="10086391" cy="5551714"/>
          </a:xfrm>
        </p:spPr>
        <p:txBody>
          <a:bodyPr>
            <a:normAutofit/>
          </a:bodyPr>
          <a:lstStyle/>
          <a:p>
            <a:pPr marL="0" indent="0">
              <a:buNone/>
            </a:pPr>
            <a:r>
              <a:rPr lang="en-IN" dirty="0"/>
              <a:t>3)</a:t>
            </a:r>
          </a:p>
          <a:p>
            <a:pPr marL="0" indent="0">
              <a:buNone/>
            </a:pPr>
            <a:r>
              <a:rPr lang="en-IN" b="1" dirty="0">
                <a:latin typeface="Arial" panose="020B0604020202020204" pitchFamily="34" charset="0"/>
                <a:cs typeface="Arial" panose="020B0604020202020204" pitchFamily="34" charset="0"/>
              </a:rPr>
              <a:t>Paper title </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Matlab</a:t>
            </a:r>
            <a:r>
              <a:rPr lang="en-IN" dirty="0">
                <a:latin typeface="Arial" panose="020B0604020202020204" pitchFamily="34" charset="0"/>
                <a:cs typeface="Arial" panose="020B0604020202020204" pitchFamily="34" charset="0"/>
              </a:rPr>
              <a:t> Based GUI for ECG Arrhythmia Detection Using Pan-</a:t>
            </a:r>
            <a:r>
              <a:rPr lang="en-IN" dirty="0" err="1">
                <a:latin typeface="Arial" panose="020B0604020202020204" pitchFamily="34" charset="0"/>
                <a:cs typeface="Arial" panose="020B0604020202020204" pitchFamily="34" charset="0"/>
              </a:rPr>
              <a:t>Tompkin</a:t>
            </a:r>
            <a:r>
              <a:rPr lang="en-IN" dirty="0">
                <a:latin typeface="Arial" panose="020B0604020202020204" pitchFamily="34" charset="0"/>
                <a:cs typeface="Arial" panose="020B0604020202020204" pitchFamily="34" charset="0"/>
              </a:rPr>
              <a:t> Algorithm,“</a:t>
            </a:r>
          </a:p>
          <a:p>
            <a:pPr marL="0" indent="0">
              <a:buNone/>
            </a:pPr>
            <a:r>
              <a:rPr lang="en-IN" b="1" dirty="0">
                <a:latin typeface="Arial" panose="020B0604020202020204" pitchFamily="34" charset="0"/>
                <a:cs typeface="Arial" panose="020B0604020202020204" pitchFamily="34" charset="0"/>
              </a:rPr>
              <a:t>Authors : </a:t>
            </a:r>
            <a:r>
              <a:rPr lang="nn-NO" dirty="0">
                <a:latin typeface="Arial" panose="020B0604020202020204" pitchFamily="34" charset="0"/>
                <a:cs typeface="Arial" panose="020B0604020202020204" pitchFamily="34" charset="0"/>
              </a:rPr>
              <a:t>B. Jindal, Saudagar, Ekta and R. Devi</a:t>
            </a:r>
          </a:p>
          <a:p>
            <a:pPr marL="0" indent="0">
              <a:buNone/>
            </a:pPr>
            <a:r>
              <a:rPr lang="en-US" b="1" dirty="0">
                <a:latin typeface="Arial" panose="020B0604020202020204" pitchFamily="34" charset="0"/>
                <a:cs typeface="Arial" panose="020B0604020202020204" pitchFamily="34" charset="0"/>
              </a:rPr>
              <a:t>Published in: </a:t>
            </a:r>
            <a:r>
              <a:rPr lang="en-US" dirty="0">
                <a:latin typeface="Arial" panose="020B0604020202020204" pitchFamily="34" charset="0"/>
                <a:cs typeface="Arial" panose="020B0604020202020204" pitchFamily="34" charset="0"/>
              </a:rPr>
              <a:t>2018 Fifth International Conference on Parallel, Distributed and Grid Computing (PDGC)</a:t>
            </a:r>
          </a:p>
          <a:p>
            <a:pPr marL="0" indent="0">
              <a:buNone/>
            </a:pPr>
            <a:r>
              <a:rPr lang="en-US" b="1" dirty="0">
                <a:latin typeface="Arial" panose="020B0604020202020204" pitchFamily="34" charset="0"/>
                <a:cs typeface="Arial" panose="020B0604020202020204" pitchFamily="34" charset="0"/>
              </a:rPr>
              <a:t>Published on : </a:t>
            </a:r>
            <a:r>
              <a:rPr lang="en-IN" b="0" i="0" dirty="0">
                <a:solidFill>
                  <a:srgbClr val="333333"/>
                </a:solidFill>
                <a:effectLst/>
                <a:latin typeface="Arial" panose="020B0604020202020204" pitchFamily="34" charset="0"/>
              </a:rPr>
              <a:t>27 June 2019</a:t>
            </a:r>
          </a:p>
          <a:p>
            <a:pPr marL="0" indent="0">
              <a:buNone/>
            </a:pPr>
            <a:r>
              <a:rPr lang="en-US" b="1" dirty="0">
                <a:latin typeface="Arial" panose="020B0604020202020204" pitchFamily="34" charset="0"/>
                <a:cs typeface="Arial" panose="020B0604020202020204" pitchFamily="34" charset="0"/>
              </a:rPr>
              <a:t>Publication website : :</a:t>
            </a:r>
            <a:r>
              <a:rPr lang="en-US" dirty="0">
                <a:latin typeface="Arial" panose="020B0604020202020204" pitchFamily="34" charset="0"/>
                <a:cs typeface="Arial" panose="020B0604020202020204" pitchFamily="34" charset="0"/>
              </a:rPr>
              <a:t>https://ieeexplore.ieee.org/stamp/</a:t>
            </a:r>
            <a:r>
              <a:rPr lang="en-US" dirty="0" err="1">
                <a:latin typeface="Arial" panose="020B0604020202020204" pitchFamily="34" charset="0"/>
                <a:cs typeface="Arial" panose="020B0604020202020204" pitchFamily="34" charset="0"/>
              </a:rPr>
              <a:t>stamp.jsp?tp</a:t>
            </a:r>
            <a:r>
              <a:rPr lang="en-US" dirty="0">
                <a:latin typeface="Arial" panose="020B0604020202020204" pitchFamily="34" charset="0"/>
                <a:cs typeface="Arial" panose="020B0604020202020204" pitchFamily="34" charset="0"/>
              </a:rPr>
              <a:t>=&amp;</a:t>
            </a:r>
            <a:r>
              <a:rPr lang="en-US" dirty="0" err="1">
                <a:latin typeface="Arial" panose="020B0604020202020204" pitchFamily="34" charset="0"/>
                <a:cs typeface="Arial" panose="020B0604020202020204" pitchFamily="34" charset="0"/>
              </a:rPr>
              <a:t>arnumber</a:t>
            </a:r>
            <a:r>
              <a:rPr lang="en-US" dirty="0">
                <a:latin typeface="Arial" panose="020B0604020202020204" pitchFamily="34" charset="0"/>
                <a:cs typeface="Arial" panose="020B0604020202020204" pitchFamily="34" charset="0"/>
              </a:rPr>
              <a:t>=8745865&amp;isnumber=8745714</a:t>
            </a:r>
            <a:endParaRPr lang="en-IN" dirty="0"/>
          </a:p>
        </p:txBody>
      </p:sp>
    </p:spTree>
    <p:extLst>
      <p:ext uri="{BB962C8B-B14F-4D97-AF65-F5344CB8AC3E}">
        <p14:creationId xmlns:p14="http://schemas.microsoft.com/office/powerpoint/2010/main" val="14708262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313</TotalTime>
  <Words>1138</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Montserrat</vt:lpstr>
      <vt:lpstr>NexusSans</vt:lpstr>
      <vt:lpstr>Trebuchet MS</vt:lpstr>
      <vt:lpstr>Wingdings</vt:lpstr>
      <vt:lpstr>Wingdings 3</vt:lpstr>
      <vt:lpstr>Facet</vt:lpstr>
      <vt:lpstr>Classification of Arrhythmia by Using Deep Learning with 2-D ECG Spectral Image Representation </vt:lpstr>
      <vt:lpstr>Problem Definition:</vt:lpstr>
      <vt:lpstr>PowerPoint Presentation</vt:lpstr>
      <vt:lpstr>Technical Architecture:  </vt:lpstr>
      <vt:lpstr>SURVEY PAPERS</vt:lpstr>
      <vt:lpstr>PowerPoint Presentation</vt:lpstr>
      <vt:lpstr>SURVEY PAPERS</vt:lpstr>
      <vt:lpstr>PowerPoint Presentation</vt:lpstr>
      <vt:lpstr>SURVEY PAPERS</vt:lpstr>
      <vt:lpstr>PowerPoint Presentation</vt:lpstr>
      <vt:lpstr>SURVEY PAPERS</vt:lpstr>
      <vt:lpstr>PowerPoint Presentation</vt:lpstr>
      <vt:lpstr>SURVEY PAPERS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Arrhythmia by Using Deep Learning with 2-D ECG Spectral Image Representation </dc:title>
  <cp:lastModifiedBy>LAKSHMAN RAJ S</cp:lastModifiedBy>
  <cp:revision>6</cp:revision>
  <dcterms:modified xsi:type="dcterms:W3CDTF">2022-09-09T14:15:18Z</dcterms:modified>
</cp:coreProperties>
</file>