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2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C0B"/>
    <a:srgbClr val="EF9D50"/>
    <a:srgbClr val="565656"/>
    <a:srgbClr val="603372"/>
    <a:srgbClr val="890ABD"/>
    <a:srgbClr val="EC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 autoAdjust="0"/>
  </p:normalViewPr>
  <p:slideViewPr>
    <p:cSldViewPr snapToGrid="0">
      <p:cViewPr varScale="1">
        <p:scale>
          <a:sx n="138" d="100"/>
          <a:sy n="138" d="100"/>
        </p:scale>
        <p:origin x="19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CFEA4-ED7A-4919-A5B2-2188AE9E304D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32F85-DE64-4160-B13B-4CB03AEEF9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642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E7345-262B-4A83-A09F-9C884788D9C7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4A588-3E0E-4A32-883C-1E82F6EEBE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66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corpor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11887200" cy="2387600"/>
          </a:xfrm>
        </p:spPr>
        <p:txBody>
          <a:bodyPr anchor="b">
            <a:normAutofit/>
          </a:bodyPr>
          <a:lstStyle>
            <a:lvl1pPr algn="ctr">
              <a:defRPr sz="52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" y="3602038"/>
            <a:ext cx="118872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 i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52400" y="6426000"/>
            <a:ext cx="27432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BF754A1-9255-419B-9EB5-E9472BD388DB}" type="datetimeFigureOut">
              <a:rPr lang="hu-HU" smtClean="0"/>
              <a:pPr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038600" y="6426000"/>
            <a:ext cx="4114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96400" y="6426000"/>
            <a:ext cx="27432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5295918-E93D-4753-AA9D-2B20AA928A5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name_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zöveg helye 12"/>
          <p:cNvSpPr>
            <a:spLocks noGrp="1"/>
          </p:cNvSpPr>
          <p:nvPr>
            <p:ph type="body" sz="quarter" idx="14"/>
          </p:nvPr>
        </p:nvSpPr>
        <p:spPr>
          <a:xfrm>
            <a:off x="152400" y="5630863"/>
            <a:ext cx="11887200" cy="1227137"/>
          </a:xfrm>
        </p:spPr>
        <p:txBody>
          <a:bodyPr/>
          <a:lstStyle>
            <a:lvl1pPr marL="0" indent="0" algn="ctr">
              <a:buNone/>
              <a:defRPr sz="2200" b="1">
                <a:solidFill>
                  <a:schemeClr val="bg1"/>
                </a:solidFill>
              </a:defRPr>
            </a:lvl1pPr>
            <a:lvl2pPr marL="0" indent="0" algn="ctr"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buNone/>
              <a:defRPr sz="1200">
                <a:solidFill>
                  <a:schemeClr val="bg1"/>
                </a:solidFill>
              </a:defRPr>
            </a:lvl3pPr>
            <a:lvl4pPr marL="0" indent="0" algn="ctr">
              <a:buNone/>
              <a:defRPr sz="1200">
                <a:solidFill>
                  <a:schemeClr val="bg1"/>
                </a:solidFill>
              </a:defRPr>
            </a:lvl4pPr>
            <a:lvl5pPr marL="0" indent="0" algn="ctr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11887200" cy="2387600"/>
          </a:xfrm>
        </p:spPr>
        <p:txBody>
          <a:bodyPr anchor="b">
            <a:normAutofit/>
          </a:bodyPr>
          <a:lstStyle>
            <a:lvl1pPr algn="ctr">
              <a:defRPr sz="52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" y="3602038"/>
            <a:ext cx="118872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 i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52400" y="6426000"/>
            <a:ext cx="27432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BF754A1-9255-419B-9EB5-E9472BD388DB}" type="datetimeFigureOut">
              <a:rPr lang="hu-HU" smtClean="0"/>
              <a:pPr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038600" y="6426000"/>
            <a:ext cx="4114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96400" y="6426000"/>
            <a:ext cx="27432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5295918-E93D-4753-AA9D-2B20AA928A5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9" name="Kép helye 8"/>
          <p:cNvSpPr>
            <a:spLocks noGrp="1"/>
          </p:cNvSpPr>
          <p:nvPr>
            <p:ph type="pic" sz="quarter" idx="13"/>
          </p:nvPr>
        </p:nvSpPr>
        <p:spPr>
          <a:xfrm>
            <a:off x="5753100" y="4945063"/>
            <a:ext cx="685800" cy="685800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hu-HU"/>
              <a:t>Kép beszúrásához kattintson az ikonra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088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Viat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51200" y="64260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F754A1-9255-419B-9EB5-E9472BD388DB}" type="datetimeFigureOut">
              <a:rPr lang="hu-HU" smtClean="0"/>
              <a:pPr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038600" y="64260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97600" y="64260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295918-E93D-4753-AA9D-2B20AA928A5C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ím 1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11887200" cy="2387600"/>
          </a:xfrm>
        </p:spPr>
        <p:txBody>
          <a:bodyPr anchor="b">
            <a:normAutofit/>
          </a:bodyPr>
          <a:lstStyle>
            <a:lvl1pPr algn="ctr"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0" name="Alcím 2"/>
          <p:cNvSpPr>
            <a:spLocks noGrp="1"/>
          </p:cNvSpPr>
          <p:nvPr>
            <p:ph type="subTitle" idx="1"/>
          </p:nvPr>
        </p:nvSpPr>
        <p:spPr>
          <a:xfrm>
            <a:off x="152400" y="3602038"/>
            <a:ext cx="118872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 i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 dirty="0"/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0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Quote_Orange">
    <p:bg>
      <p:bgPr>
        <a:gradFill>
          <a:gsLst>
            <a:gs pos="0">
              <a:srgbClr val="EF9D50"/>
            </a:gs>
            <a:gs pos="100000">
              <a:srgbClr val="EF7C0B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51200" y="64260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F754A1-9255-419B-9EB5-E9472BD388DB}" type="datetimeFigureOut">
              <a:rPr lang="hu-HU" smtClean="0"/>
              <a:pPr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038600" y="64260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97600" y="64260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295918-E93D-4753-AA9D-2B20AA928A5C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ím 1"/>
          <p:cNvSpPr>
            <a:spLocks noGrp="1"/>
          </p:cNvSpPr>
          <p:nvPr>
            <p:ph type="ctrTitle"/>
          </p:nvPr>
        </p:nvSpPr>
        <p:spPr>
          <a:xfrm>
            <a:off x="152400" y="1122362"/>
            <a:ext cx="11887200" cy="4135437"/>
          </a:xfrm>
        </p:spPr>
        <p:txBody>
          <a:bodyPr anchor="ctr">
            <a:normAutofit/>
          </a:bodyPr>
          <a:lstStyle>
            <a:lvl1pPr algn="ctr">
              <a:defRPr sz="3200" b="1" i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pic>
        <p:nvPicPr>
          <p:cNvPr id="15" name="Kép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0" y="24142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80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0" y="0"/>
            <a:ext cx="12192000" cy="1260000"/>
          </a:xfrm>
          <a:prstGeom prst="rect">
            <a:avLst/>
          </a:prstGeom>
          <a:gradFill>
            <a:gsLst>
              <a:gs pos="0">
                <a:srgbClr val="EF9D50"/>
              </a:gs>
              <a:gs pos="100000">
                <a:srgbClr val="EF7C0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EC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938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 b="1">
                <a:solidFill>
                  <a:srgbClr val="EF7C0B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51200" y="6424613"/>
            <a:ext cx="2743200" cy="365125"/>
          </a:xfrm>
        </p:spPr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038600" y="6424613"/>
            <a:ext cx="4114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97600" y="6424613"/>
            <a:ext cx="2743200" cy="365125"/>
          </a:xfrm>
        </p:spPr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0" y="24142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1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0" y="0"/>
            <a:ext cx="12192000" cy="1260000"/>
          </a:xfrm>
          <a:prstGeom prst="rect">
            <a:avLst/>
          </a:prstGeom>
          <a:gradFill>
            <a:gsLst>
              <a:gs pos="0">
                <a:srgbClr val="EF9D50"/>
              </a:gs>
              <a:gs pos="100000">
                <a:srgbClr val="EF7C0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EC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938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18800" y="1825625"/>
            <a:ext cx="6810374" cy="4351338"/>
          </a:xfrm>
        </p:spPr>
        <p:txBody>
          <a:bodyPr/>
          <a:lstStyle>
            <a:lvl1pPr marL="0" indent="0">
              <a:buNone/>
              <a:defRPr b="0">
                <a:solidFill>
                  <a:srgbClr val="565656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b="1">
                <a:solidFill>
                  <a:srgbClr val="EF7C0B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51200" y="6424613"/>
            <a:ext cx="2743200" cy="365125"/>
          </a:xfrm>
        </p:spPr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038600" y="6424613"/>
            <a:ext cx="4114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97600" y="6424613"/>
            <a:ext cx="2743200" cy="365125"/>
          </a:xfrm>
        </p:spPr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0" y="241425"/>
            <a:ext cx="720000" cy="720000"/>
          </a:xfrm>
          <a:prstGeom prst="rect">
            <a:avLst/>
          </a:prstGeom>
        </p:spPr>
      </p:pic>
      <p:sp>
        <p:nvSpPr>
          <p:cNvPr id="13" name="Szöveg helye 12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3240000" cy="4351338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EF7C0B"/>
                </a:solidFill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1534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0" y="0"/>
            <a:ext cx="12192000" cy="1260000"/>
          </a:xfrm>
          <a:prstGeom prst="rect">
            <a:avLst/>
          </a:prstGeom>
          <a:gradFill>
            <a:gsLst>
              <a:gs pos="0">
                <a:srgbClr val="EF9D50"/>
              </a:gs>
              <a:gs pos="100000">
                <a:srgbClr val="EF7C0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EC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938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18800" y="1825625"/>
            <a:ext cx="6810374" cy="4351338"/>
          </a:xfrm>
        </p:spPr>
        <p:txBody>
          <a:bodyPr/>
          <a:lstStyle>
            <a:lvl1pPr marL="0" indent="0">
              <a:buNone/>
              <a:defRPr b="1">
                <a:solidFill>
                  <a:srgbClr val="EF7C0B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b="0">
                <a:solidFill>
                  <a:srgbClr val="565656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51200" y="6424613"/>
            <a:ext cx="2743200" cy="365125"/>
          </a:xfrm>
        </p:spPr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038600" y="6424613"/>
            <a:ext cx="4114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97600" y="6424613"/>
            <a:ext cx="2743200" cy="365125"/>
          </a:xfrm>
        </p:spPr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0" y="241425"/>
            <a:ext cx="720000" cy="720000"/>
          </a:xfrm>
          <a:prstGeom prst="rect">
            <a:avLst/>
          </a:prstGeom>
        </p:spPr>
      </p:pic>
      <p:sp>
        <p:nvSpPr>
          <p:cNvPr id="13" name="Szöveg helye 12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3240000" cy="4351338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EF7C0B"/>
                </a:solidFill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2053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ubl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 userDrawn="1"/>
        </p:nvSpPr>
        <p:spPr>
          <a:xfrm>
            <a:off x="0" y="0"/>
            <a:ext cx="12192000" cy="1260000"/>
          </a:xfrm>
          <a:prstGeom prst="rect">
            <a:avLst/>
          </a:prstGeom>
          <a:gradFill>
            <a:gsLst>
              <a:gs pos="0">
                <a:srgbClr val="EF9D50"/>
              </a:gs>
              <a:gs pos="100000">
                <a:srgbClr val="EF7C0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EC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2" name="Kép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0" y="241425"/>
            <a:ext cx="720000" cy="720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-6349"/>
            <a:ext cx="10515600" cy="126635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932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EF7C0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32000" cy="3684588"/>
          </a:xfr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23388" y="1681163"/>
            <a:ext cx="4932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EF7C0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23388" y="2505075"/>
            <a:ext cx="4932000" cy="3684588"/>
          </a:xfr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151200" y="6426000"/>
            <a:ext cx="2743200" cy="365125"/>
          </a:xfrm>
        </p:spPr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4038600" y="6426000"/>
            <a:ext cx="4114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9297600" y="6426000"/>
            <a:ext cx="2743200" cy="365125"/>
          </a:xfrm>
        </p:spPr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22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993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079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033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name_corpor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zöveg helye 12"/>
          <p:cNvSpPr>
            <a:spLocks noGrp="1"/>
          </p:cNvSpPr>
          <p:nvPr>
            <p:ph type="body" sz="quarter" idx="14"/>
          </p:nvPr>
        </p:nvSpPr>
        <p:spPr>
          <a:xfrm>
            <a:off x="152400" y="5630863"/>
            <a:ext cx="11887200" cy="1227137"/>
          </a:xfrm>
        </p:spPr>
        <p:txBody>
          <a:bodyPr/>
          <a:lstStyle>
            <a:lvl1pPr marL="0" indent="0" algn="ctr">
              <a:buNone/>
              <a:defRPr sz="2200" b="1">
                <a:solidFill>
                  <a:schemeClr val="bg1"/>
                </a:solidFill>
              </a:defRPr>
            </a:lvl1pPr>
            <a:lvl2pPr marL="0" indent="0" algn="ctr"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buNone/>
              <a:defRPr sz="1200">
                <a:solidFill>
                  <a:schemeClr val="bg1"/>
                </a:solidFill>
              </a:defRPr>
            </a:lvl3pPr>
            <a:lvl4pPr marL="0" indent="0" algn="ctr">
              <a:buNone/>
              <a:defRPr sz="1200">
                <a:solidFill>
                  <a:schemeClr val="bg1"/>
                </a:solidFill>
              </a:defRPr>
            </a:lvl4pPr>
            <a:lvl5pPr marL="0" indent="0" algn="ctr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11887200" cy="2387600"/>
          </a:xfrm>
        </p:spPr>
        <p:txBody>
          <a:bodyPr anchor="b">
            <a:normAutofit/>
          </a:bodyPr>
          <a:lstStyle>
            <a:lvl1pPr algn="ctr">
              <a:defRPr sz="52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" y="3602038"/>
            <a:ext cx="118872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 i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52400" y="6426000"/>
            <a:ext cx="27432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BF754A1-9255-419B-9EB5-E9472BD388DB}" type="datetimeFigureOut">
              <a:rPr lang="hu-HU" smtClean="0"/>
              <a:pPr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038600" y="6426000"/>
            <a:ext cx="4114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96400" y="6426000"/>
            <a:ext cx="27432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5295918-E93D-4753-AA9D-2B20AA928A5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9" name="Kép helye 8"/>
          <p:cNvSpPr>
            <a:spLocks noGrp="1"/>
          </p:cNvSpPr>
          <p:nvPr>
            <p:ph type="pic" sz="quarter" idx="13"/>
          </p:nvPr>
        </p:nvSpPr>
        <p:spPr>
          <a:xfrm>
            <a:off x="5753100" y="4945063"/>
            <a:ext cx="685800" cy="685800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hu-HU"/>
              <a:t>Kép beszúrásához kattintson az ikonra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2361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576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603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816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77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Corpor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890ABD">
                  <a:alpha val="60000"/>
                </a:srgbClr>
              </a:gs>
              <a:gs pos="100000">
                <a:srgbClr val="60337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51200" y="64260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F754A1-9255-419B-9EB5-E9472BD388DB}" type="datetimeFigureOut">
              <a:rPr lang="hu-HU" smtClean="0"/>
              <a:pPr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038600" y="64260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97600" y="64260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295918-E93D-4753-AA9D-2B20AA928A5C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ím 1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11887200" cy="2387600"/>
          </a:xfrm>
        </p:spPr>
        <p:txBody>
          <a:bodyPr anchor="b">
            <a:normAutofit/>
          </a:bodyPr>
          <a:lstStyle>
            <a:lvl1pPr algn="ctr"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0" name="Alcím 2"/>
          <p:cNvSpPr>
            <a:spLocks noGrp="1"/>
          </p:cNvSpPr>
          <p:nvPr>
            <p:ph type="subTitle" idx="1"/>
          </p:nvPr>
        </p:nvSpPr>
        <p:spPr>
          <a:xfrm>
            <a:off x="152400" y="3602038"/>
            <a:ext cx="118872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 i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 dirty="0"/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11" name="Kép helye 8"/>
          <p:cNvSpPr>
            <a:spLocks noGrp="1"/>
          </p:cNvSpPr>
          <p:nvPr>
            <p:ph type="pic" sz="quarter" idx="13"/>
          </p:nvPr>
        </p:nvSpPr>
        <p:spPr>
          <a:xfrm>
            <a:off x="5556000" y="4087019"/>
            <a:ext cx="1080000" cy="1080000"/>
          </a:xfrm>
          <a:prstGeom prst="rect">
            <a:avLst/>
          </a:prstGeom>
          <a:noFill/>
        </p:spPr>
        <p:txBody>
          <a:bodyPr/>
          <a:lstStyle/>
          <a:p>
            <a:r>
              <a:rPr lang="hu-HU"/>
              <a:t>Kép beszúrásához kattintson az ikonra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568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Quote_Corporate">
    <p:bg>
      <p:bgPr>
        <a:gradFill>
          <a:gsLst>
            <a:gs pos="0">
              <a:srgbClr val="890ABD">
                <a:alpha val="60000"/>
              </a:srgbClr>
            </a:gs>
            <a:gs pos="100000">
              <a:srgbClr val="60337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51200" y="64260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F754A1-9255-419B-9EB5-E9472BD388DB}" type="datetimeFigureOut">
              <a:rPr lang="hu-HU" smtClean="0"/>
              <a:pPr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038600" y="64260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97600" y="64260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295918-E93D-4753-AA9D-2B20AA928A5C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ím 1"/>
          <p:cNvSpPr>
            <a:spLocks noGrp="1"/>
          </p:cNvSpPr>
          <p:nvPr>
            <p:ph type="ctrTitle"/>
          </p:nvPr>
        </p:nvSpPr>
        <p:spPr>
          <a:xfrm>
            <a:off x="152400" y="1122362"/>
            <a:ext cx="11887200" cy="4135437"/>
          </a:xfrm>
        </p:spPr>
        <p:txBody>
          <a:bodyPr anchor="ctr">
            <a:normAutofit/>
          </a:bodyPr>
          <a:lstStyle>
            <a:lvl1pPr algn="ctr">
              <a:defRPr sz="3200" b="1" i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pic>
        <p:nvPicPr>
          <p:cNvPr id="15" name="Kép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0" y="24142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0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0" y="0"/>
            <a:ext cx="12192000" cy="1260000"/>
          </a:xfrm>
          <a:prstGeom prst="rect">
            <a:avLst/>
          </a:prstGeom>
          <a:gradFill>
            <a:gsLst>
              <a:gs pos="0">
                <a:srgbClr val="890ABD"/>
              </a:gs>
              <a:gs pos="100000">
                <a:srgbClr val="60337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EC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938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 b="1">
                <a:solidFill>
                  <a:srgbClr val="603372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51200" y="6424613"/>
            <a:ext cx="2743200" cy="365125"/>
          </a:xfrm>
        </p:spPr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038600" y="6424613"/>
            <a:ext cx="4114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97600" y="6424613"/>
            <a:ext cx="2743200" cy="365125"/>
          </a:xfrm>
        </p:spPr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0" y="24142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8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_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0" y="0"/>
            <a:ext cx="12192000" cy="1260000"/>
          </a:xfrm>
          <a:prstGeom prst="rect">
            <a:avLst/>
          </a:prstGeom>
          <a:gradFill>
            <a:gsLst>
              <a:gs pos="0">
                <a:srgbClr val="890ABD"/>
              </a:gs>
              <a:gs pos="100000">
                <a:srgbClr val="60337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EC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938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18800" y="1825625"/>
            <a:ext cx="6810374" cy="4351338"/>
          </a:xfrm>
        </p:spPr>
        <p:txBody>
          <a:bodyPr/>
          <a:lstStyle>
            <a:lvl1pPr marL="0" indent="0">
              <a:buNone/>
              <a:defRPr b="0">
                <a:solidFill>
                  <a:srgbClr val="565656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b="1">
                <a:solidFill>
                  <a:srgbClr val="603372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51200" y="6424613"/>
            <a:ext cx="2743200" cy="365125"/>
          </a:xfrm>
        </p:spPr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038600" y="6424613"/>
            <a:ext cx="4114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97600" y="6424613"/>
            <a:ext cx="2743200" cy="365125"/>
          </a:xfrm>
        </p:spPr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0" y="241425"/>
            <a:ext cx="720000" cy="720000"/>
          </a:xfrm>
          <a:prstGeom prst="rect">
            <a:avLst/>
          </a:prstGeom>
        </p:spPr>
      </p:pic>
      <p:sp>
        <p:nvSpPr>
          <p:cNvPr id="13" name="Szöveg helye 12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3240000" cy="4351338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603372"/>
                </a:solidFill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238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_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0" y="0"/>
            <a:ext cx="12192000" cy="1260000"/>
          </a:xfrm>
          <a:prstGeom prst="rect">
            <a:avLst/>
          </a:prstGeom>
          <a:gradFill>
            <a:gsLst>
              <a:gs pos="0">
                <a:srgbClr val="890ABD"/>
              </a:gs>
              <a:gs pos="100000">
                <a:srgbClr val="60337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EC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938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18800" y="1825625"/>
            <a:ext cx="6810374" cy="4351338"/>
          </a:xfrm>
        </p:spPr>
        <p:txBody>
          <a:bodyPr/>
          <a:lstStyle>
            <a:lvl1pPr marL="0" indent="0">
              <a:buNone/>
              <a:defRPr b="1">
                <a:solidFill>
                  <a:srgbClr val="603372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b="0">
                <a:solidFill>
                  <a:srgbClr val="565656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51200" y="6424613"/>
            <a:ext cx="2743200" cy="365125"/>
          </a:xfrm>
        </p:spPr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038600" y="6424613"/>
            <a:ext cx="4114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97600" y="6424613"/>
            <a:ext cx="2743200" cy="365125"/>
          </a:xfrm>
        </p:spPr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0" y="241425"/>
            <a:ext cx="720000" cy="720000"/>
          </a:xfrm>
          <a:prstGeom prst="rect">
            <a:avLst/>
          </a:prstGeom>
        </p:spPr>
      </p:pic>
      <p:sp>
        <p:nvSpPr>
          <p:cNvPr id="13" name="Szöveg helye 12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3240000" cy="4351338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603372"/>
                </a:solidFill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562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uble_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 userDrawn="1"/>
        </p:nvSpPr>
        <p:spPr>
          <a:xfrm>
            <a:off x="0" y="0"/>
            <a:ext cx="12192000" cy="1260000"/>
          </a:xfrm>
          <a:prstGeom prst="rect">
            <a:avLst/>
          </a:prstGeom>
          <a:gradFill>
            <a:gsLst>
              <a:gs pos="0">
                <a:srgbClr val="890ABD"/>
              </a:gs>
              <a:gs pos="100000">
                <a:srgbClr val="60337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EC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2" name="Kép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0" y="241425"/>
            <a:ext cx="720000" cy="720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-6349"/>
            <a:ext cx="10515600" cy="126635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932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60337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32000" cy="3684588"/>
          </a:xfr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23388" y="1681163"/>
            <a:ext cx="49320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60337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23388" y="2505075"/>
            <a:ext cx="4932000" cy="3684588"/>
          </a:xfr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151200" y="6426000"/>
            <a:ext cx="2743200" cy="365125"/>
          </a:xfrm>
        </p:spPr>
        <p:txBody>
          <a:bodyPr/>
          <a:lstStyle/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4038600" y="6426000"/>
            <a:ext cx="4114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9297600" y="6426000"/>
            <a:ext cx="2743200" cy="365125"/>
          </a:xfrm>
        </p:spPr>
        <p:txBody>
          <a:bodyPr/>
          <a:lstStyle/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74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11887200" cy="2387600"/>
          </a:xfrm>
        </p:spPr>
        <p:txBody>
          <a:bodyPr anchor="b">
            <a:normAutofit/>
          </a:bodyPr>
          <a:lstStyle>
            <a:lvl1pPr algn="ctr">
              <a:defRPr sz="5200" b="1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" y="3602038"/>
            <a:ext cx="118872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 i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52400" y="6426000"/>
            <a:ext cx="27432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BF754A1-9255-419B-9EB5-E9472BD388DB}" type="datetimeFigureOut">
              <a:rPr lang="hu-HU" smtClean="0"/>
              <a:pPr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038600" y="6426000"/>
            <a:ext cx="4114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296400" y="6426000"/>
            <a:ext cx="27432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5295918-E93D-4753-AA9D-2B20AA928A5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7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754A1-9255-419B-9EB5-E9472BD388DB}" type="datetimeFigureOut">
              <a:rPr lang="hu-HU" smtClean="0"/>
              <a:t>2018. 05. 15.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5918-E93D-4753-AA9D-2B20AA928A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936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1" r:id="rId3"/>
    <p:sldLayoutId id="2147483667" r:id="rId4"/>
    <p:sldLayoutId id="2147483650" r:id="rId5"/>
    <p:sldLayoutId id="2147483662" r:id="rId6"/>
    <p:sldLayoutId id="2147483665" r:id="rId7"/>
    <p:sldLayoutId id="2147483653" r:id="rId8"/>
    <p:sldLayoutId id="2147483669" r:id="rId9"/>
    <p:sldLayoutId id="2147483671" r:id="rId10"/>
    <p:sldLayoutId id="2147483661" r:id="rId11"/>
    <p:sldLayoutId id="2147483668" r:id="rId12"/>
    <p:sldLayoutId id="2147483660" r:id="rId13"/>
    <p:sldLayoutId id="2147483663" r:id="rId14"/>
    <p:sldLayoutId id="2147483666" r:id="rId15"/>
    <p:sldLayoutId id="2147483664" r:id="rId16"/>
    <p:sldLayoutId id="2147483652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Defining Queries with </a:t>
            </a:r>
            <a:br>
              <a:rPr lang="en-US" dirty="0"/>
            </a:br>
            <a:r>
              <a:rPr lang="hu-HU" dirty="0"/>
              <a:t>IncQuery </a:t>
            </a:r>
            <a:r>
              <a:rPr lang="en-US" dirty="0"/>
              <a:t>for </a:t>
            </a:r>
            <a:r>
              <a:rPr lang="en-US" dirty="0" err="1"/>
              <a:t>MagicDraw</a:t>
            </a:r>
            <a:r>
              <a:rPr lang="en-US" dirty="0"/>
              <a:t> </a:t>
            </a:r>
            <a:endParaRPr lang="en-US" b="0" dirty="0"/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					</a:t>
            </a:r>
            <a:r>
              <a:rPr lang="en-US" sz="2800" dirty="0"/>
              <a:t>	</a:t>
            </a:r>
            <a:r>
              <a:rPr lang="en-US" sz="2800" dirty="0" err="1"/>
              <a:t>Inc</a:t>
            </a:r>
            <a:r>
              <a:rPr lang="en-US" sz="2800" b="1" dirty="0" err="1"/>
              <a:t>Query</a:t>
            </a:r>
            <a:r>
              <a:rPr lang="en-US" sz="2800" dirty="0" err="1"/>
              <a:t>Labs</a:t>
            </a:r>
            <a:r>
              <a:rPr lang="en-US" sz="2800" dirty="0"/>
              <a:t> Ltd.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1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F51492-E8CB-472C-82B7-3391869F8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68" y="82397"/>
            <a:ext cx="11887200" cy="968830"/>
          </a:xfrm>
        </p:spPr>
        <p:txBody>
          <a:bodyPr/>
          <a:lstStyle/>
          <a:p>
            <a:r>
              <a:rPr lang="hu-HU" dirty="0" err="1"/>
              <a:t>Contact</a:t>
            </a:r>
            <a:r>
              <a:rPr lang="hu-HU" dirty="0"/>
              <a:t> </a:t>
            </a:r>
            <a:r>
              <a:rPr lang="hu-HU" dirty="0" err="1"/>
              <a:t>us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7B4849F-61B7-490F-AAA6-EB15A91EE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25" y="2091177"/>
            <a:ext cx="556280" cy="55628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79A1A40-E86C-4B6A-9AB9-6360DD64BC03}"/>
              </a:ext>
            </a:extLst>
          </p:cNvPr>
          <p:cNvSpPr txBox="1"/>
          <p:nvPr/>
        </p:nvSpPr>
        <p:spPr>
          <a:xfrm>
            <a:off x="5224007" y="2184651"/>
            <a:ext cx="275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www.incquerylabs.com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38551858-388B-4E41-82F4-80AA39E0B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87" y="3155840"/>
            <a:ext cx="601918" cy="37812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69D88A42-22D9-451E-BAD7-45001BE102D3}"/>
              </a:ext>
            </a:extLst>
          </p:cNvPr>
          <p:cNvSpPr txBox="1"/>
          <p:nvPr/>
        </p:nvSpPr>
        <p:spPr>
          <a:xfrm>
            <a:off x="5224007" y="3164636"/>
            <a:ext cx="275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info@incquerylabs.com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CB902CB5-72BD-499F-B00F-6BCCDCB41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06" y="3945475"/>
            <a:ext cx="601918" cy="568478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10881318-4DC2-428A-BDB6-0C53D0259EDC}"/>
              </a:ext>
            </a:extLst>
          </p:cNvPr>
          <p:cNvSpPr txBox="1"/>
          <p:nvPr/>
        </p:nvSpPr>
        <p:spPr>
          <a:xfrm>
            <a:off x="5224007" y="4045048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+36-70/633-3973</a:t>
            </a:r>
          </a:p>
        </p:txBody>
      </p:sp>
      <p:sp>
        <p:nvSpPr>
          <p:cNvPr id="14" name="Freeform 103">
            <a:extLst>
              <a:ext uri="{FF2B5EF4-FFF2-40B4-BE49-F238E27FC236}">
                <a16:creationId xmlns:a16="http://schemas.microsoft.com/office/drawing/2014/main" id="{329EEB8B-2C30-4D30-9EB3-31334EDF78E7}"/>
              </a:ext>
            </a:extLst>
          </p:cNvPr>
          <p:cNvSpPr>
            <a:spLocks/>
          </p:cNvSpPr>
          <p:nvPr/>
        </p:nvSpPr>
        <p:spPr bwMode="auto">
          <a:xfrm>
            <a:off x="3691787" y="4925055"/>
            <a:ext cx="569509" cy="421309"/>
          </a:xfrm>
          <a:custGeom>
            <a:avLst/>
            <a:gdLst>
              <a:gd name="T0" fmla="*/ 230 w 230"/>
              <a:gd name="T1" fmla="*/ 22 h 187"/>
              <a:gd name="T2" fmla="*/ 203 w 230"/>
              <a:gd name="T3" fmla="*/ 30 h 187"/>
              <a:gd name="T4" fmla="*/ 224 w 230"/>
              <a:gd name="T5" fmla="*/ 4 h 187"/>
              <a:gd name="T6" fmla="*/ 194 w 230"/>
              <a:gd name="T7" fmla="*/ 15 h 187"/>
              <a:gd name="T8" fmla="*/ 159 w 230"/>
              <a:gd name="T9" fmla="*/ 0 h 187"/>
              <a:gd name="T10" fmla="*/ 112 w 230"/>
              <a:gd name="T11" fmla="*/ 48 h 187"/>
              <a:gd name="T12" fmla="*/ 113 w 230"/>
              <a:gd name="T13" fmla="*/ 58 h 187"/>
              <a:gd name="T14" fmla="*/ 16 w 230"/>
              <a:gd name="T15" fmla="*/ 9 h 187"/>
              <a:gd name="T16" fmla="*/ 10 w 230"/>
              <a:gd name="T17" fmla="*/ 33 h 187"/>
              <a:gd name="T18" fmla="*/ 31 w 230"/>
              <a:gd name="T19" fmla="*/ 72 h 187"/>
              <a:gd name="T20" fmla="*/ 9 w 230"/>
              <a:gd name="T21" fmla="*/ 66 h 187"/>
              <a:gd name="T22" fmla="*/ 9 w 230"/>
              <a:gd name="T23" fmla="*/ 67 h 187"/>
              <a:gd name="T24" fmla="*/ 47 w 230"/>
              <a:gd name="T25" fmla="*/ 113 h 187"/>
              <a:gd name="T26" fmla="*/ 35 w 230"/>
              <a:gd name="T27" fmla="*/ 115 h 187"/>
              <a:gd name="T28" fmla="*/ 26 w 230"/>
              <a:gd name="T29" fmla="*/ 114 h 187"/>
              <a:gd name="T30" fmla="*/ 70 w 230"/>
              <a:gd name="T31" fmla="*/ 147 h 187"/>
              <a:gd name="T32" fmla="*/ 11 w 230"/>
              <a:gd name="T33" fmla="*/ 167 h 187"/>
              <a:gd name="T34" fmla="*/ 0 w 230"/>
              <a:gd name="T35" fmla="*/ 166 h 187"/>
              <a:gd name="T36" fmla="*/ 72 w 230"/>
              <a:gd name="T37" fmla="*/ 187 h 187"/>
              <a:gd name="T38" fmla="*/ 207 w 230"/>
              <a:gd name="T39" fmla="*/ 53 h 187"/>
              <a:gd name="T40" fmla="*/ 207 w 230"/>
              <a:gd name="T41" fmla="*/ 47 h 187"/>
              <a:gd name="T42" fmla="*/ 230 w 230"/>
              <a:gd name="T43" fmla="*/ 2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0" h="187">
                <a:moveTo>
                  <a:pt x="230" y="22"/>
                </a:moveTo>
                <a:cubicBezTo>
                  <a:pt x="222" y="26"/>
                  <a:pt x="213" y="29"/>
                  <a:pt x="203" y="30"/>
                </a:cubicBezTo>
                <a:cubicBezTo>
                  <a:pt x="213" y="24"/>
                  <a:pt x="220" y="15"/>
                  <a:pt x="224" y="4"/>
                </a:cubicBezTo>
                <a:cubicBezTo>
                  <a:pt x="215" y="9"/>
                  <a:pt x="205" y="13"/>
                  <a:pt x="194" y="15"/>
                </a:cubicBezTo>
                <a:cubicBezTo>
                  <a:pt x="185" y="6"/>
                  <a:pt x="173" y="0"/>
                  <a:pt x="159" y="0"/>
                </a:cubicBezTo>
                <a:cubicBezTo>
                  <a:pt x="133" y="0"/>
                  <a:pt x="112" y="21"/>
                  <a:pt x="112" y="48"/>
                </a:cubicBezTo>
                <a:cubicBezTo>
                  <a:pt x="112" y="51"/>
                  <a:pt x="113" y="55"/>
                  <a:pt x="113" y="58"/>
                </a:cubicBezTo>
                <a:cubicBezTo>
                  <a:pt x="74" y="56"/>
                  <a:pt x="39" y="38"/>
                  <a:pt x="16" y="9"/>
                </a:cubicBezTo>
                <a:cubicBezTo>
                  <a:pt x="12" y="16"/>
                  <a:pt x="10" y="24"/>
                  <a:pt x="10" y="33"/>
                </a:cubicBezTo>
                <a:cubicBezTo>
                  <a:pt x="10" y="49"/>
                  <a:pt x="18" y="64"/>
                  <a:pt x="31" y="72"/>
                </a:cubicBezTo>
                <a:cubicBezTo>
                  <a:pt x="23" y="72"/>
                  <a:pt x="16" y="70"/>
                  <a:pt x="9" y="66"/>
                </a:cubicBezTo>
                <a:cubicBezTo>
                  <a:pt x="9" y="66"/>
                  <a:pt x="9" y="66"/>
                  <a:pt x="9" y="67"/>
                </a:cubicBezTo>
                <a:cubicBezTo>
                  <a:pt x="9" y="90"/>
                  <a:pt x="26" y="109"/>
                  <a:pt x="47" y="113"/>
                </a:cubicBezTo>
                <a:cubicBezTo>
                  <a:pt x="43" y="114"/>
                  <a:pt x="39" y="115"/>
                  <a:pt x="35" y="115"/>
                </a:cubicBezTo>
                <a:cubicBezTo>
                  <a:pt x="32" y="115"/>
                  <a:pt x="29" y="114"/>
                  <a:pt x="26" y="114"/>
                </a:cubicBezTo>
                <a:cubicBezTo>
                  <a:pt x="32" y="133"/>
                  <a:pt x="49" y="146"/>
                  <a:pt x="70" y="147"/>
                </a:cubicBezTo>
                <a:cubicBezTo>
                  <a:pt x="54" y="159"/>
                  <a:pt x="33" y="167"/>
                  <a:pt x="11" y="167"/>
                </a:cubicBezTo>
                <a:cubicBezTo>
                  <a:pt x="8" y="167"/>
                  <a:pt x="4" y="167"/>
                  <a:pt x="0" y="166"/>
                </a:cubicBezTo>
                <a:cubicBezTo>
                  <a:pt x="21" y="180"/>
                  <a:pt x="46" y="187"/>
                  <a:pt x="72" y="187"/>
                </a:cubicBezTo>
                <a:cubicBezTo>
                  <a:pt x="159" y="187"/>
                  <a:pt x="207" y="115"/>
                  <a:pt x="207" y="53"/>
                </a:cubicBezTo>
                <a:cubicBezTo>
                  <a:pt x="207" y="51"/>
                  <a:pt x="207" y="49"/>
                  <a:pt x="207" y="47"/>
                </a:cubicBezTo>
                <a:cubicBezTo>
                  <a:pt x="216" y="40"/>
                  <a:pt x="224" y="32"/>
                  <a:pt x="230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5439839-652A-400D-A376-41998F8C7EB2}"/>
              </a:ext>
            </a:extLst>
          </p:cNvPr>
          <p:cNvSpPr txBox="1"/>
          <p:nvPr/>
        </p:nvSpPr>
        <p:spPr>
          <a:xfrm>
            <a:off x="5224007" y="4923556"/>
            <a:ext cx="18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@</a:t>
            </a:r>
            <a:r>
              <a:rPr lang="hu-HU" dirty="0" err="1">
                <a:solidFill>
                  <a:schemeClr val="bg1"/>
                </a:solidFill>
              </a:rPr>
              <a:t>IncqueryLabs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3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293739-BFD3-4AAC-B5AC-325970D6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queries</a:t>
            </a:r>
            <a:endParaRPr lang="hu-H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52074F7-807B-40FF-AC82-93C114C8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Signal queries</a:t>
            </a:r>
          </a:p>
          <a:p>
            <a:pPr lvl="1"/>
            <a:r>
              <a:rPr lang="en-US" dirty="0"/>
              <a:t>Signals that are sent but not received (1)</a:t>
            </a:r>
          </a:p>
          <a:p>
            <a:pPr lvl="1"/>
            <a:r>
              <a:rPr lang="en-US" dirty="0"/>
              <a:t>Signals that are received but not sent (2)</a:t>
            </a:r>
          </a:p>
          <a:p>
            <a:r>
              <a:rPr lang="en-US" dirty="0"/>
              <a:t>Port compatibility queries</a:t>
            </a:r>
          </a:p>
          <a:p>
            <a:pPr lvl="1"/>
            <a:r>
              <a:rPr lang="en-GB" dirty="0"/>
              <a:t>Signals sent/received over a port match the port’s flow properties(3)</a:t>
            </a:r>
          </a:p>
          <a:p>
            <a:pPr lvl="1"/>
            <a:r>
              <a:rPr lang="en-US" dirty="0"/>
              <a:t>Detect Pins that are not connected to anything (4)</a:t>
            </a:r>
          </a:p>
          <a:p>
            <a:pPr lvl="1"/>
            <a:r>
              <a:rPr lang="en-US" dirty="0"/>
              <a:t>Detect </a:t>
            </a:r>
            <a:r>
              <a:rPr lang="en-GB" dirty="0"/>
              <a:t>Pins that are not connected to parameters transitively (5)</a:t>
            </a:r>
          </a:p>
          <a:p>
            <a:r>
              <a:rPr lang="en-US" dirty="0"/>
              <a:t>Activity Structure queries</a:t>
            </a:r>
          </a:p>
          <a:p>
            <a:pPr lvl="1"/>
            <a:r>
              <a:rPr lang="en-US" dirty="0"/>
              <a:t>Detect cyclic activity calls (6)</a:t>
            </a:r>
          </a:p>
          <a:p>
            <a:r>
              <a:rPr lang="en-US" dirty="0"/>
              <a:t>State machine queries</a:t>
            </a:r>
          </a:p>
          <a:p>
            <a:pPr lvl="1"/>
            <a:r>
              <a:rPr lang="en-US" dirty="0"/>
              <a:t>Detect potential deadlock states (7)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9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293739-BFD3-4AAC-B5AC-325970D6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Sent/received signals (3)</a:t>
            </a:r>
          </a:p>
        </p:txBody>
      </p:sp>
      <p:pic>
        <p:nvPicPr>
          <p:cNvPr id="3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9FF10B7-FB80-4AB6-89A3-A91564102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04" y="591943"/>
            <a:ext cx="4646886" cy="3097924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8FA103-5B2C-47F6-B76D-14A6CC660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7" y="4068141"/>
            <a:ext cx="3098636" cy="1259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45648-57AD-4F71-A3E5-64B9790D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585" y="4001294"/>
            <a:ext cx="5538088" cy="2075793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109D8CC-8CDD-47B3-8AFE-292B2EEEF132}"/>
              </a:ext>
            </a:extLst>
          </p:cNvPr>
          <p:cNvCxnSpPr>
            <a:cxnSpLocks/>
          </p:cNvCxnSpPr>
          <p:nvPr/>
        </p:nvCxnSpPr>
        <p:spPr>
          <a:xfrm rot="5400000">
            <a:off x="7330931" y="4185059"/>
            <a:ext cx="1688283" cy="176168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2F89E73-651E-4EB5-8150-0E91F2E21A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8811" y="3209081"/>
            <a:ext cx="3186623" cy="1050269"/>
          </a:xfrm>
          <a:prstGeom prst="bentConnector3">
            <a:avLst>
              <a:gd name="adj1" fmla="val -741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1C0F3F-1FBC-447F-87B4-531A7A98C348}"/>
              </a:ext>
            </a:extLst>
          </p:cNvPr>
          <p:cNvCxnSpPr>
            <a:cxnSpLocks/>
          </p:cNvCxnSpPr>
          <p:nvPr/>
        </p:nvCxnSpPr>
        <p:spPr>
          <a:xfrm flipH="1">
            <a:off x="3330080" y="2140904"/>
            <a:ext cx="3882809" cy="208792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52074F7-807B-40FF-AC82-93C114C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83759" cy="4351338"/>
          </a:xfrm>
        </p:spPr>
        <p:txBody>
          <a:bodyPr>
            <a:normAutofit/>
          </a:bodyPr>
          <a:lstStyle/>
          <a:p>
            <a:r>
              <a:rPr lang="en-US" dirty="0"/>
              <a:t>Detailed description: </a:t>
            </a:r>
          </a:p>
          <a:p>
            <a:pPr lvl="1"/>
            <a:r>
              <a:rPr lang="en-GB" sz="2000" dirty="0"/>
              <a:t>Signals sent over a port match the port’s flow properties.</a:t>
            </a:r>
          </a:p>
          <a:p>
            <a:pPr lvl="1"/>
            <a:r>
              <a:rPr lang="en-GB" sz="2000" dirty="0"/>
              <a:t>Detect sent signals that are missing from the associated port’s flow properties</a:t>
            </a:r>
          </a:p>
        </p:txBody>
      </p:sp>
    </p:spTree>
    <p:extLst>
      <p:ext uri="{BB962C8B-B14F-4D97-AF65-F5344CB8AC3E}">
        <p14:creationId xmlns:p14="http://schemas.microsoft.com/office/powerpoint/2010/main" val="344982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03D57-FA19-4D4B-A0C7-0DB9EDB1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960" y="3097924"/>
            <a:ext cx="5353050" cy="32861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293739-BFD3-4AAC-B5AC-325970D6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Sent/received signals (3)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52074F7-807B-40FF-AC82-93C114C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83759" cy="4351338"/>
          </a:xfrm>
        </p:spPr>
        <p:txBody>
          <a:bodyPr>
            <a:normAutofit/>
          </a:bodyPr>
          <a:lstStyle/>
          <a:p>
            <a:r>
              <a:rPr lang="en-US" dirty="0"/>
              <a:t>Detailed description: </a:t>
            </a:r>
          </a:p>
          <a:p>
            <a:pPr lvl="1"/>
            <a:r>
              <a:rPr lang="en-GB" sz="2000" dirty="0"/>
              <a:t>Signals received match an associated port’s flow properties.</a:t>
            </a:r>
          </a:p>
          <a:p>
            <a:pPr lvl="1"/>
            <a:r>
              <a:rPr lang="en-GB" sz="2000" dirty="0"/>
              <a:t>Detect received signals that are missing from the associated port’s flow properties</a:t>
            </a:r>
          </a:p>
        </p:txBody>
      </p:sp>
      <p:pic>
        <p:nvPicPr>
          <p:cNvPr id="3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9FF10B7-FB80-4AB6-89A3-A91564102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55" y="0"/>
            <a:ext cx="4646886" cy="3097924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109D8CC-8CDD-47B3-8AFE-292B2EEEF1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1526" y="4169547"/>
            <a:ext cx="3180123" cy="479500"/>
          </a:xfrm>
          <a:prstGeom prst="bentConnector3">
            <a:avLst>
              <a:gd name="adj1" fmla="val -49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93B23E3-F220-4B1C-B90A-3D15ED368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6" y="4156981"/>
            <a:ext cx="4564968" cy="11680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C48B0D-5DCF-4064-A3DF-EF88366BEBDC}"/>
              </a:ext>
            </a:extLst>
          </p:cNvPr>
          <p:cNvSpPr/>
          <p:nvPr/>
        </p:nvSpPr>
        <p:spPr>
          <a:xfrm>
            <a:off x="8902498" y="1548962"/>
            <a:ext cx="1222809" cy="46940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7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293739-BFD3-4AAC-B5AC-325970D6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Pins not connected to Parameters (5)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52074F7-807B-40FF-AC82-93C114C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83759" cy="4351338"/>
          </a:xfrm>
        </p:spPr>
        <p:txBody>
          <a:bodyPr>
            <a:normAutofit/>
          </a:bodyPr>
          <a:lstStyle/>
          <a:p>
            <a:r>
              <a:rPr lang="en-US" dirty="0"/>
              <a:t>Detailed description: </a:t>
            </a:r>
          </a:p>
          <a:p>
            <a:pPr lvl="1"/>
            <a:r>
              <a:rPr lang="en-US" sz="2000" dirty="0"/>
              <a:t>Detect (output) </a:t>
            </a:r>
            <a:r>
              <a:rPr lang="en-GB" sz="2000" dirty="0"/>
              <a:t>Pins that are not connected to parameters transitively.</a:t>
            </a:r>
          </a:p>
          <a:p>
            <a:pPr lvl="1"/>
            <a:r>
              <a:rPr lang="en-GB" sz="2000" dirty="0"/>
              <a:t>Pins can either be directly connected to Activity parameters or via a more complex object flow.</a:t>
            </a:r>
          </a:p>
          <a:p>
            <a:pPr lvl="1"/>
            <a:r>
              <a:rPr lang="en-GB" sz="2000" dirty="0"/>
              <a:t>The query should detect pins that are not connected to parameters in either way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F0B84A-AE14-423B-A7B6-31D979170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35" y="1416205"/>
            <a:ext cx="4954101" cy="37802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74AA1A-0981-412F-B175-BA57E224E517}"/>
              </a:ext>
            </a:extLst>
          </p:cNvPr>
          <p:cNvCxnSpPr/>
          <p:nvPr/>
        </p:nvCxnSpPr>
        <p:spPr>
          <a:xfrm>
            <a:off x="8530683" y="2074127"/>
            <a:ext cx="1014761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97EA29-4F55-40B4-B475-09D1F77E316B}"/>
              </a:ext>
            </a:extLst>
          </p:cNvPr>
          <p:cNvCxnSpPr>
            <a:cxnSpLocks/>
          </p:cNvCxnSpPr>
          <p:nvPr/>
        </p:nvCxnSpPr>
        <p:spPr>
          <a:xfrm>
            <a:off x="10339039" y="2639122"/>
            <a:ext cx="0" cy="50552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BD4B0E-C841-490A-B898-716DE0EA8406}"/>
              </a:ext>
            </a:extLst>
          </p:cNvPr>
          <p:cNvCxnSpPr>
            <a:cxnSpLocks/>
          </p:cNvCxnSpPr>
          <p:nvPr/>
        </p:nvCxnSpPr>
        <p:spPr>
          <a:xfrm flipH="1">
            <a:off x="8530683" y="3847171"/>
            <a:ext cx="1014762" cy="107051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6B1E1A-3B98-4F55-90FD-0CD3C98CFD65}"/>
              </a:ext>
            </a:extLst>
          </p:cNvPr>
          <p:cNvCxnSpPr>
            <a:cxnSpLocks/>
          </p:cNvCxnSpPr>
          <p:nvPr/>
        </p:nvCxnSpPr>
        <p:spPr>
          <a:xfrm flipH="1">
            <a:off x="9545444" y="4081346"/>
            <a:ext cx="379141" cy="83634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7C175E-DF10-47B4-AC8C-335CFAE7F532}"/>
              </a:ext>
            </a:extLst>
          </p:cNvPr>
          <p:cNvCxnSpPr>
            <a:cxnSpLocks/>
          </p:cNvCxnSpPr>
          <p:nvPr/>
        </p:nvCxnSpPr>
        <p:spPr>
          <a:xfrm>
            <a:off x="10339040" y="4081346"/>
            <a:ext cx="198862" cy="70252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3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293739-BFD3-4AAC-B5AC-325970D6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Pins not connected to Parameters (5)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52074F7-807B-40FF-AC82-93C114C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83759" cy="4351338"/>
          </a:xfrm>
        </p:spPr>
        <p:txBody>
          <a:bodyPr>
            <a:normAutofit/>
          </a:bodyPr>
          <a:lstStyle/>
          <a:p>
            <a:r>
              <a:rPr lang="en-US" dirty="0"/>
              <a:t>Detailed description: </a:t>
            </a:r>
          </a:p>
          <a:p>
            <a:pPr lvl="1"/>
            <a:r>
              <a:rPr lang="en-US" sz="2000" dirty="0"/>
              <a:t>Detect (output) </a:t>
            </a:r>
            <a:r>
              <a:rPr lang="en-GB" sz="2000" dirty="0"/>
              <a:t>Pins that are not connected to parameters transitively.</a:t>
            </a:r>
          </a:p>
          <a:p>
            <a:pPr lvl="1"/>
            <a:r>
              <a:rPr lang="en-GB" sz="2000" dirty="0"/>
              <a:t>Pins can either be directly connected to Activity parameters or via a more complex object flow.</a:t>
            </a:r>
          </a:p>
          <a:p>
            <a:pPr lvl="1"/>
            <a:r>
              <a:rPr lang="en-GB" sz="2000" dirty="0"/>
              <a:t>The query should detect pins that are not connected to parameters in either way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F0B84A-AE14-423B-A7B6-31D979170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35" y="1416205"/>
            <a:ext cx="4954101" cy="37802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9FF671-28C8-4594-BD04-0292756A2BEF}"/>
              </a:ext>
            </a:extLst>
          </p:cNvPr>
          <p:cNvSpPr/>
          <p:nvPr/>
        </p:nvSpPr>
        <p:spPr>
          <a:xfrm>
            <a:off x="8363415" y="2286000"/>
            <a:ext cx="189570" cy="223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B17AB-66E7-4AA2-B414-214445194633}"/>
              </a:ext>
            </a:extLst>
          </p:cNvPr>
          <p:cNvSpPr/>
          <p:nvPr/>
        </p:nvSpPr>
        <p:spPr>
          <a:xfrm>
            <a:off x="9906000" y="2471503"/>
            <a:ext cx="189570" cy="223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2D67A62F-8CD6-4259-8EAA-939AE0015FF5}"/>
              </a:ext>
            </a:extLst>
          </p:cNvPr>
          <p:cNvSpPr/>
          <p:nvPr/>
        </p:nvSpPr>
        <p:spPr>
          <a:xfrm>
            <a:off x="9906000" y="2865863"/>
            <a:ext cx="189570" cy="223024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293739-BFD3-4AAC-B5AC-325970D6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Cyclic Activity calls (6)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52074F7-807B-40FF-AC82-93C114C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60794" cy="2724073"/>
          </a:xfrm>
        </p:spPr>
        <p:txBody>
          <a:bodyPr>
            <a:normAutofit/>
          </a:bodyPr>
          <a:lstStyle/>
          <a:p>
            <a:r>
              <a:rPr lang="en-US" dirty="0"/>
              <a:t>Detailed description: </a:t>
            </a:r>
          </a:p>
          <a:p>
            <a:pPr lvl="1"/>
            <a:r>
              <a:rPr lang="en-US" sz="2000" dirty="0"/>
              <a:t>Detect cyclic activity calls.</a:t>
            </a:r>
          </a:p>
          <a:p>
            <a:pPr lvl="1"/>
            <a:r>
              <a:rPr lang="en-US" sz="2000" dirty="0"/>
              <a:t>Activity actions can define (and refer) child-activities. </a:t>
            </a:r>
          </a:p>
          <a:p>
            <a:pPr lvl="1"/>
            <a:r>
              <a:rPr lang="en-US" sz="2000" dirty="0"/>
              <a:t>If this parent child relation is not containment, activity references can result in cycles.</a:t>
            </a:r>
          </a:p>
          <a:p>
            <a:pPr lvl="1"/>
            <a:endParaRPr lang="en-US" sz="2000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825B04-A319-4624-ACC8-08AB7419D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18" y="1978595"/>
            <a:ext cx="3322199" cy="1332687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F6F67F-374A-4BB5-BAB4-9CDD03D6D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08" y="4325530"/>
            <a:ext cx="3514526" cy="1263330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9DB945-71C4-4999-886A-D701D2E6D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54" y="4290852"/>
            <a:ext cx="3655369" cy="133268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88986E-05B4-4C99-8985-538E60253AA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9467818" y="3311282"/>
            <a:ext cx="517153" cy="101424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059F4-289A-4078-9A3F-5741187BD48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7302123" y="4957195"/>
            <a:ext cx="925585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E8370D-40D3-499E-8781-1208F1F8A2DC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flipV="1">
            <a:off x="5474439" y="2644939"/>
            <a:ext cx="2332279" cy="164591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293739-BFD3-4AAC-B5AC-325970D6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Deadlock States (7)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52074F7-807B-40FF-AC82-93C114C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60794" cy="2724073"/>
          </a:xfrm>
        </p:spPr>
        <p:txBody>
          <a:bodyPr>
            <a:normAutofit/>
          </a:bodyPr>
          <a:lstStyle/>
          <a:p>
            <a:r>
              <a:rPr lang="en-US" dirty="0"/>
              <a:t>Detailed description: </a:t>
            </a:r>
          </a:p>
          <a:p>
            <a:pPr lvl="1"/>
            <a:r>
              <a:rPr lang="en-US" sz="2000" dirty="0"/>
              <a:t>Detect potential deadlock states.</a:t>
            </a:r>
          </a:p>
          <a:p>
            <a:pPr lvl="1"/>
            <a:r>
              <a:rPr lang="en-US" sz="2000" dirty="0"/>
              <a:t>Trivial case: Simple state has incoming transitions but no outgoing ones.</a:t>
            </a:r>
          </a:p>
          <a:p>
            <a:pPr lvl="1"/>
            <a:r>
              <a:rPr lang="en-US" sz="2000" dirty="0"/>
              <a:t>Composite states: If no sub-state has a transition that leaves the composite state’s region(s).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238CE4-B6E2-4702-9426-83A744C2F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958" y="1556099"/>
            <a:ext cx="5465859" cy="3908000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816C0E8A-65FC-47FF-85A8-7027A3D2C99F}"/>
              </a:ext>
            </a:extLst>
          </p:cNvPr>
          <p:cNvSpPr/>
          <p:nvPr/>
        </p:nvSpPr>
        <p:spPr>
          <a:xfrm>
            <a:off x="3799646" y="5051504"/>
            <a:ext cx="2296354" cy="825190"/>
          </a:xfrm>
          <a:prstGeom prst="borderCallout1">
            <a:avLst>
              <a:gd name="adj1" fmla="val 51182"/>
              <a:gd name="adj2" fmla="val 110524"/>
              <a:gd name="adj3" fmla="val -34798"/>
              <a:gd name="adj4" fmla="val 253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Transition leaving the region</a:t>
            </a:r>
          </a:p>
        </p:txBody>
      </p:sp>
    </p:spTree>
    <p:extLst>
      <p:ext uri="{BB962C8B-B14F-4D97-AF65-F5344CB8AC3E}">
        <p14:creationId xmlns:p14="http://schemas.microsoft.com/office/powerpoint/2010/main" val="271283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293739-BFD3-4AAC-B5AC-325970D6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Deadlock States (7)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52074F7-807B-40FF-AC82-93C114C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60794" cy="2724073"/>
          </a:xfrm>
        </p:spPr>
        <p:txBody>
          <a:bodyPr>
            <a:normAutofit/>
          </a:bodyPr>
          <a:lstStyle/>
          <a:p>
            <a:r>
              <a:rPr lang="en-US" dirty="0"/>
              <a:t>Detailed description: </a:t>
            </a:r>
          </a:p>
          <a:p>
            <a:pPr lvl="1"/>
            <a:r>
              <a:rPr lang="en-US" sz="2000" dirty="0"/>
              <a:t>Detect potential deadlock states.</a:t>
            </a:r>
          </a:p>
          <a:p>
            <a:pPr lvl="1"/>
            <a:r>
              <a:rPr lang="en-US" sz="2000" dirty="0"/>
              <a:t>Trivial case: Simple state has incoming transitions but no outgoing ones.</a:t>
            </a:r>
          </a:p>
          <a:p>
            <a:pPr lvl="1"/>
            <a:r>
              <a:rPr lang="en-US" sz="2000" dirty="0"/>
              <a:t>Composite states: If no sub-state has a transition that leaves the composite state’s region(s).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238CE4-B6E2-4702-9426-83A744C2F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958" y="1556099"/>
            <a:ext cx="5465859" cy="3908000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C7DB0ECA-B1CB-406F-AD12-0689561640F4}"/>
              </a:ext>
            </a:extLst>
          </p:cNvPr>
          <p:cNvSpPr/>
          <p:nvPr/>
        </p:nvSpPr>
        <p:spPr>
          <a:xfrm>
            <a:off x="9593766" y="4672360"/>
            <a:ext cx="189570" cy="223024"/>
          </a:xfrm>
          <a:prstGeom prst="mathMultiply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06402-08F3-4479-9D47-9B349C67995D}"/>
              </a:ext>
            </a:extLst>
          </p:cNvPr>
          <p:cNvSpPr/>
          <p:nvPr/>
        </p:nvSpPr>
        <p:spPr>
          <a:xfrm>
            <a:off x="7382107" y="2185640"/>
            <a:ext cx="3780264" cy="24867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8A6B897-0D61-4490-973F-0166203B86EE}"/>
              </a:ext>
            </a:extLst>
          </p:cNvPr>
          <p:cNvSpPr/>
          <p:nvPr/>
        </p:nvSpPr>
        <p:spPr>
          <a:xfrm>
            <a:off x="2755946" y="4783872"/>
            <a:ext cx="2296354" cy="825190"/>
          </a:xfrm>
          <a:prstGeom prst="borderCallout1">
            <a:avLst>
              <a:gd name="adj1" fmla="val 51182"/>
              <a:gd name="adj2" fmla="val 110524"/>
              <a:gd name="adj3" fmla="val -18582"/>
              <a:gd name="adj4" fmla="val 200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Potential deadlock state</a:t>
            </a:r>
          </a:p>
        </p:txBody>
      </p:sp>
    </p:spTree>
    <p:extLst>
      <p:ext uri="{BB962C8B-B14F-4D97-AF65-F5344CB8AC3E}">
        <p14:creationId xmlns:p14="http://schemas.microsoft.com/office/powerpoint/2010/main" val="343497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IncQueryLabs">
      <a:dk1>
        <a:srgbClr val="565656"/>
      </a:dk1>
      <a:lt1>
        <a:srgbClr val="FFFFFF"/>
      </a:lt1>
      <a:dk2>
        <a:srgbClr val="565656"/>
      </a:dk2>
      <a:lt2>
        <a:srgbClr val="ECEDED"/>
      </a:lt2>
      <a:accent1>
        <a:srgbClr val="603372"/>
      </a:accent1>
      <a:accent2>
        <a:srgbClr val="2588F8"/>
      </a:accent2>
      <a:accent3>
        <a:srgbClr val="00B49D"/>
      </a:accent3>
      <a:accent4>
        <a:srgbClr val="EF7C0B"/>
      </a:accent4>
      <a:accent5>
        <a:srgbClr val="3B287C"/>
      </a:accent5>
      <a:accent6>
        <a:srgbClr val="565656"/>
      </a:accent6>
      <a:hlink>
        <a:srgbClr val="603372"/>
      </a:hlink>
      <a:folHlink>
        <a:srgbClr val="603372"/>
      </a:folHlink>
    </a:clrScheme>
    <a:fontScheme name="1. egyéni sém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cquerylabs_powerpoint_example.pptx" id="{295413AE-2A5D-4279-978A-95840E0D6AF6}" vid="{FC25313D-6232-47C6-BCA2-7026253AEB4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FB2277CC1B5D4DB43CD48D8DD0FBE4" ma:contentTypeVersion="4" ma:contentTypeDescription="Create a new document." ma:contentTypeScope="" ma:versionID="2432041dc288fb608293ac1cc608a0fc">
  <xsd:schema xmlns:xsd="http://www.w3.org/2001/XMLSchema" xmlns:xs="http://www.w3.org/2001/XMLSchema" xmlns:p="http://schemas.microsoft.com/office/2006/metadata/properties" xmlns:ns2="2cad1d63-7520-42eb-aad9-af23886ae093" xmlns:ns3="562af98b-5d94-449f-84b0-623fb7935fad" targetNamespace="http://schemas.microsoft.com/office/2006/metadata/properties" ma:root="true" ma:fieldsID="edf67f69c6c203b1d60dab6ae72ba846" ns2:_="" ns3:_="">
    <xsd:import namespace="2cad1d63-7520-42eb-aad9-af23886ae093"/>
    <xsd:import namespace="562af98b-5d94-449f-84b0-623fb7935fa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d1d63-7520-42eb-aad9-af23886ae0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af98b-5d94-449f-84b0-623fb7935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25CB72-8FA5-43D6-8214-1A63511CA1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ad1d63-7520-42eb-aad9-af23886ae093"/>
    <ds:schemaRef ds:uri="562af98b-5d94-449f-84b0-623fb7935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AFAB91-9B8E-4BE1-8242-70B9861A67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64981C-48CE-47C6-AC8D-675A897D301D}">
  <ds:schemaRefs>
    <ds:schemaRef ds:uri="http://www.w3.org/XML/1998/namespace"/>
    <ds:schemaRef ds:uri="http://purl.org/dc/terms/"/>
    <ds:schemaRef ds:uri="2cad1d63-7520-42eb-aad9-af23886ae093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562af98b-5d94-449f-84b0-623fb7935fa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incquerylabs_powerpoint_template</Template>
  <TotalTime>3147</TotalTime>
  <Words>413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</vt:lpstr>
      <vt:lpstr>Office-téma</vt:lpstr>
      <vt:lpstr>Defining Queries with  IncQuery for MagicDraw </vt:lpstr>
      <vt:lpstr>Example queries</vt:lpstr>
      <vt:lpstr>Sent/received signals (3)</vt:lpstr>
      <vt:lpstr>Sent/received signals (3)</vt:lpstr>
      <vt:lpstr>Pins not connected to Parameters (5)</vt:lpstr>
      <vt:lpstr>Pins not connected to Parameters (5)</vt:lpstr>
      <vt:lpstr>Cyclic Activity calls (6)</vt:lpstr>
      <vt:lpstr>Deadlock States (7)</vt:lpstr>
      <vt:lpstr>Deadlock States (7)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Tools for Building  Smart &amp; Safe Systems</dc:title>
  <dc:creator>Csenge Kolozsvári</dc:creator>
  <cp:lastModifiedBy>Lunk Péter</cp:lastModifiedBy>
  <cp:revision>48</cp:revision>
  <dcterms:created xsi:type="dcterms:W3CDTF">2017-09-27T09:13:29Z</dcterms:created>
  <dcterms:modified xsi:type="dcterms:W3CDTF">2018-05-15T12:45:28Z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0x010100F7FB2277CC1B5D4DB43CD48D8DD0FBE4</vt:lpwstr>
  </property>
</Properties>
</file>