
<file path=[Content_Types].xml><?xml version="1.0" encoding="utf-8"?>
<Types xmlns="http://schemas.openxmlformats.org/package/2006/content-types">
  <Override PartName="/ppt/notesSlides/notesSlide24.xml" ContentType="application/vnd.openxmlformats-officedocument.presentationml.notesSlide+xml"/>
  <Default Extension="pdf" ContentType="application/pdf"/>
  <Override PartName="/ppt/slides/slide14.xml" ContentType="application/vnd.openxmlformats-officedocument.presentationml.slide+xml"/>
  <Default Extension="rels" ContentType="application/vnd.openxmlformats-package.relationships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notesSlides/notesSlide2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1" r:id="rId6"/>
    <p:sldId id="289" r:id="rId7"/>
    <p:sldId id="262" r:id="rId8"/>
    <p:sldId id="277" r:id="rId9"/>
    <p:sldId id="263" r:id="rId10"/>
    <p:sldId id="264" r:id="rId11"/>
    <p:sldId id="299" r:id="rId12"/>
    <p:sldId id="269" r:id="rId13"/>
    <p:sldId id="290" r:id="rId14"/>
    <p:sldId id="265" r:id="rId15"/>
    <p:sldId id="300" r:id="rId16"/>
    <p:sldId id="270" r:id="rId17"/>
    <p:sldId id="291" r:id="rId18"/>
    <p:sldId id="266" r:id="rId19"/>
    <p:sldId id="301" r:id="rId20"/>
    <p:sldId id="271" r:id="rId21"/>
    <p:sldId id="292" r:id="rId22"/>
    <p:sldId id="267" r:id="rId23"/>
    <p:sldId id="268" r:id="rId24"/>
    <p:sldId id="302" r:id="rId25"/>
    <p:sldId id="274" r:id="rId26"/>
    <p:sldId id="294" r:id="rId27"/>
    <p:sldId id="278" r:id="rId28"/>
    <p:sldId id="304" r:id="rId29"/>
    <p:sldId id="276" r:id="rId30"/>
    <p:sldId id="295" r:id="rId31"/>
    <p:sldId id="308" r:id="rId32"/>
    <p:sldId id="307" r:id="rId33"/>
    <p:sldId id="312" r:id="rId34"/>
    <p:sldId id="313" r:id="rId35"/>
    <p:sldId id="303" r:id="rId36"/>
    <p:sldId id="298" r:id="rId37"/>
    <p:sldId id="297" r:id="rId38"/>
    <p:sldId id="306" r:id="rId39"/>
    <p:sldId id="314" r:id="rId40"/>
    <p:sldId id="310" r:id="rId41"/>
    <p:sldId id="311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53F04"/>
    <a:srgbClr val="C27D52"/>
    <a:srgbClr val="50B965"/>
    <a:srgbClr val="2B6EF6"/>
    <a:srgbClr val="ACC4FB"/>
    <a:srgbClr val="ECEE45"/>
    <a:srgbClr val="0000CC"/>
    <a:srgbClr val="8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7956" autoAdjust="0"/>
    <p:restoredTop sz="84932" autoAdjust="0"/>
  </p:normalViewPr>
  <p:slideViewPr>
    <p:cSldViewPr snapToGrid="0">
      <p:cViewPr>
        <p:scale>
          <a:sx n="75" d="100"/>
          <a:sy n="75" d="100"/>
        </p:scale>
        <p:origin x="-784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6609" y="1887436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314CD5-090E-1947-9F5B-0E5737BE3BA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994C9D-1AB4-F048-BBCF-FF49AFBA5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D9795B-6804-CB4D-871B-764082602E35}" type="slidenum">
              <a:rPr lang="en-US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FF3AC3-06EA-F945-877A-4606963F99DB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87C35-EAD2-9B4E-BDD2-60F5EB49DBD6}" type="slidenum">
              <a:rPr lang="en-US"/>
              <a:pPr/>
              <a:t>11</a:t>
            </a:fld>
            <a:endParaRPr lang="en-US"/>
          </a:p>
        </p:txBody>
      </p:sp>
      <p:sp>
        <p:nvSpPr>
          <p:cNvPr id="28467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46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2BE79-D7EF-CB44-88B7-93B29C13705E}" type="slidenum">
              <a:rPr lang="en-US"/>
              <a:pPr/>
              <a:t>12</a:t>
            </a:fld>
            <a:endParaRPr lang="en-US"/>
          </a:p>
        </p:txBody>
      </p:sp>
      <p:sp>
        <p:nvSpPr>
          <p:cNvPr id="215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2BDBFF-0ECC-A84C-8913-0E5586ABAF45}" type="slidenum">
              <a:rPr lang="en-US"/>
              <a:pPr/>
              <a:t>13</a:t>
            </a:fld>
            <a:endParaRPr lang="en-US"/>
          </a:p>
        </p:txBody>
      </p:sp>
      <p:sp>
        <p:nvSpPr>
          <p:cNvPr id="26419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1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57D8F-158F-8F4B-AEDB-D10B9A633F5D}" type="slidenum">
              <a:rPr lang="en-US"/>
              <a:pPr/>
              <a:t>14</a:t>
            </a:fld>
            <a:endParaRPr lang="en-US"/>
          </a:p>
        </p:txBody>
      </p:sp>
      <p:sp>
        <p:nvSpPr>
          <p:cNvPr id="216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AC4B5-9A78-DA49-85DF-4761DC4CBDFE}" type="slidenum">
              <a:rPr lang="en-US"/>
              <a:pPr/>
              <a:t>15</a:t>
            </a:fld>
            <a:endParaRPr lang="en-US"/>
          </a:p>
        </p:txBody>
      </p:sp>
      <p:sp>
        <p:nvSpPr>
          <p:cNvPr id="286722" name="Rectangle 1026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3" name="Rectangle 1027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Note ID/Value pair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5381D2-EA5B-ED40-A8AF-DEF761A71370}" type="slidenum">
              <a:rPr lang="en-US"/>
              <a:pPr/>
              <a:t>16</a:t>
            </a:fld>
            <a:endParaRPr lang="en-US"/>
          </a:p>
        </p:txBody>
      </p:sp>
      <p:sp>
        <p:nvSpPr>
          <p:cNvPr id="217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2C463-B0E2-DA4A-8775-35C270249AEC}" type="slidenum">
              <a:rPr lang="en-US"/>
              <a:pPr/>
              <a:t>17</a:t>
            </a:fld>
            <a:endParaRPr lang="en-US"/>
          </a:p>
        </p:txBody>
      </p:sp>
      <p:sp>
        <p:nvSpPr>
          <p:cNvPr id="26624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5A863-A6CE-E84E-ABF4-575A09C722A6}" type="slidenum">
              <a:rPr lang="en-US"/>
              <a:pPr/>
              <a:t>18</a:t>
            </a:fld>
            <a:endParaRPr lang="en-US"/>
          </a:p>
        </p:txBody>
      </p:sp>
      <p:sp>
        <p:nvSpPr>
          <p:cNvPr id="218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1A1744-C9EA-BC4C-ABAD-CDD3D465688A}" type="slidenum">
              <a:rPr lang="en-US"/>
              <a:pPr/>
              <a:t>19</a:t>
            </a:fld>
            <a:endParaRPr lang="en-US"/>
          </a:p>
        </p:txBody>
      </p:sp>
      <p:sp>
        <p:nvSpPr>
          <p:cNvPr id="29081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08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01390-DF52-F34D-A052-23F8692EDA9C}" type="slidenum">
              <a:rPr lang="en-US"/>
              <a:pPr/>
              <a:t>2</a:t>
            </a:fld>
            <a:endParaRPr lang="en-US"/>
          </a:p>
        </p:txBody>
      </p:sp>
      <p:sp>
        <p:nvSpPr>
          <p:cNvPr id="212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C15D4-5539-6144-A9AF-0B9620EAB35F}" type="slidenum">
              <a:rPr lang="en-US"/>
              <a:pPr/>
              <a:t>20</a:t>
            </a:fld>
            <a:endParaRPr lang="en-US"/>
          </a:p>
        </p:txBody>
      </p:sp>
      <p:sp>
        <p:nvSpPr>
          <p:cNvPr id="219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E0A5A-052D-694E-AC0F-5C1636AE1B80}" type="slidenum">
              <a:rPr lang="en-US"/>
              <a:pPr/>
              <a:t>21</a:t>
            </a:fld>
            <a:endParaRPr lang="en-US"/>
          </a:p>
        </p:txBody>
      </p:sp>
      <p:sp>
        <p:nvSpPr>
          <p:cNvPr id="26829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82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F6725-533F-2A4D-A60A-08BBFDB63D05}" type="slidenum">
              <a:rPr lang="en-US"/>
              <a:pPr/>
              <a:t>22</a:t>
            </a:fld>
            <a:endParaRPr lang="en-US"/>
          </a:p>
        </p:txBody>
      </p:sp>
      <p:sp>
        <p:nvSpPr>
          <p:cNvPr id="220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0C7D46-97FA-DA4B-85EE-2A4504270B68}" type="slidenum">
              <a:rPr lang="en-US"/>
              <a:pPr/>
              <a:t>23</a:t>
            </a:fld>
            <a:endParaRPr lang="en-US"/>
          </a:p>
        </p:txBody>
      </p:sp>
      <p:sp>
        <p:nvSpPr>
          <p:cNvPr id="222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187DC5-720A-2F45-9C27-BD99843FDCB1}" type="slidenum">
              <a:rPr lang="en-US"/>
              <a:pPr/>
              <a:t>24</a:t>
            </a:fld>
            <a:endParaRPr lang="en-US"/>
          </a:p>
        </p:txBody>
      </p:sp>
      <p:sp>
        <p:nvSpPr>
          <p:cNvPr id="2928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B2131-4C0C-BC4B-81C6-9DE88E72924A}" type="slidenum">
              <a:rPr lang="en-US"/>
              <a:pPr/>
              <a:t>25</a:t>
            </a:fld>
            <a:endParaRPr lang="en-US"/>
          </a:p>
        </p:txBody>
      </p:sp>
      <p:sp>
        <p:nvSpPr>
          <p:cNvPr id="229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68524-2B6B-2F49-BF41-21D756A87D8C}" type="slidenum">
              <a:rPr lang="en-US"/>
              <a:pPr/>
              <a:t>26</a:t>
            </a:fld>
            <a:endParaRPr lang="en-US"/>
          </a:p>
        </p:txBody>
      </p:sp>
      <p:sp>
        <p:nvSpPr>
          <p:cNvPr id="27238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23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66944-F077-F046-9799-BF96AFCFF02B}" type="slidenum">
              <a:rPr lang="en-US"/>
              <a:pPr/>
              <a:t>27</a:t>
            </a:fld>
            <a:endParaRPr lang="en-US"/>
          </a:p>
        </p:txBody>
      </p:sp>
      <p:sp>
        <p:nvSpPr>
          <p:cNvPr id="23449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0C070-3E84-D141-90FE-033EF773593F}" type="slidenum">
              <a:rPr lang="en-US"/>
              <a:pPr/>
              <a:t>28</a:t>
            </a:fld>
            <a:endParaRPr lang="en-US"/>
          </a:p>
        </p:txBody>
      </p:sp>
      <p:sp>
        <p:nvSpPr>
          <p:cNvPr id="29696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Meta-data: resource usage, stderr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D3464F-619C-814F-ADBA-F0379C7FC72C}" type="slidenum">
              <a:rPr lang="en-US"/>
              <a:pPr/>
              <a:t>29</a:t>
            </a:fld>
            <a:endParaRPr lang="en-US"/>
          </a:p>
        </p:txBody>
      </p:sp>
      <p:sp>
        <p:nvSpPr>
          <p:cNvPr id="230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E3FCF1-B247-AD4F-9512-E7959E357941}" type="slidenum">
              <a:rPr lang="en-US"/>
              <a:pPr/>
              <a:t>3</a:t>
            </a:fld>
            <a:endParaRPr lang="en-US"/>
          </a:p>
        </p:txBody>
      </p:sp>
      <p:sp>
        <p:nvSpPr>
          <p:cNvPr id="193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Any language will do; library support for Perl/Python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6867B-43D8-A041-BCD1-9845F92134D3}" type="slidenum">
              <a:rPr lang="en-US"/>
              <a:pPr/>
              <a:t>30</a:t>
            </a:fld>
            <a:endParaRPr lang="en-US"/>
          </a:p>
        </p:txBody>
      </p:sp>
      <p:sp>
        <p:nvSpPr>
          <p:cNvPr id="27443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E20145-019D-964A-8707-BCE4EA262184}" type="slidenum">
              <a:rPr lang="en-US"/>
              <a:pPr/>
              <a:t>31</a:t>
            </a:fld>
            <a:endParaRPr lang="en-US"/>
          </a:p>
        </p:txBody>
      </p:sp>
      <p:sp>
        <p:nvSpPr>
          <p:cNvPr id="30515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51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0F7D2-BDCD-2942-83AB-A2890BAB6B90}" type="slidenum">
              <a:rPr lang="en-US"/>
              <a:pPr/>
              <a:t>32</a:t>
            </a:fld>
            <a:endParaRPr lang="en-US"/>
          </a:p>
        </p:txBody>
      </p:sp>
      <p:sp>
        <p:nvSpPr>
          <p:cNvPr id="30310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31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Requirements w/requirements also work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B7644-A15A-2246-B2BA-2407E840455D}" type="slidenum">
              <a:rPr lang="en-US"/>
              <a:pPr/>
              <a:t>35</a:t>
            </a:fld>
            <a:endParaRPr lang="en-US"/>
          </a:p>
        </p:txBody>
      </p:sp>
      <p:sp>
        <p:nvSpPr>
          <p:cNvPr id="29491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49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46BFC-EB01-E445-82AF-B25DD9C2329C}" type="slidenum">
              <a:rPr lang="en-US"/>
              <a:pPr/>
              <a:t>36</a:t>
            </a:fld>
            <a:endParaRPr lang="en-US"/>
          </a:p>
        </p:txBody>
      </p:sp>
      <p:sp>
        <p:nvSpPr>
          <p:cNvPr id="28262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26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D0304-FD5D-3540-B262-E829E2F84CE5}" type="slidenum">
              <a:rPr lang="en-US"/>
              <a:pPr/>
              <a:t>37</a:t>
            </a:fld>
            <a:endParaRPr lang="en-US"/>
          </a:p>
        </p:txBody>
      </p:sp>
      <p:sp>
        <p:nvSpPr>
          <p:cNvPr id="27853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85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FEC73-A980-794A-A95A-FF56AFE4629A}" type="slidenum">
              <a:rPr lang="en-US"/>
              <a:pPr/>
              <a:t>38</a:t>
            </a:fld>
            <a:endParaRPr lang="en-US"/>
          </a:p>
        </p:txBody>
      </p:sp>
      <p:sp>
        <p:nvSpPr>
          <p:cNvPr id="301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1623F9-5C30-6344-AC9B-0CD9EFBD3C72}" type="slidenum">
              <a:rPr lang="en-US"/>
              <a:pPr/>
              <a:t>40</a:t>
            </a:fld>
            <a:endParaRPr lang="en-US"/>
          </a:p>
        </p:txBody>
      </p:sp>
      <p:sp>
        <p:nvSpPr>
          <p:cNvPr id="31129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12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Check syncs with website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9E3F18-1EF7-3D44-8620-516ECF7BC3A6}" type="slidenum">
              <a:rPr lang="en-US"/>
              <a:pPr/>
              <a:t>4</a:t>
            </a:fld>
            <a:endParaRPr lang="en-US"/>
          </a:p>
        </p:txBody>
      </p:sp>
      <p:sp>
        <p:nvSpPr>
          <p:cNvPr id="195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single dash</a:t>
            </a:r>
          </a:p>
          <a:p>
            <a:r>
              <a:rPr lang="en-US"/>
              <a:t>Yes/no value optional--missing means yes</a:t>
            </a:r>
          </a:p>
          <a:p>
            <a:r>
              <a:rPr lang="en-US"/>
              <a:t>Semantics: -help=yes, -version=yes prints info only; -verbose=0 success/failure, logs; -verbose=1 XML; -verbose=2 extended XML; -log=0|1|2|3|4 cumulative messages; -log=error, etc. specific messages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199D9-BDE6-A242-B8DD-C5F1FC0C5A6C}" type="slidenum">
              <a:rPr lang="en-US"/>
              <a:pPr/>
              <a:t>5</a:t>
            </a:fld>
            <a:endParaRPr lang="en-US"/>
          </a:p>
        </p:txBody>
      </p:sp>
      <p:sp>
        <p:nvSpPr>
          <p:cNvPr id="198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&lt;help&gt; used by automated tools (e.g., incpack)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5C917C-94B7-084B-BCB9-38CE9DF5F34C}" type="slidenum">
              <a:rPr lang="en-US"/>
              <a:pPr/>
              <a:t>6</a:t>
            </a:fld>
            <a:endParaRPr lang="en-US"/>
          </a:p>
        </p:txBody>
      </p:sp>
      <p:sp>
        <p:nvSpPr>
          <p:cNvPr id="262146" name="Rectangle 1026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2147" name="Rectangle 1027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System log vs. info logs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5C14A-C326-1646-8C28-BD748B869EDF}" type="slidenum">
              <a:rPr lang="en-US"/>
              <a:pPr/>
              <a:t>7</a:t>
            </a:fld>
            <a:endParaRPr lang="en-US"/>
          </a:p>
        </p:txBody>
      </p:sp>
      <p:sp>
        <p:nvSpPr>
          <p:cNvPr id="200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EED90-5FCE-E340-A816-DDC15581E22A}" type="slidenum">
              <a:rPr lang="en-US"/>
              <a:pPr/>
              <a:t>8</a:t>
            </a:fld>
            <a:endParaRPr lang="en-US"/>
          </a:p>
        </p:txBody>
      </p:sp>
      <p:sp>
        <p:nvSpPr>
          <p:cNvPr id="23245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4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A5757-8F5B-714C-AD76-D7995717ADA9}" type="slidenum">
              <a:rPr lang="en-US"/>
              <a:pPr/>
              <a:t>9</a:t>
            </a:fld>
            <a:endParaRPr lang="en-US"/>
          </a:p>
        </p:txBody>
      </p:sp>
      <p:sp>
        <p:nvSpPr>
          <p:cNvPr id="214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22098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81000"/>
            <a:ext cx="64770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22400"/>
            <a:ext cx="43434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0"/>
            <a:ext cx="43434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81000"/>
            <a:ext cx="88392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22400"/>
            <a:ext cx="8839200" cy="474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52400" y="228600"/>
            <a:ext cx="8839200" cy="76200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1" name="Rectangle 9"/>
          <p:cNvSpPr>
            <a:spLocks noChangeArrowheads="1"/>
          </p:cNvSpPr>
          <p:nvPr userDrawn="1"/>
        </p:nvSpPr>
        <p:spPr bwMode="auto">
          <a:xfrm flipV="1">
            <a:off x="1905000" y="6594475"/>
            <a:ext cx="5027613" cy="96838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2" name="Text Box 10"/>
          <p:cNvSpPr txBox="1">
            <a:spLocks noChangeArrowheads="1"/>
          </p:cNvSpPr>
          <p:nvPr userDrawn="1"/>
        </p:nvSpPr>
        <p:spPr bwMode="auto">
          <a:xfrm>
            <a:off x="1905000" y="6386513"/>
            <a:ext cx="3429000" cy="16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1">
                <a:ea typeface="ヒラギノ角ゴ Pro W3" charset="-128"/>
                <a:cs typeface="ヒラギノ角ゴ Pro W3" charset="-128"/>
              </a:rPr>
              <a:t>SAN DIEGO SUPERCOMPUTER CENTER</a:t>
            </a:r>
          </a:p>
        </p:txBody>
      </p:sp>
      <p:pic>
        <p:nvPicPr>
          <p:cNvPr id="79883" name="Picture 1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6324600"/>
            <a:ext cx="1676400" cy="398463"/>
          </a:xfrm>
          <a:prstGeom prst="rect">
            <a:avLst/>
          </a:prstGeom>
          <a:noFill/>
        </p:spPr>
      </p:pic>
      <p:pic>
        <p:nvPicPr>
          <p:cNvPr id="79884" name="Picture 12" descr="logo_sm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010400" y="6248400"/>
            <a:ext cx="1447800" cy="552450"/>
          </a:xfrm>
          <a:prstGeom prst="rect">
            <a:avLst/>
          </a:prstGeom>
          <a:noFill/>
        </p:spPr>
      </p:pic>
      <p:pic>
        <p:nvPicPr>
          <p:cNvPr id="79885" name="Picture 13" descr="nsfe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521700" y="6248400"/>
            <a:ext cx="546100" cy="536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0">
          <a:solidFill>
            <a:srgbClr val="0000CC"/>
          </a:solidFill>
          <a:latin typeface="Times New Roman"/>
          <a:ea typeface="+mj-ea"/>
          <a:cs typeface="Times New Roman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8001000" cy="1676400"/>
          </a:xfrm>
          <a:noFill/>
          <a:ln/>
        </p:spPr>
        <p:txBody>
          <a:bodyPr/>
          <a:lstStyle/>
          <a:p>
            <a:r>
              <a:rPr lang="en-US" i="0">
                <a:latin typeface="Times New Roman" charset="0"/>
              </a:rPr>
              <a:t>Working with Inca Reporters</a:t>
            </a:r>
            <a:endParaRPr lang="en-US">
              <a:latin typeface="Times New Roman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Shava Smallen</a:t>
            </a:r>
          </a:p>
          <a:p>
            <a:r>
              <a:rPr lang="en-US" b="0" dirty="0" err="1" smtClean="0">
                <a:latin typeface="Times New Roman" charset="0"/>
              </a:rPr>
              <a:t>ssmallen@</a:t>
            </a:r>
            <a:r>
              <a:rPr lang="en-US" b="0" dirty="0" err="1">
                <a:latin typeface="Times New Roman" charset="0"/>
              </a:rPr>
              <a:t>sdsc.edu</a:t>
            </a:r>
            <a:endParaRPr lang="en-US" b="0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Inca Workshop</a:t>
            </a:r>
            <a:r>
              <a:rPr lang="en-US" dirty="0" smtClean="0">
                <a:latin typeface="Times New Roman" charset="0"/>
              </a:rPr>
              <a:t/>
            </a:r>
            <a:br>
              <a:rPr lang="en-US" dirty="0" smtClean="0">
                <a:latin typeface="Times New Roman" charset="0"/>
              </a:rPr>
            </a:br>
            <a:r>
              <a:rPr lang="en-US" dirty="0" smtClean="0">
                <a:latin typeface="Times New Roman" charset="0"/>
              </a:rPr>
              <a:t>August 26, 2010</a:t>
            </a:r>
          </a:p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0">
                <a:latin typeface="Times New Roman" charset="0"/>
              </a:rPr>
              <a:t>Reporter Library Implements Base Methods</a:t>
            </a:r>
            <a:endParaRPr lang="en-US">
              <a:latin typeface="Times New Roman" charset="0"/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4343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>
                <a:latin typeface="Times New Roman" charset="0"/>
              </a:rPr>
              <a:t>Inca::Reporter</a:t>
            </a:r>
            <a:br>
              <a:rPr lang="en-US" sz="2400" b="0">
                <a:latin typeface="Times New Roman" charset="0"/>
              </a:rPr>
            </a:br>
            <a:r>
              <a:rPr lang="en-US" sz="2400" b="0">
                <a:latin typeface="Times New Roman" charset="0"/>
              </a:rPr>
              <a:t>inca.Reporter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2400" b="0">
                <a:latin typeface="Times New Roman" charset="0"/>
              </a:rPr>
              <a:t>Base class for all reporters</a:t>
            </a:r>
          </a:p>
          <a:p>
            <a:pPr lvl="1">
              <a:lnSpc>
                <a:spcPct val="100000"/>
              </a:lnSpc>
            </a:pPr>
            <a:r>
              <a:rPr lang="en-US" sz="2000">
                <a:latin typeface="Times New Roman" charset="0"/>
              </a:rPr>
              <a:t>Handles command-line parsing</a:t>
            </a:r>
          </a:p>
          <a:p>
            <a:pPr lvl="1">
              <a:lnSpc>
                <a:spcPct val="100000"/>
              </a:lnSpc>
            </a:pPr>
            <a:r>
              <a:rPr lang="en-US" sz="2000">
                <a:latin typeface="Times New Roman" charset="0"/>
              </a:rPr>
              <a:t>Provides interface for log message generation</a:t>
            </a:r>
          </a:p>
          <a:p>
            <a:pPr lvl="1">
              <a:lnSpc>
                <a:spcPct val="100000"/>
              </a:lnSpc>
            </a:pPr>
            <a:r>
              <a:rPr lang="en-US" sz="2000">
                <a:latin typeface="Times New Roman" charset="0"/>
              </a:rPr>
              <a:t>Automates generation of Report header information--hostname, time, reporter name, etc.</a:t>
            </a:r>
          </a:p>
          <a:p>
            <a:pPr lvl="1">
              <a:lnSpc>
                <a:spcPct val="100000"/>
              </a:lnSpc>
            </a:pPr>
            <a:r>
              <a:rPr lang="en-US" sz="2000">
                <a:latin typeface="Times New Roman" charset="0"/>
              </a:rPr>
              <a:t>Supports construction of XML for body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2400" b="0">
                <a:latin typeface="Times New Roman" charset="0"/>
              </a:rPr>
              <a:t>Directly used only by reporters that gather miscellaneous information--user environment, system CPU,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An Example Base Reporter Body</a:t>
            </a:r>
            <a:endParaRPr lang="en-US">
              <a:latin typeface="Times New Roman" charset="0"/>
            </a:endParaRPr>
          </a:p>
        </p:txBody>
      </p:sp>
      <p:sp>
        <p:nvSpPr>
          <p:cNvPr id="2836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&lt;</a:t>
            </a:r>
            <a:r>
              <a:rPr lang="en-US" sz="1600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&lt;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env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&lt;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>
                <a:latin typeface="Times New Roman" charset="0"/>
              </a:rPr>
              <a:t>&gt;env&lt;/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&lt;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var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  &lt;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>
                <a:latin typeface="Times New Roman" charset="0"/>
              </a:rPr>
              <a:t>&gt;HOME&lt;/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  &lt;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600" b="0">
                <a:latin typeface="Times New Roman" charset="0"/>
              </a:rPr>
              <a:t>&gt;/Users/jhayes&lt;/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&lt;/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var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&lt;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var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  &lt;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>
                <a:latin typeface="Times New Roman" charset="0"/>
              </a:rPr>
              <a:t>&gt;JAVA_HOME&lt;/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  &lt;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600" b="0">
                <a:latin typeface="Times New Roman" charset="0"/>
              </a:rPr>
              <a:t>&gt;/Library/Java/Home&lt;/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&lt;/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var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&lt;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var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  &lt;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>
                <a:latin typeface="Times New Roman" charset="0"/>
              </a:rPr>
              <a:t>&gt;PERL5LIB&lt;/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  &lt;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600" b="0">
                <a:latin typeface="Times New Roman" charset="0"/>
              </a:rPr>
              <a:t>&gt;/sw/lib/perl5:/sw/lib/perl5/darwin&lt;/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  &lt;/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var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&lt;/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env</a:t>
            </a:r>
            <a:r>
              <a:rPr lang="en-US" sz="1600" b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&lt;/</a:t>
            </a:r>
            <a:r>
              <a:rPr lang="en-US" sz="1600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1600" b="0">
                <a:latin typeface="Times New Roman" charset="0"/>
              </a:rPr>
              <a:t>&gt;</a:t>
            </a:r>
          </a:p>
        </p:txBody>
      </p:sp>
      <p:grpSp>
        <p:nvGrpSpPr>
          <p:cNvPr id="283665" name="Group 1041"/>
          <p:cNvGrpSpPr>
            <a:grpSpLocks/>
          </p:cNvGrpSpPr>
          <p:nvPr/>
        </p:nvGrpSpPr>
        <p:grpSpPr bwMode="auto">
          <a:xfrm>
            <a:off x="990600" y="2514600"/>
            <a:ext cx="5791200" cy="2679700"/>
            <a:chOff x="624" y="1584"/>
            <a:chExt cx="3648" cy="1688"/>
          </a:xfrm>
        </p:grpSpPr>
        <p:sp>
          <p:nvSpPr>
            <p:cNvPr id="283652" name="Rectangle 1028"/>
            <p:cNvSpPr>
              <a:spLocks noChangeArrowheads="1"/>
            </p:cNvSpPr>
            <p:nvPr/>
          </p:nvSpPr>
          <p:spPr bwMode="auto">
            <a:xfrm>
              <a:off x="624" y="1584"/>
              <a:ext cx="384" cy="144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53" name="Rectangle 1029"/>
            <p:cNvSpPr>
              <a:spLocks noChangeArrowheads="1"/>
            </p:cNvSpPr>
            <p:nvPr/>
          </p:nvSpPr>
          <p:spPr bwMode="auto">
            <a:xfrm>
              <a:off x="624" y="2256"/>
              <a:ext cx="780" cy="168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54" name="Rectangle 1030"/>
            <p:cNvSpPr>
              <a:spLocks noChangeArrowheads="1"/>
            </p:cNvSpPr>
            <p:nvPr/>
          </p:nvSpPr>
          <p:spPr bwMode="auto">
            <a:xfrm>
              <a:off x="624" y="2940"/>
              <a:ext cx="584" cy="160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55" name="Rectangle 1031"/>
            <p:cNvSpPr>
              <a:spLocks noChangeArrowheads="1"/>
            </p:cNvSpPr>
            <p:nvPr/>
          </p:nvSpPr>
          <p:spPr bwMode="auto">
            <a:xfrm>
              <a:off x="768" y="1776"/>
              <a:ext cx="696" cy="144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56" name="Rectangle 1032"/>
            <p:cNvSpPr>
              <a:spLocks noChangeArrowheads="1"/>
            </p:cNvSpPr>
            <p:nvPr/>
          </p:nvSpPr>
          <p:spPr bwMode="auto">
            <a:xfrm>
              <a:off x="756" y="2448"/>
              <a:ext cx="1044" cy="144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57" name="Rectangle 1033"/>
            <p:cNvSpPr>
              <a:spLocks noChangeArrowheads="1"/>
            </p:cNvSpPr>
            <p:nvPr/>
          </p:nvSpPr>
          <p:spPr bwMode="auto">
            <a:xfrm>
              <a:off x="768" y="3120"/>
              <a:ext cx="1728" cy="152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58" name="Text Box 1034"/>
            <p:cNvSpPr txBox="1">
              <a:spLocks noChangeArrowheads="1"/>
            </p:cNvSpPr>
            <p:nvPr/>
          </p:nvSpPr>
          <p:spPr bwMode="auto">
            <a:xfrm>
              <a:off x="3216" y="2400"/>
              <a:ext cx="1056" cy="237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ID/Value pairs</a:t>
              </a:r>
            </a:p>
          </p:txBody>
        </p:sp>
        <p:sp>
          <p:nvSpPr>
            <p:cNvPr id="283659" name="Line 1035"/>
            <p:cNvSpPr>
              <a:spLocks noChangeShapeType="1"/>
            </p:cNvSpPr>
            <p:nvPr/>
          </p:nvSpPr>
          <p:spPr bwMode="auto">
            <a:xfrm flipH="1" flipV="1">
              <a:off x="1944" y="1946"/>
              <a:ext cx="1272" cy="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60" name="Line 1036"/>
            <p:cNvSpPr>
              <a:spLocks noChangeShapeType="1"/>
            </p:cNvSpPr>
            <p:nvPr/>
          </p:nvSpPr>
          <p:spPr bwMode="auto">
            <a:xfrm flipH="1">
              <a:off x="2352" y="249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61" name="Line 1037"/>
            <p:cNvSpPr>
              <a:spLocks noChangeShapeType="1"/>
            </p:cNvSpPr>
            <p:nvPr/>
          </p:nvSpPr>
          <p:spPr bwMode="auto">
            <a:xfrm flipH="1">
              <a:off x="2544" y="2496"/>
              <a:ext cx="67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Perl Base Reporter Code</a:t>
            </a:r>
            <a:endParaRPr lang="en-US">
              <a:latin typeface="Times New Roman" charset="0"/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use Inca::Reporter</a:t>
            </a:r>
            <a:r>
              <a:rPr lang="en-US" sz="1800" b="0">
                <a:latin typeface="Times New Roman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my $reporter = </a:t>
            </a: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new Inca::Reporter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  (version =&gt; 3, description =&gt; 'Reports all environment settings')</a:t>
            </a:r>
            <a:r>
              <a:rPr lang="en-US" sz="1800" b="0">
                <a:latin typeface="Times New Roman" charset="0"/>
              </a:rPr>
              <a:t>;</a:t>
            </a:r>
            <a:endParaRPr lang="en-US" sz="1800" b="0">
              <a:solidFill>
                <a:srgbClr val="8000FF"/>
              </a:solidFill>
              <a:latin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$reporter-&gt;processArgv(@ARGV)</a:t>
            </a:r>
            <a:r>
              <a:rPr lang="en-US" sz="1800" b="0">
                <a:latin typeface="Times New Roman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my @varXmls;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foreach my $line(split(/\n/, </a:t>
            </a: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$reporter-&gt;loggedCommand('sh -c set')</a:t>
            </a:r>
            <a:r>
              <a:rPr lang="en-US" sz="1800" b="0">
                <a:latin typeface="Times New Roman" charset="0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my ($var, $value) = $line =~ /(\w+)=(.*)/;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push(@varXmls,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       $reporter-&gt;xmlElement('var', 0, $reporter-&gt;xmlElement('ID', 0, $var),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                                                            $reporter-&gt;xmlElement('value', 1, $value))</a:t>
            </a:r>
            <a:r>
              <a:rPr lang="en-US" sz="1800" b="0">
                <a:latin typeface="Times New Roman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}</a:t>
            </a:r>
            <a:endParaRPr lang="en-US" sz="1800" b="0">
              <a:solidFill>
                <a:srgbClr val="8000FF"/>
              </a:solidFill>
              <a:latin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$reporter-&gt;setBody(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  $reporter-&gt;xmlElement('env', 0, $reporter-&gt;xmlElement('ID', 0, 'env'), @varXmls))</a:t>
            </a:r>
            <a:r>
              <a:rPr lang="en-US" sz="1800" b="0">
                <a:latin typeface="Times New Roman" charset="0"/>
              </a:rPr>
              <a:t>;</a:t>
            </a:r>
            <a:endParaRPr lang="en-US" sz="1800" b="0">
              <a:solidFill>
                <a:srgbClr val="50B965"/>
              </a:solidFill>
              <a:latin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$reporter-&gt;setResult(1)</a:t>
            </a:r>
            <a:r>
              <a:rPr lang="en-US" sz="1800" b="0">
                <a:latin typeface="Times New Roman" charset="0"/>
              </a:rPr>
              <a:t>;</a:t>
            </a:r>
            <a:endParaRPr lang="en-US" sz="1800" b="0">
              <a:solidFill>
                <a:srgbClr val="8000FF"/>
              </a:solidFill>
              <a:latin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$reporter-&gt;print()</a:t>
            </a:r>
            <a:r>
              <a:rPr lang="en-US" sz="1800" b="0">
                <a:latin typeface="Times New Roman" charset="0"/>
              </a:rPr>
              <a:t>;</a:t>
            </a:r>
            <a:endParaRPr lang="en-US" sz="1400" b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Python Base Reporter Code</a:t>
            </a:r>
            <a:endParaRPr lang="en-US">
              <a:latin typeface="Times New Roman" charset="0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import re; import sys; </a:t>
            </a: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from inca.Reporter import Reporter</a:t>
            </a:r>
            <a:endParaRPr lang="en-US" sz="1800" b="0">
              <a:latin typeface="Times New Roman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reporter = </a:t>
            </a: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Reporter(version=3, description='Reports all environment settings')</a:t>
            </a:r>
            <a:endParaRPr lang="en-US" sz="1800" b="0">
              <a:latin typeface="Times New Roman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reporter.processArgv(sys.argv[1:])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varXmls = []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for line in</a:t>
            </a:r>
            <a:r>
              <a:rPr lang="en-US" sz="1800" b="0">
                <a:solidFill>
                  <a:srgbClr val="50B965"/>
                </a:solidFill>
                <a:latin typeface="Times New Roman" charset="0"/>
              </a:rPr>
              <a:t> </a:t>
            </a: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reporter.loggedCommandOutput('sh -c set')</a:t>
            </a:r>
            <a:r>
              <a:rPr lang="en-US" sz="1800" b="0">
                <a:latin typeface="Times New Roman" charset="0"/>
              </a:rPr>
              <a:t>.split('\n'):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parsed = re.match('(\w+)=(.*)', line)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varXmls.append(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    reporter.xmlElement('var', 0, reporter.xmlElement('ID', 0, parsed.group(1)),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                                                    reporter.xmlElement('value', 1, parsed.group(2)))</a:t>
            </a:r>
            <a:r>
              <a:rPr lang="en-US" sz="1800" b="0">
                <a:latin typeface="Times New Roman" charset="0"/>
              </a:rPr>
              <a:t>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reporter.setBody(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  reporter.xmlElement('env', 0, reporter.xmlElement('ID', 0, 'env'), *varXmls))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reporter.setResult(1)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800" b="0">
                <a:solidFill>
                  <a:srgbClr val="8000FF"/>
                </a:solidFill>
                <a:latin typeface="Times New Roman" charset="0"/>
              </a:rPr>
              <a:t>reporter.printReport()</a:t>
            </a:r>
            <a:endParaRPr lang="en-US" sz="1800" b="0">
              <a:solidFill>
                <a:srgbClr val="50B965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Version Reporter Library</a:t>
            </a:r>
            <a:endParaRPr lang="en-US" sz="3200" i="0">
              <a:latin typeface="Times New Roman" charset="0"/>
            </a:endParaRP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45513" cy="32670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>
                <a:latin typeface="Times New Roman" charset="0"/>
              </a:rPr>
              <a:t>Inca::Reporter::Version</a:t>
            </a:r>
            <a:br>
              <a:rPr lang="en-US" sz="2400" b="0">
                <a:latin typeface="Times New Roman" charset="0"/>
              </a:rPr>
            </a:br>
            <a:r>
              <a:rPr lang="en-US" sz="2400" b="0">
                <a:latin typeface="Times New Roman" charset="0"/>
              </a:rPr>
              <a:t>inca.VersionReporter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2400" b="0">
                <a:latin typeface="Times New Roman" charset="0"/>
              </a:rPr>
              <a:t>Defines common &lt;</a:t>
            </a:r>
            <a:r>
              <a:rPr lang="en-US" sz="2400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2400" b="0">
                <a:latin typeface="Times New Roman" charset="0"/>
              </a:rPr>
              <a:t>&gt; schema for version reporters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2400" b="0">
                <a:latin typeface="Times New Roman" charset="0"/>
              </a:rPr>
              <a:t>Supports subpackage versions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2400" b="0">
                <a:latin typeface="Times New Roman" charset="0"/>
              </a:rPr>
              <a:t>Automates common ways of determining version:</a:t>
            </a:r>
            <a:br>
              <a:rPr lang="en-US" sz="2400" b="0">
                <a:latin typeface="Times New Roman" charset="0"/>
              </a:rPr>
            </a:br>
            <a:r>
              <a:rPr lang="en-US" sz="2400" b="0">
                <a:latin typeface="Times New Roman" charset="0"/>
              </a:rPr>
              <a:t>  </a:t>
            </a:r>
            <a:r>
              <a:rPr lang="en-US" sz="2000" b="0">
                <a:latin typeface="Times New Roman" charset="0"/>
              </a:rPr>
              <a:t>gcc --dumpversion</a:t>
            </a:r>
            <a:r>
              <a:rPr lang="en-US" sz="2400" b="0">
                <a:latin typeface="Times New Roman" charset="0"/>
              </a:rPr>
              <a:t/>
            </a:r>
            <a:br>
              <a:rPr lang="en-US" sz="2400" b="0">
                <a:latin typeface="Times New Roman" charset="0"/>
              </a:rPr>
            </a:br>
            <a:r>
              <a:rPr lang="en-US" sz="2400" b="0">
                <a:latin typeface="Times New Roman" charset="0"/>
              </a:rPr>
              <a:t>  </a:t>
            </a:r>
            <a:r>
              <a:rPr lang="en-US" sz="2000" b="0">
                <a:latin typeface="Times New Roman" charset="0"/>
              </a:rPr>
              <a:t>grep '#define PVFS_RELEASE_NR': $PVFS_HOME/include/pvfs_config.h</a:t>
            </a:r>
            <a:r>
              <a:rPr lang="en-US" sz="2400" b="0">
                <a:latin typeface="Times New Roman" charset="0"/>
              </a:rPr>
              <a:t/>
            </a:r>
            <a:br>
              <a:rPr lang="en-US" sz="2400" b="0">
                <a:latin typeface="Times New Roman" charset="0"/>
              </a:rPr>
            </a:br>
            <a:r>
              <a:rPr lang="en-US" sz="2400" b="0">
                <a:latin typeface="Times New Roman" charset="0"/>
              </a:rPr>
              <a:t>  </a:t>
            </a:r>
            <a:r>
              <a:rPr lang="en-US" sz="2000" b="0">
                <a:latin typeface="Times New Roman" charset="0"/>
              </a:rPr>
              <a:t>gpt_query | grep '^condor.*version:'</a:t>
            </a:r>
            <a:endParaRPr lang="en-US" sz="2400" b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A Typical Version Reporter Body</a:t>
            </a:r>
            <a:endParaRPr lang="en-US">
              <a:latin typeface="Times New Roman" charset="0"/>
            </a:endParaRPr>
          </a:p>
        </p:txBody>
      </p:sp>
      <p:sp>
        <p:nvSpPr>
          <p:cNvPr id="2856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422400"/>
            <a:ext cx="8001000" cy="4216400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&lt;</a:t>
            </a:r>
            <a:r>
              <a:rPr lang="en-US" sz="2400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24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  &lt;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package</a:t>
            </a:r>
            <a:r>
              <a:rPr lang="en-US" sz="24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    &lt;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2400" b="0">
                <a:latin typeface="Times New Roman" charset="0"/>
              </a:rPr>
              <a:t>&gt;openssh&lt;/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24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    &lt;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version</a:t>
            </a:r>
            <a:r>
              <a:rPr lang="en-US" sz="2400" b="0">
                <a:latin typeface="Times New Roman" charset="0"/>
              </a:rPr>
              <a:t>&gt;3.6.1p1&lt;/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version</a:t>
            </a:r>
            <a:r>
              <a:rPr lang="en-US" sz="24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  &lt;/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package</a:t>
            </a:r>
            <a:r>
              <a:rPr lang="en-US" sz="24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&lt;/</a:t>
            </a:r>
            <a:r>
              <a:rPr lang="en-US" sz="2400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2400" b="0">
                <a:latin typeface="Times New Roman" charset="0"/>
              </a:rPr>
              <a:t>&gt;</a:t>
            </a:r>
          </a:p>
        </p:txBody>
      </p:sp>
      <p:grpSp>
        <p:nvGrpSpPr>
          <p:cNvPr id="285705" name="Group 1033"/>
          <p:cNvGrpSpPr>
            <a:grpSpLocks/>
          </p:cNvGrpSpPr>
          <p:nvPr/>
        </p:nvGrpSpPr>
        <p:grpSpPr bwMode="auto">
          <a:xfrm>
            <a:off x="1435100" y="2400300"/>
            <a:ext cx="5192713" cy="762000"/>
            <a:chOff x="904" y="1512"/>
            <a:chExt cx="3271" cy="480"/>
          </a:xfrm>
        </p:grpSpPr>
        <p:sp>
          <p:nvSpPr>
            <p:cNvPr id="285700" name="Text Box 1028"/>
            <p:cNvSpPr txBox="1">
              <a:spLocks noChangeArrowheads="1"/>
            </p:cNvSpPr>
            <p:nvPr/>
          </p:nvSpPr>
          <p:spPr bwMode="auto">
            <a:xfrm>
              <a:off x="3240" y="1528"/>
              <a:ext cx="935" cy="237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ID/Value pair</a:t>
              </a:r>
            </a:p>
          </p:txBody>
        </p:sp>
        <p:sp>
          <p:nvSpPr>
            <p:cNvPr id="285701" name="Rectangle 1029"/>
            <p:cNvSpPr>
              <a:spLocks noChangeArrowheads="1"/>
            </p:cNvSpPr>
            <p:nvPr/>
          </p:nvSpPr>
          <p:spPr bwMode="auto">
            <a:xfrm>
              <a:off x="904" y="1512"/>
              <a:ext cx="619" cy="197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702" name="Rectangle 1030"/>
            <p:cNvSpPr>
              <a:spLocks noChangeArrowheads="1"/>
            </p:cNvSpPr>
            <p:nvPr/>
          </p:nvSpPr>
          <p:spPr bwMode="auto">
            <a:xfrm>
              <a:off x="1272" y="1752"/>
              <a:ext cx="581" cy="240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703" name="Line 1031"/>
            <p:cNvSpPr>
              <a:spLocks noChangeShapeType="1"/>
            </p:cNvSpPr>
            <p:nvPr/>
          </p:nvSpPr>
          <p:spPr bwMode="auto">
            <a:xfrm flipV="1">
              <a:off x="1854" y="1649"/>
              <a:ext cx="1382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704" name="Line 1032"/>
            <p:cNvSpPr>
              <a:spLocks noChangeShapeType="1"/>
            </p:cNvSpPr>
            <p:nvPr/>
          </p:nvSpPr>
          <p:spPr bwMode="auto">
            <a:xfrm>
              <a:off x="1518" y="1597"/>
              <a:ext cx="1729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Perl Version Reporter Code</a:t>
            </a:r>
            <a:endParaRPr lang="en-US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4572000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use Inca::Reporter::Version</a:t>
            </a:r>
            <a:r>
              <a:rPr lang="en-US" sz="2400" b="0">
                <a:latin typeface="Times New Roman" charset="0"/>
              </a:rPr>
              <a:t>;</a:t>
            </a:r>
            <a:endParaRPr lang="en-US" sz="2400" b="0">
              <a:solidFill>
                <a:srgbClr val="50B965"/>
              </a:solidFill>
              <a:latin typeface="Times New Roman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my $reporter =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  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new Inca::Reporter::Version(package_name =&gt; 'openssh')</a:t>
            </a:r>
            <a:r>
              <a:rPr lang="en-US" sz="2400" b="0">
                <a:latin typeface="Times New Roman" charset="0"/>
              </a:rPr>
              <a:t>;</a:t>
            </a:r>
            <a:endParaRPr lang="en-US" sz="2400" b="0">
              <a:solidFill>
                <a:srgbClr val="50B965"/>
              </a:solidFill>
              <a:latin typeface="Times New Roman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$reporter-&gt;addArg('ssh', 'ssh command', 'ssh');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$reporter-&gt;processArgv(@ARGV);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my $ssh = $reporter-&gt;argValue('ssh');</a:t>
            </a:r>
            <a:endParaRPr lang="en-US" sz="2400" b="0">
              <a:solidFill>
                <a:srgbClr val="8000FF"/>
              </a:solidFill>
              <a:latin typeface="Times New Roman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$reporter-&gt;setVersionByExecutable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  ("$ssh -V", 'OpenSSH_([\w\.]+)|GSI ([\w\.\-]+)')</a:t>
            </a:r>
            <a:r>
              <a:rPr lang="en-US" sz="2400" b="0">
                <a:latin typeface="Times New Roman" charset="0"/>
              </a:rPr>
              <a:t>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$reporter-&gt;print();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Python Version Reporter Code</a:t>
            </a: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4495800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import sys; 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from inca.VersionReporter import VersionReporter</a:t>
            </a:r>
            <a:endParaRPr lang="en-US" sz="2400" b="0">
              <a:latin typeface="Times New Roman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reporter = 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VersionReporter(package_name='openssh')</a:t>
            </a:r>
            <a:endParaRPr lang="en-US" sz="2400" b="0">
              <a:latin typeface="Times New Roman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reporter.addArg('ssh', 'ssh command', 'ssh')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reporter.processArgv(sys.argv[1:])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ssh = reporter.argValue('ssh')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reporter.setVersionByExecutable(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  ssh + ' -V', 'OpenSSH_([\w\.]+)|GSI ([\w\.\-]+)')</a:t>
            </a:r>
            <a:endParaRPr lang="en-US" sz="2400" b="0">
              <a:latin typeface="Times New Roman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reporter.printReport()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SimpleUnit Library</a:t>
            </a:r>
            <a:endParaRPr lang="en-US">
              <a:latin typeface="Times New Roman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191000"/>
          </a:xfrm>
        </p:spPr>
        <p:txBody>
          <a:bodyPr/>
          <a:lstStyle/>
          <a:p>
            <a:r>
              <a:rPr lang="en-US" b="0">
                <a:latin typeface="Times New Roman" charset="0"/>
              </a:rPr>
              <a:t>Inca::Reporter::SimpleUnit</a:t>
            </a:r>
            <a:br>
              <a:rPr lang="en-US" b="0">
                <a:latin typeface="Times New Roman" charset="0"/>
              </a:rPr>
            </a:br>
            <a:r>
              <a:rPr lang="en-US" b="0">
                <a:latin typeface="Times New Roman" charset="0"/>
              </a:rPr>
              <a:t>inca.SimpleUnitReporter</a:t>
            </a:r>
          </a:p>
          <a:p>
            <a:pPr>
              <a:spcBef>
                <a:spcPct val="70000"/>
              </a:spcBef>
            </a:pPr>
            <a:r>
              <a:rPr lang="en-US" b="0">
                <a:latin typeface="Times New Roman" charset="0"/>
              </a:rPr>
              <a:t>Defines common &lt;</a:t>
            </a:r>
            <a:r>
              <a:rPr lang="en-US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b="0">
                <a:latin typeface="Times New Roman" charset="0"/>
              </a:rPr>
              <a:t>&gt; schema for unit test reporters</a:t>
            </a:r>
          </a:p>
          <a:p>
            <a:pPr>
              <a:spcBef>
                <a:spcPct val="70000"/>
              </a:spcBef>
            </a:pPr>
            <a:r>
              <a:rPr lang="en-US" b="0">
                <a:latin typeface="Times New Roman" charset="0"/>
              </a:rPr>
              <a:t>Tests functionality of libraries and applications</a:t>
            </a:r>
          </a:p>
          <a:p>
            <a:pPr>
              <a:spcBef>
                <a:spcPct val="70000"/>
              </a:spcBef>
            </a:pPr>
            <a:r>
              <a:rPr lang="en-US" b="0">
                <a:latin typeface="Times New Roman" charset="0"/>
              </a:rPr>
              <a:t>Reporter author determines definition of success</a:t>
            </a:r>
          </a:p>
          <a:p>
            <a:pPr>
              <a:spcBef>
                <a:spcPct val="70000"/>
              </a:spcBef>
            </a:pPr>
            <a:r>
              <a:rPr lang="en-US" b="0">
                <a:latin typeface="Times New Roman" charset="0"/>
              </a:rPr>
              <a:t>Provides methods for recording test success or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A Typical SimpleUnit Reporter Body</a:t>
            </a:r>
            <a:endParaRPr lang="en-US">
              <a:latin typeface="Times New Roman" charset="0"/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&lt;</a:t>
            </a:r>
            <a:r>
              <a:rPr lang="en-US" sz="2400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24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  &lt;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unitTest</a:t>
            </a:r>
            <a:r>
              <a:rPr lang="en-US" sz="24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    &lt;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2400" b="0">
                <a:latin typeface="Times New Roman" charset="0"/>
              </a:rPr>
              <a:t>&gt;posixps&lt;/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24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  &lt;/</a:t>
            </a:r>
            <a:r>
              <a:rPr lang="en-US" sz="2400" b="0">
                <a:solidFill>
                  <a:srgbClr val="8000FF"/>
                </a:solidFill>
                <a:latin typeface="Times New Roman" charset="0"/>
              </a:rPr>
              <a:t>unitTest</a:t>
            </a:r>
            <a:r>
              <a:rPr lang="en-US" sz="24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400" b="0">
                <a:latin typeface="Times New Roman" charset="0"/>
              </a:rPr>
              <a:t>&lt;/</a:t>
            </a:r>
            <a:r>
              <a:rPr lang="en-US" sz="2400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2400" b="0">
                <a:latin typeface="Times New Roman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Outline</a:t>
            </a:r>
            <a:endParaRPr lang="en-US">
              <a:latin typeface="Times New Roman" charset="0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>
                <a:latin typeface="Times New Roman" charset="0"/>
              </a:rPr>
              <a:t>Reporter Definition</a:t>
            </a:r>
          </a:p>
          <a:p>
            <a:pPr>
              <a:lnSpc>
                <a:spcPct val="100000"/>
              </a:lnSpc>
            </a:pPr>
            <a:r>
              <a:rPr lang="en-US" sz="3200" b="0">
                <a:latin typeface="Times New Roman" charset="0"/>
              </a:rPr>
              <a:t>Using the Reporter Libraries</a:t>
            </a:r>
          </a:p>
          <a:p>
            <a:pPr>
              <a:lnSpc>
                <a:spcPct val="100000"/>
              </a:lnSpc>
            </a:pPr>
            <a:r>
              <a:rPr lang="en-US" sz="3200" b="0">
                <a:latin typeface="Times New Roman" charset="0"/>
              </a:rPr>
              <a:t>Reporters in an Inca Deployment</a:t>
            </a:r>
          </a:p>
          <a:p>
            <a:pPr>
              <a:lnSpc>
                <a:spcPct val="100000"/>
              </a:lnSpc>
            </a:pPr>
            <a:r>
              <a:rPr lang="en-US" sz="3200" b="0">
                <a:latin typeface="Times New Roman" charset="0"/>
              </a:rPr>
              <a:t>Meta-Reporters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Perl SimpleUnit Reporter Code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22400"/>
            <a:ext cx="8839200" cy="4673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use Inca::Reporter::SimpleUnit</a:t>
            </a:r>
            <a:r>
              <a:rPr lang="en-US" sz="2000" b="0">
                <a:latin typeface="Times New Roman" charset="0"/>
              </a:rPr>
              <a:t>;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my $reporter = </a:t>
            </a: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new Inca::Reporter::SimpleUnit(unit_name =&gt; 'posixps')</a:t>
            </a:r>
            <a:r>
              <a:rPr lang="en-US" sz="2000" b="0">
                <a:latin typeface="Times New Roman" charset="0"/>
              </a:rPr>
              <a:t>;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$reporter-&gt;processArgv(@ARGV);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my $output = $reporter-&gt;loggedCommand('ps -Af');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if($? == 0) {</a:t>
            </a:r>
          </a:p>
          <a:p>
            <a:pPr>
              <a:buFontTx/>
              <a:buNone/>
            </a:pP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  $reporter-&gt;unitSuccess()</a:t>
            </a:r>
            <a:r>
              <a:rPr lang="en-US" sz="2000" b="0">
                <a:latin typeface="Times New Roman" charset="0"/>
              </a:rPr>
              <a:t>;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} else {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  </a:t>
            </a: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$reporter-&gt;unitFailure(output)</a:t>
            </a:r>
            <a:r>
              <a:rPr lang="en-US" sz="2000" b="0">
                <a:latin typeface="Times New Roman" charset="0"/>
              </a:rPr>
              <a:t>;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}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$reporter-&gt;print();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Python SimpleUnit Reporter Code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22400"/>
            <a:ext cx="8839200" cy="4673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import sys; </a:t>
            </a: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from inca.SimpleUnitReporter import SimpleUnitReporter</a:t>
            </a:r>
            <a:endParaRPr lang="en-US" sz="2000" b="0">
              <a:latin typeface="Times New Roman" charset="0"/>
            </a:endParaRP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reporter = </a:t>
            </a: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SimpleUnitReporter(unit_name='posixps')</a:t>
            </a:r>
            <a:endParaRPr lang="en-US" sz="2000" b="0">
              <a:latin typeface="Times New Roman" charset="0"/>
            </a:endParaRP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reporter.processArgv(sys.argv[1:])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(status, output) = reporter.loggedCommandStatusOutput('ps -Af')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if status == 0: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  </a:t>
            </a: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reporter.unitSuccess()</a:t>
            </a:r>
            <a:endParaRPr lang="en-US" sz="2000" b="0">
              <a:latin typeface="Times New Roman" charset="0"/>
            </a:endParaRP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else: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  </a:t>
            </a: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reporter.unitFailure(output)</a:t>
            </a:r>
            <a:endParaRPr lang="en-US" sz="2000" b="0">
              <a:latin typeface="Times New Roman" charset="0"/>
            </a:endParaRP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reporter.printReport()</a:t>
            </a:r>
            <a:endParaRPr lang="en-US" sz="1600" b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GlobusUnit Library</a:t>
            </a:r>
            <a:endParaRPr lang="en-US">
              <a:latin typeface="Times New Roman" charset="0"/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3243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>
                <a:latin typeface="Times New Roman" charset="0"/>
              </a:rPr>
              <a:t>Inca::Reporter::GlobusUnit</a:t>
            </a:r>
            <a:br>
              <a:rPr lang="en-US" b="0">
                <a:latin typeface="Times New Roman" charset="0"/>
              </a:rPr>
            </a:br>
            <a:r>
              <a:rPr lang="en-US" b="0">
                <a:latin typeface="Times New Roman" charset="0"/>
              </a:rPr>
              <a:t>inca.GlobusUnitReporter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b="0">
                <a:latin typeface="Times New Roman" charset="0"/>
              </a:rPr>
              <a:t>Extends SimpleUnit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b="0">
                <a:latin typeface="Times New Roman" charset="0"/>
              </a:rPr>
              <a:t>Supports reporters that test Globus components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b="0">
                <a:latin typeface="Times New Roman" charset="0"/>
              </a:rPr>
              <a:t>Provides methods for execution via Globus--submitJob and submitCSource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Performance Reporter Library</a:t>
            </a:r>
            <a:endParaRPr lang="en-US">
              <a:latin typeface="Times New Roman" charset="0"/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124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>
                <a:latin typeface="Times New Roman" charset="0"/>
              </a:rPr>
              <a:t>Inca::Reporter::Performance</a:t>
            </a:r>
            <a:br>
              <a:rPr lang="en-US" b="0">
                <a:latin typeface="Times New Roman" charset="0"/>
              </a:rPr>
            </a:br>
            <a:r>
              <a:rPr lang="en-US" b="0">
                <a:latin typeface="Times New Roman" charset="0"/>
              </a:rPr>
              <a:t>inca.PerformanceReporter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b="0">
                <a:latin typeface="Times New Roman" charset="0"/>
              </a:rPr>
              <a:t>Defines common &lt;</a:t>
            </a:r>
            <a:r>
              <a:rPr lang="en-US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b="0">
                <a:latin typeface="Times New Roman" charset="0"/>
              </a:rPr>
              <a:t>&gt; schema for system/software performance metric reporters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b="0">
                <a:latin typeface="Times New Roman" charset="0"/>
              </a:rPr>
              <a:t>Allows recording of a collection of benchmarks, each a set of parameters (name/value) and statistics (name/value/units)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Times New Roman" charset="0"/>
              </a:rPr>
              <a:t>A Typical Performance Reporter Body</a:t>
            </a:r>
            <a:endParaRPr lang="en-US" dirty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90089"/>
            <a:ext cx="8839200" cy="4749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&lt;</a:t>
            </a:r>
            <a:r>
              <a:rPr lang="en-US" sz="1600" b="0" dirty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&lt;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performance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&lt;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 dirty="0">
                <a:latin typeface="Times New Roman" charset="0"/>
              </a:rPr>
              <a:t>&gt;ping&lt;/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&lt;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benchmark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  &lt;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 dirty="0">
                <a:latin typeface="Times New Roman" charset="0"/>
              </a:rPr>
              <a:t>&gt;ping&lt;/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  &lt;</a:t>
            </a:r>
            <a:r>
              <a:rPr lang="en-US" sz="1600" b="0" dirty="0" smtClean="0">
                <a:solidFill>
                  <a:srgbClr val="8000FF"/>
                </a:solidFill>
                <a:latin typeface="Times New Roman" charset="0"/>
              </a:rPr>
              <a:t>parameters</a:t>
            </a:r>
            <a:r>
              <a:rPr lang="en-US" sz="1600" b="0" dirty="0" smtClean="0">
                <a:latin typeface="Times New Roman" charset="0"/>
              </a:rPr>
              <a:t>&gt;</a:t>
            </a:r>
            <a:r>
              <a:rPr lang="en-US" sz="1600" b="0" dirty="0">
                <a:latin typeface="Times New Roman" charset="0"/>
              </a:rPr>
              <a:t>&lt;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parameter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      &lt;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 dirty="0">
                <a:latin typeface="Times New Roman" charset="0"/>
              </a:rPr>
              <a:t>&gt;host&lt;/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      &lt;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600" b="0" dirty="0">
                <a:latin typeface="Times New Roman" charset="0"/>
              </a:rPr>
              <a:t>&gt;</a:t>
            </a:r>
            <a:r>
              <a:rPr lang="en-US" sz="1600" b="0" dirty="0" err="1">
                <a:latin typeface="Times New Roman" charset="0"/>
              </a:rPr>
              <a:t>cuzco.sdsc.edu</a:t>
            </a:r>
            <a:r>
              <a:rPr lang="en-US" sz="1600" b="0" dirty="0">
                <a:latin typeface="Times New Roman" charset="0"/>
              </a:rPr>
              <a:t>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    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parameter</a:t>
            </a:r>
            <a:r>
              <a:rPr lang="en-US" sz="1600" b="0" dirty="0">
                <a:latin typeface="Times New Roman" charset="0"/>
              </a:rPr>
              <a:t>&gt;&lt;/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parameters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  &lt;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statistics</a:t>
            </a:r>
            <a:r>
              <a:rPr lang="en-US" sz="1600" b="0" dirty="0">
                <a:latin typeface="Times New Roman" charset="0"/>
              </a:rPr>
              <a:t>&gt;&lt;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statistic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      &lt;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 dirty="0">
                <a:latin typeface="Times New Roman" charset="0"/>
              </a:rPr>
              <a:t>&gt;</a:t>
            </a:r>
            <a:r>
              <a:rPr lang="en-US" sz="1600" b="0" dirty="0" smtClean="0">
                <a:latin typeface="Times New Roman" charset="0"/>
              </a:rPr>
              <a:t>roundtrip</a:t>
            </a:r>
            <a:r>
              <a:rPr lang="en-US" sz="1600" b="0" dirty="0">
                <a:latin typeface="Times New Roman" charset="0"/>
              </a:rPr>
              <a:t>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      &lt;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600" b="0" dirty="0">
                <a:latin typeface="Times New Roman" charset="0"/>
              </a:rPr>
              <a:t>&gt;11.3&lt;/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      &lt;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units</a:t>
            </a:r>
            <a:r>
              <a:rPr lang="en-US" sz="1600" b="0" dirty="0">
                <a:latin typeface="Times New Roman" charset="0"/>
              </a:rPr>
              <a:t>&gt;ms&lt;/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units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    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statistic</a:t>
            </a:r>
            <a:r>
              <a:rPr lang="en-US" sz="1600" b="0" dirty="0">
                <a:latin typeface="Times New Roman" charset="0"/>
              </a:rPr>
              <a:t>&gt;&lt;/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statistics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benchmark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&lt;/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performance</a:t>
            </a:r>
            <a:r>
              <a:rPr lang="en-US" sz="1600" b="0" dirty="0">
                <a:latin typeface="Times New Roman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&lt;/</a:t>
            </a:r>
            <a:r>
              <a:rPr lang="en-US" sz="1600" b="0" dirty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1600" b="0" dirty="0">
                <a:latin typeface="Times New Roman" charset="0"/>
              </a:rPr>
              <a:t>&gt;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99467" y="1524000"/>
            <a:ext cx="4165599" cy="2912533"/>
          </a:xfrm>
          <a:prstGeom prst="rect">
            <a:avLst/>
          </a:prstGeom>
          <a:solidFill>
            <a:srgbClr val="3366FF">
              <a:alpha val="15000"/>
            </a:srgbClr>
          </a:solidFill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1600" kern="0" dirty="0">
              <a:latin typeface="Times New Roman" charset="0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27D52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body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&gt;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&lt;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performance ID="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ping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&gt;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&lt;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benchmark ID="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ping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&gt;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  &lt;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parameters host="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cuzco.sdsc.edu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/&gt;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  &lt;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statistics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roundtrip_ms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=”</a:t>
            </a:r>
            <a:r>
              <a:rPr lang="en-US" sz="1600" kern="0" dirty="0" smtClean="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t>11.3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/&gt;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&lt;/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benchmark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&gt;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&lt;/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performance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&gt;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&lt;/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27D52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body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2862" y="1628030"/>
            <a:ext cx="431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New in 2.6 – short format option</a:t>
            </a:r>
            <a:endParaRPr lang="en-US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Times New Roman" charset="0"/>
              </a:rPr>
              <a:t>Perl Performance Reporter Code</a:t>
            </a:r>
            <a:endParaRPr lang="en-US" dirty="0">
              <a:latin typeface="Times New Roman" charset="0"/>
            </a:endParaRP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4749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use </a:t>
            </a:r>
            <a:r>
              <a:rPr lang="en-US" sz="1600" b="0" dirty="0" err="1">
                <a:solidFill>
                  <a:srgbClr val="8000FF"/>
                </a:solidFill>
                <a:latin typeface="Times New Roman" charset="0"/>
              </a:rPr>
              <a:t>Inca::Reporter::Performance</a:t>
            </a:r>
            <a:r>
              <a:rPr lang="en-US" sz="1600" b="0" dirty="0">
                <a:latin typeface="Times New Roman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my $reporter =</a:t>
            </a:r>
            <a:r>
              <a:rPr lang="en-US" sz="1600" b="0" dirty="0">
                <a:solidFill>
                  <a:srgbClr val="50B965"/>
                </a:solidFill>
                <a:latin typeface="Times New Roman" charset="0"/>
              </a:rPr>
              <a:t> 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new </a:t>
            </a:r>
            <a:r>
              <a:rPr lang="en-US" sz="1600" b="0" dirty="0" err="1">
                <a:solidFill>
                  <a:srgbClr val="8000FF"/>
                </a:solidFill>
                <a:latin typeface="Times New Roman" charset="0"/>
              </a:rPr>
              <a:t>Inca::Reporter::Performance(measurement_name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 =&gt; 'ping')</a:t>
            </a:r>
            <a:r>
              <a:rPr lang="en-US" sz="1600" b="0" dirty="0">
                <a:latin typeface="Times New Roman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$reporter-&gt;</a:t>
            </a:r>
            <a:r>
              <a:rPr lang="en-US" sz="1600" b="0" dirty="0" err="1">
                <a:latin typeface="Times New Roman" charset="0"/>
              </a:rPr>
              <a:t>addArg('host</a:t>
            </a:r>
            <a:r>
              <a:rPr lang="en-US" sz="1600" b="0" dirty="0">
                <a:latin typeface="Times New Roman" charset="0"/>
              </a:rPr>
              <a:t>', 'target host');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$reporter-&gt;</a:t>
            </a:r>
            <a:r>
              <a:rPr lang="en-US" sz="1600" b="0" dirty="0" err="1">
                <a:latin typeface="Times New Roman" charset="0"/>
              </a:rPr>
              <a:t>processArgv(@ARGV</a:t>
            </a:r>
            <a:r>
              <a:rPr lang="en-US" sz="1600" b="0" dirty="0">
                <a:latin typeface="Times New Roman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my $host = $reporter-&gt;</a:t>
            </a:r>
            <a:r>
              <a:rPr lang="en-US" sz="1600" b="0" dirty="0" err="1">
                <a:latin typeface="Times New Roman" charset="0"/>
              </a:rPr>
              <a:t>argValue('host</a:t>
            </a:r>
            <a:r>
              <a:rPr lang="en-US" sz="1600" b="0" dirty="0">
                <a:latin typeface="Times New Roman" charset="0"/>
              </a:rPr>
              <a:t>');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 err="1">
                <a:latin typeface="Times New Roman" charset="0"/>
              </a:rPr>
              <a:t>if(!open(INPUT</a:t>
            </a:r>
            <a:r>
              <a:rPr lang="en-US" sz="1600" b="0" dirty="0">
                <a:latin typeface="Times New Roman" charset="0"/>
              </a:rPr>
              <a:t>, "ping $host|"))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$reporter-&gt;setResult(0, 'ping not available');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} else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my $line = &lt;INPUT&gt;; $line = &lt;INPUT&gt;;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</a:t>
            </a:r>
            <a:r>
              <a:rPr lang="en-US" sz="1600" b="0" dirty="0" err="1">
                <a:latin typeface="Times New Roman" charset="0"/>
              </a:rPr>
              <a:t>if($line</a:t>
            </a:r>
            <a:r>
              <a:rPr lang="en-US" sz="1600" b="0" dirty="0">
                <a:latin typeface="Times New Roman" charset="0"/>
              </a:rPr>
              <a:t> =~ /time *= *([\</a:t>
            </a:r>
            <a:r>
              <a:rPr lang="en-US" sz="1600" b="0" dirty="0" err="1">
                <a:latin typeface="Times New Roman" charset="0"/>
              </a:rPr>
              <a:t>d</a:t>
            </a:r>
            <a:r>
              <a:rPr lang="en-US" sz="1600" b="0" dirty="0">
                <a:latin typeface="Times New Roman" charset="0"/>
              </a:rPr>
              <a:t>.]+) *(\S*)/)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my $benchmark = 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$reporter-&gt;</a:t>
            </a:r>
            <a:r>
              <a:rPr lang="en-US" sz="1600" b="0" dirty="0" err="1">
                <a:solidFill>
                  <a:srgbClr val="8000FF"/>
                </a:solidFill>
                <a:latin typeface="Times New Roman" charset="0"/>
              </a:rPr>
              <a:t>addNewBenchmark('ping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')</a:t>
            </a:r>
            <a:r>
              <a:rPr lang="en-US" sz="1600" b="0" dirty="0">
                <a:latin typeface="Times New Roman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$benchmark-&gt;</a:t>
            </a:r>
            <a:r>
              <a:rPr lang="en-US" sz="1600" b="0" dirty="0" err="1">
                <a:solidFill>
                  <a:srgbClr val="8000FF"/>
                </a:solidFill>
                <a:latin typeface="Times New Roman" charset="0"/>
              </a:rPr>
              <a:t>setParameter('host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', $host)</a:t>
            </a:r>
            <a:r>
              <a:rPr lang="en-US" sz="1600" b="0" dirty="0">
                <a:latin typeface="Times New Roman" charset="0"/>
              </a:rPr>
              <a:t>;</a:t>
            </a:r>
            <a:endParaRPr lang="en-US" sz="1600" b="0" dirty="0">
              <a:solidFill>
                <a:srgbClr val="8000FF"/>
              </a:solidFill>
              <a:latin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    $benchmark-&gt;</a:t>
            </a:r>
            <a:r>
              <a:rPr lang="en-US" sz="1600" b="0" dirty="0" err="1">
                <a:solidFill>
                  <a:srgbClr val="8000FF"/>
                </a:solidFill>
                <a:latin typeface="Times New Roman" charset="0"/>
              </a:rPr>
              <a:t>setStatistic('round_trip</a:t>
            </a:r>
            <a:r>
              <a:rPr lang="en-US" sz="1600" b="0" dirty="0">
                <a:solidFill>
                  <a:srgbClr val="8000FF"/>
                </a:solidFill>
                <a:latin typeface="Times New Roman" charset="0"/>
              </a:rPr>
              <a:t>', $1, $2)</a:t>
            </a:r>
            <a:r>
              <a:rPr lang="en-US" sz="1600" b="0" dirty="0">
                <a:latin typeface="Times New Roman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  $reporter-&gt;setCompleted(1);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0" dirty="0">
                <a:latin typeface="Times New Roman" charset="0"/>
              </a:rPr>
              <a:t>$reporter-&gt;print();</a:t>
            </a:r>
            <a:endParaRPr lang="en-US" sz="2400" b="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Python Performance Reporter Code</a:t>
            </a:r>
            <a:endParaRPr lang="en-US">
              <a:latin typeface="Times New Roman" charset="0"/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import os; import popen2; import re; import sys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from inca.PerformanceReporter import PerformanceReporter</a:t>
            </a:r>
            <a:endParaRPr lang="en-US" sz="1600" b="0">
              <a:solidFill>
                <a:srgbClr val="50B965"/>
              </a:solidFill>
              <a:latin typeface="Times New Roman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reporter = 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PerformanceReporter(measurement_name='ping')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reporter.addArg('host', 'target host')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reporter.processArgv(sys.argv[1:])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host = reporter.argValue('host')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try: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child = popen2.Popen3('ping ' + host)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line = child.fromchild.readline(); line = child.fromchild.readline()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parsed = re.search('time *= *([\d.]+) *(\S*)', line)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benchmark = 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reporter.addNewBenchmark('ping')</a:t>
            </a:r>
            <a:endParaRPr lang="en-US" sz="1600" b="0">
              <a:solidFill>
                <a:srgbClr val="50B965"/>
              </a:solidFill>
              <a:latin typeface="Times New Roman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solidFill>
                  <a:srgbClr val="50B965"/>
                </a:solidFill>
                <a:latin typeface="Times New Roman" charset="0"/>
              </a:rPr>
              <a:t>  </a:t>
            </a: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benchmark.setParameter('host', host)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solidFill>
                  <a:srgbClr val="8000FF"/>
                </a:solidFill>
                <a:latin typeface="Times New Roman" charset="0"/>
              </a:rPr>
              <a:t>  benchmark.setStatistic('round_trip', parsed.group(1), parsed.group(2))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os.kill(child.pid, 9); child.wait()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reporter.setCompleted(1)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except IOError: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  reporter.setResult(0, 'ping not available')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600" b="0">
                <a:latin typeface="Times New Roman" charset="0"/>
              </a:rPr>
              <a:t>reporter.printReport()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Outline</a:t>
            </a:r>
            <a:endParaRPr lang="en-US">
              <a:latin typeface="Times New Roman" charset="0"/>
            </a:endParaRP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>
                <a:solidFill>
                  <a:schemeClr val="bg2"/>
                </a:solidFill>
                <a:latin typeface="Times New Roman" charset="0"/>
              </a:rPr>
              <a:t>Reporter Definition</a:t>
            </a:r>
          </a:p>
          <a:p>
            <a:pPr>
              <a:lnSpc>
                <a:spcPct val="100000"/>
              </a:lnSpc>
            </a:pPr>
            <a:r>
              <a:rPr lang="en-US" sz="3200" b="0">
                <a:solidFill>
                  <a:schemeClr val="bg2"/>
                </a:solidFill>
                <a:latin typeface="Times New Roman" charset="0"/>
              </a:rPr>
              <a:t>Using the Reporter Libraries</a:t>
            </a:r>
          </a:p>
          <a:p>
            <a:pPr>
              <a:lnSpc>
                <a:spcPct val="100000"/>
              </a:lnSpc>
            </a:pPr>
            <a:r>
              <a:rPr lang="en-US" sz="3200" b="0">
                <a:latin typeface="Times New Roman" charset="0"/>
              </a:rPr>
              <a:t>Reporters in an Inca Deployment</a:t>
            </a:r>
          </a:p>
          <a:p>
            <a:pPr>
              <a:lnSpc>
                <a:spcPct val="100000"/>
              </a:lnSpc>
            </a:pPr>
            <a:r>
              <a:rPr lang="en-US" sz="3200" b="0">
                <a:latin typeface="Times New Roman" charset="0"/>
              </a:rPr>
              <a:t>Meta-Reporters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839200" cy="1041400"/>
          </a:xfrm>
        </p:spPr>
        <p:txBody>
          <a:bodyPr/>
          <a:lstStyle/>
          <a:p>
            <a:r>
              <a:rPr lang="en-US" sz="3200" i="0">
                <a:latin typeface="Times New Roman" charset="0"/>
              </a:rPr>
              <a:t>Agent and Managers Work With Reporters</a:t>
            </a:r>
            <a:endParaRPr lang="en-US">
              <a:latin typeface="Times New Roman" charset="0"/>
            </a:endParaRP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581400"/>
            <a:ext cx="3733800" cy="2667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>
                <a:latin typeface="Times New Roman" charset="0"/>
              </a:rPr>
              <a:t>Agent forwards reporters from Repositories to Reporter Managers</a:t>
            </a:r>
          </a:p>
          <a:p>
            <a:pPr>
              <a:lnSpc>
                <a:spcPct val="100000"/>
              </a:lnSpc>
            </a:pPr>
            <a:r>
              <a:rPr lang="en-US" sz="2400" b="0">
                <a:latin typeface="Times New Roman" charset="0"/>
              </a:rPr>
              <a:t>Managers run Reporters as per administrator’s schedule and send output and meta-data to Depot </a:t>
            </a:r>
          </a:p>
        </p:txBody>
      </p:sp>
      <p:sp>
        <p:nvSpPr>
          <p:cNvPr id="295941" name="AutoShape 5"/>
          <p:cNvSpPr>
            <a:spLocks noChangeArrowheads="1"/>
          </p:cNvSpPr>
          <p:nvPr/>
        </p:nvSpPr>
        <p:spPr bwMode="auto">
          <a:xfrm>
            <a:off x="1071563" y="1862138"/>
            <a:ext cx="2271712" cy="1604962"/>
          </a:xfrm>
          <a:prstGeom prst="roundRect">
            <a:avLst>
              <a:gd name="adj" fmla="val 9602"/>
            </a:avLst>
          </a:prstGeom>
          <a:solidFill>
            <a:srgbClr val="AAD1F5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42" name="AutoShape 6"/>
          <p:cNvSpPr>
            <a:spLocks noChangeArrowheads="1"/>
          </p:cNvSpPr>
          <p:nvPr/>
        </p:nvSpPr>
        <p:spPr bwMode="auto">
          <a:xfrm>
            <a:off x="4583113" y="4410075"/>
            <a:ext cx="3949700" cy="1511300"/>
          </a:xfrm>
          <a:prstGeom prst="roundRect">
            <a:avLst>
              <a:gd name="adj" fmla="val 9602"/>
            </a:avLst>
          </a:prstGeom>
          <a:solidFill>
            <a:srgbClr val="9FC6B7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43" name="AutoShape 7"/>
          <p:cNvSpPr>
            <a:spLocks noChangeArrowheads="1"/>
          </p:cNvSpPr>
          <p:nvPr/>
        </p:nvSpPr>
        <p:spPr bwMode="auto">
          <a:xfrm>
            <a:off x="4376738" y="1295400"/>
            <a:ext cx="4233862" cy="2171700"/>
          </a:xfrm>
          <a:prstGeom prst="roundRect">
            <a:avLst>
              <a:gd name="adj" fmla="val 9602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6777038" y="5640388"/>
            <a:ext cx="920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4C4C4C"/>
                </a:solidFill>
                <a:latin typeface="Times New Roman" charset="0"/>
              </a:rPr>
              <a:t>Grid Resource</a:t>
            </a:r>
          </a:p>
        </p:txBody>
      </p:sp>
      <p:sp>
        <p:nvSpPr>
          <p:cNvPr id="295945" name="Text Box 9"/>
          <p:cNvSpPr txBox="1">
            <a:spLocks noChangeArrowheads="1"/>
          </p:cNvSpPr>
          <p:nvPr/>
        </p:nvSpPr>
        <p:spPr bwMode="auto">
          <a:xfrm>
            <a:off x="5357813" y="48117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charset="0"/>
              </a:rPr>
              <a:t>…</a:t>
            </a:r>
          </a:p>
        </p:txBody>
      </p:sp>
      <p:sp>
        <p:nvSpPr>
          <p:cNvPr id="295946" name="AutoShape 10"/>
          <p:cNvSpPr>
            <a:spLocks noChangeArrowheads="1"/>
          </p:cNvSpPr>
          <p:nvPr/>
        </p:nvSpPr>
        <p:spPr bwMode="auto">
          <a:xfrm>
            <a:off x="7034213" y="4851400"/>
            <a:ext cx="366712" cy="411163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47" name="AutoShape 11"/>
          <p:cNvSpPr>
            <a:spLocks noChangeArrowheads="1"/>
          </p:cNvSpPr>
          <p:nvPr/>
        </p:nvSpPr>
        <p:spPr bwMode="auto">
          <a:xfrm>
            <a:off x="6848475" y="4897438"/>
            <a:ext cx="368300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48" name="AutoShape 12"/>
          <p:cNvSpPr>
            <a:spLocks noChangeArrowheads="1"/>
          </p:cNvSpPr>
          <p:nvPr/>
        </p:nvSpPr>
        <p:spPr bwMode="auto">
          <a:xfrm>
            <a:off x="7400925" y="4851400"/>
            <a:ext cx="368300" cy="411163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49" name="AutoShape 13"/>
          <p:cNvSpPr>
            <a:spLocks noChangeArrowheads="1"/>
          </p:cNvSpPr>
          <p:nvPr/>
        </p:nvSpPr>
        <p:spPr bwMode="auto">
          <a:xfrm>
            <a:off x="7216775" y="4900613"/>
            <a:ext cx="368300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50" name="AutoShape 14"/>
          <p:cNvSpPr>
            <a:spLocks noChangeArrowheads="1"/>
          </p:cNvSpPr>
          <p:nvPr/>
        </p:nvSpPr>
        <p:spPr bwMode="auto">
          <a:xfrm>
            <a:off x="7769225" y="4694238"/>
            <a:ext cx="368300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51" name="AutoShape 15"/>
          <p:cNvSpPr>
            <a:spLocks noChangeArrowheads="1"/>
          </p:cNvSpPr>
          <p:nvPr/>
        </p:nvSpPr>
        <p:spPr bwMode="auto">
          <a:xfrm>
            <a:off x="7585075" y="4900613"/>
            <a:ext cx="366713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5952" name="Picture 16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/>
              <a:stretch>
                <a:fillRect/>
              </a:stretch>
            </p:blipFill>
          </mc:Choice>
          <mc:Fallback>
            <p:blipFill>
              <a:blip r:embed="rId4"/>
              <a:srcRect/>
              <a:stretch>
                <a:fillRect/>
              </a:stretch>
            </p:blipFill>
          </mc:Fallback>
        </mc:AlternateContent>
        <p:spPr bwMode="auto">
          <a:xfrm>
            <a:off x="1381125" y="1922463"/>
            <a:ext cx="1136650" cy="919162"/>
          </a:xfrm>
          <a:prstGeom prst="rect">
            <a:avLst/>
          </a:prstGeom>
          <a:noFill/>
        </p:spPr>
      </p:pic>
      <p:sp>
        <p:nvSpPr>
          <p:cNvPr id="295953" name="AutoShape 17"/>
          <p:cNvSpPr>
            <a:spLocks noChangeArrowheads="1"/>
          </p:cNvSpPr>
          <p:nvPr/>
        </p:nvSpPr>
        <p:spPr bwMode="auto">
          <a:xfrm>
            <a:off x="7004050" y="4614863"/>
            <a:ext cx="928688" cy="5508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Reporter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Manager</a:t>
            </a:r>
          </a:p>
        </p:txBody>
      </p:sp>
      <p:sp>
        <p:nvSpPr>
          <p:cNvPr id="295954" name="AutoShape 18"/>
          <p:cNvSpPr>
            <a:spLocks noChangeArrowheads="1"/>
          </p:cNvSpPr>
          <p:nvPr/>
        </p:nvSpPr>
        <p:spPr bwMode="auto">
          <a:xfrm>
            <a:off x="4583113" y="1389063"/>
            <a:ext cx="1031875" cy="750887"/>
          </a:xfrm>
          <a:prstGeom prst="can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Reporter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Repository</a:t>
            </a:r>
          </a:p>
        </p:txBody>
      </p:sp>
      <p:sp>
        <p:nvSpPr>
          <p:cNvPr id="295955" name="AutoShape 19"/>
          <p:cNvSpPr>
            <a:spLocks noChangeArrowheads="1"/>
          </p:cNvSpPr>
          <p:nvPr/>
        </p:nvSpPr>
        <p:spPr bwMode="auto">
          <a:xfrm>
            <a:off x="4686300" y="2806700"/>
            <a:ext cx="825500" cy="47148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Agent</a:t>
            </a:r>
            <a:endParaRPr lang="en-US" sz="12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95956" name="AutoShape 20"/>
          <p:cNvSpPr>
            <a:spLocks noChangeArrowheads="1"/>
          </p:cNvSpPr>
          <p:nvPr/>
        </p:nvSpPr>
        <p:spPr bwMode="auto">
          <a:xfrm>
            <a:off x="7061200" y="2806700"/>
            <a:ext cx="830263" cy="47466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Depot</a:t>
            </a:r>
          </a:p>
        </p:txBody>
      </p:sp>
      <p:cxnSp>
        <p:nvCxnSpPr>
          <p:cNvPr id="295957" name="AutoShape 21"/>
          <p:cNvCxnSpPr>
            <a:cxnSpLocks noChangeShapeType="1"/>
            <a:stCxn id="295971" idx="0"/>
            <a:endCxn id="295956" idx="2"/>
          </p:cNvCxnSpPr>
          <p:nvPr/>
        </p:nvCxnSpPr>
        <p:spPr bwMode="auto">
          <a:xfrm flipV="1">
            <a:off x="5454650" y="3281363"/>
            <a:ext cx="2022475" cy="1317625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295958" name="AutoShape 22"/>
          <p:cNvCxnSpPr>
            <a:cxnSpLocks noChangeShapeType="1"/>
            <a:stCxn id="295955" idx="2"/>
            <a:endCxn id="295953" idx="0"/>
          </p:cNvCxnSpPr>
          <p:nvPr/>
        </p:nvCxnSpPr>
        <p:spPr bwMode="auto">
          <a:xfrm>
            <a:off x="5099050" y="3278188"/>
            <a:ext cx="2368550" cy="1336675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295959" name="Oval 23"/>
          <p:cNvSpPr>
            <a:spLocks noChangeArrowheads="1"/>
          </p:cNvSpPr>
          <p:nvPr/>
        </p:nvSpPr>
        <p:spPr bwMode="auto">
          <a:xfrm>
            <a:off x="5988050" y="3749675"/>
            <a:ext cx="247650" cy="227013"/>
          </a:xfrm>
          <a:prstGeom prst="ellipse">
            <a:avLst/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cxnSp>
        <p:nvCxnSpPr>
          <p:cNvPr id="295960" name="AutoShape 24"/>
          <p:cNvCxnSpPr>
            <a:cxnSpLocks noChangeShapeType="1"/>
            <a:stCxn id="295955" idx="2"/>
            <a:endCxn id="295971" idx="0"/>
          </p:cNvCxnSpPr>
          <p:nvPr/>
        </p:nvCxnSpPr>
        <p:spPr bwMode="auto">
          <a:xfrm>
            <a:off x="5099050" y="3278188"/>
            <a:ext cx="355600" cy="132080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295961" name="AutoShape 25"/>
          <p:cNvCxnSpPr>
            <a:cxnSpLocks noChangeShapeType="1"/>
            <a:stCxn id="295953" idx="0"/>
            <a:endCxn id="295956" idx="2"/>
          </p:cNvCxnSpPr>
          <p:nvPr/>
        </p:nvCxnSpPr>
        <p:spPr bwMode="auto">
          <a:xfrm flipV="1">
            <a:off x="7467600" y="3281363"/>
            <a:ext cx="9525" cy="133350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295962" name="AutoShape 26"/>
          <p:cNvCxnSpPr>
            <a:cxnSpLocks noChangeShapeType="1"/>
            <a:stCxn id="295956" idx="0"/>
            <a:endCxn id="295963" idx="2"/>
          </p:cNvCxnSpPr>
          <p:nvPr/>
        </p:nvCxnSpPr>
        <p:spPr bwMode="auto">
          <a:xfrm flipH="1" flipV="1">
            <a:off x="7473950" y="2522538"/>
            <a:ext cx="3175" cy="284162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295963" name="Rectangle 27"/>
          <p:cNvSpPr>
            <a:spLocks noChangeArrowheads="1"/>
          </p:cNvSpPr>
          <p:nvPr/>
        </p:nvSpPr>
        <p:spPr bwMode="auto">
          <a:xfrm>
            <a:off x="6545263" y="2144713"/>
            <a:ext cx="1858962" cy="3778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Data Consumers</a:t>
            </a:r>
          </a:p>
        </p:txBody>
      </p:sp>
      <p:sp>
        <p:nvSpPr>
          <p:cNvPr id="295964" name="Text Box 28"/>
          <p:cNvSpPr txBox="1">
            <a:spLocks noChangeArrowheads="1"/>
          </p:cNvSpPr>
          <p:nvPr/>
        </p:nvSpPr>
        <p:spPr bwMode="auto">
          <a:xfrm>
            <a:off x="4711700" y="5619750"/>
            <a:ext cx="920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4C4C4C"/>
                </a:solidFill>
                <a:latin typeface="Times New Roman" charset="0"/>
              </a:rPr>
              <a:t>Grid Resource</a:t>
            </a:r>
          </a:p>
        </p:txBody>
      </p:sp>
      <p:sp>
        <p:nvSpPr>
          <p:cNvPr id="295965" name="AutoShape 29"/>
          <p:cNvSpPr>
            <a:spLocks noChangeArrowheads="1"/>
          </p:cNvSpPr>
          <p:nvPr/>
        </p:nvSpPr>
        <p:spPr bwMode="auto">
          <a:xfrm>
            <a:off x="5019675" y="4835525"/>
            <a:ext cx="368300" cy="411163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66" name="AutoShape 30"/>
          <p:cNvSpPr>
            <a:spLocks noChangeArrowheads="1"/>
          </p:cNvSpPr>
          <p:nvPr/>
        </p:nvSpPr>
        <p:spPr bwMode="auto">
          <a:xfrm>
            <a:off x="4835525" y="4900613"/>
            <a:ext cx="366713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67" name="AutoShape 31"/>
          <p:cNvSpPr>
            <a:spLocks noChangeArrowheads="1"/>
          </p:cNvSpPr>
          <p:nvPr/>
        </p:nvSpPr>
        <p:spPr bwMode="auto">
          <a:xfrm>
            <a:off x="5387975" y="4835525"/>
            <a:ext cx="368300" cy="411163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68" name="AutoShape 32"/>
          <p:cNvSpPr>
            <a:spLocks noChangeArrowheads="1"/>
          </p:cNvSpPr>
          <p:nvPr/>
        </p:nvSpPr>
        <p:spPr bwMode="auto">
          <a:xfrm>
            <a:off x="5202238" y="4900613"/>
            <a:ext cx="368300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69" name="AutoShape 33"/>
          <p:cNvSpPr>
            <a:spLocks noChangeArrowheads="1"/>
          </p:cNvSpPr>
          <p:nvPr/>
        </p:nvSpPr>
        <p:spPr bwMode="auto">
          <a:xfrm>
            <a:off x="5756275" y="4694238"/>
            <a:ext cx="366713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70" name="AutoShape 34"/>
          <p:cNvSpPr>
            <a:spLocks noChangeArrowheads="1"/>
          </p:cNvSpPr>
          <p:nvPr/>
        </p:nvSpPr>
        <p:spPr bwMode="auto">
          <a:xfrm>
            <a:off x="5570538" y="4900613"/>
            <a:ext cx="368300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71" name="AutoShape 35"/>
          <p:cNvSpPr>
            <a:spLocks noChangeArrowheads="1"/>
          </p:cNvSpPr>
          <p:nvPr/>
        </p:nvSpPr>
        <p:spPr bwMode="auto">
          <a:xfrm>
            <a:off x="4989513" y="4598988"/>
            <a:ext cx="930275" cy="5667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Reporter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Manager</a:t>
            </a:r>
          </a:p>
        </p:txBody>
      </p:sp>
      <p:sp>
        <p:nvSpPr>
          <p:cNvPr id="295972" name="Oval 36"/>
          <p:cNvSpPr>
            <a:spLocks noChangeArrowheads="1"/>
          </p:cNvSpPr>
          <p:nvPr/>
        </p:nvSpPr>
        <p:spPr bwMode="auto">
          <a:xfrm>
            <a:off x="5202238" y="4033838"/>
            <a:ext cx="247650" cy="225425"/>
          </a:xfrm>
          <a:prstGeom prst="ellipse">
            <a:avLst/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cxnSp>
        <p:nvCxnSpPr>
          <p:cNvPr id="295973" name="AutoShape 37"/>
          <p:cNvCxnSpPr>
            <a:cxnSpLocks noChangeShapeType="1"/>
            <a:stCxn id="295954" idx="3"/>
            <a:endCxn id="295955" idx="0"/>
          </p:cNvCxnSpPr>
          <p:nvPr/>
        </p:nvCxnSpPr>
        <p:spPr bwMode="auto">
          <a:xfrm>
            <a:off x="5099050" y="2139950"/>
            <a:ext cx="0" cy="66675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295974" name="AutoShape 38"/>
          <p:cNvCxnSpPr>
            <a:cxnSpLocks noChangeShapeType="1"/>
            <a:stCxn id="295982" idx="3"/>
            <a:endCxn id="295955" idx="1"/>
          </p:cNvCxnSpPr>
          <p:nvPr/>
        </p:nvCxnSpPr>
        <p:spPr bwMode="auto">
          <a:xfrm>
            <a:off x="2930525" y="2705100"/>
            <a:ext cx="1755775" cy="33655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295975" name="Oval 39"/>
          <p:cNvSpPr>
            <a:spLocks noChangeArrowheads="1"/>
          </p:cNvSpPr>
          <p:nvPr/>
        </p:nvSpPr>
        <p:spPr bwMode="auto">
          <a:xfrm>
            <a:off x="4954588" y="2333625"/>
            <a:ext cx="247650" cy="227013"/>
          </a:xfrm>
          <a:prstGeom prst="ellipse">
            <a:avLst/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sp>
        <p:nvSpPr>
          <p:cNvPr id="295976" name="AutoShape 40"/>
          <p:cNvSpPr>
            <a:spLocks noChangeArrowheads="1"/>
          </p:cNvSpPr>
          <p:nvPr/>
        </p:nvSpPr>
        <p:spPr bwMode="auto">
          <a:xfrm>
            <a:off x="3613150" y="2711450"/>
            <a:ext cx="247650" cy="227013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C</a:t>
            </a:r>
          </a:p>
        </p:txBody>
      </p:sp>
      <p:pic>
        <p:nvPicPr>
          <p:cNvPr id="295981" name="Picture 45" descr="ug-incat-repositorie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0325" y="2752725"/>
            <a:ext cx="1806575" cy="582613"/>
          </a:xfrm>
          <a:prstGeom prst="rect">
            <a:avLst/>
          </a:prstGeom>
          <a:noFill/>
        </p:spPr>
      </p:pic>
      <p:sp>
        <p:nvSpPr>
          <p:cNvPr id="295982" name="AutoShape 46"/>
          <p:cNvSpPr>
            <a:spLocks noChangeArrowheads="1"/>
          </p:cNvSpPr>
          <p:nvPr/>
        </p:nvSpPr>
        <p:spPr bwMode="auto">
          <a:xfrm>
            <a:off x="2311400" y="2563813"/>
            <a:ext cx="619125" cy="2841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Incat</a:t>
            </a:r>
            <a:endParaRPr lang="en-US" sz="11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95983" name="AutoShape 47"/>
          <p:cNvSpPr>
            <a:spLocks noChangeArrowheads="1"/>
          </p:cNvSpPr>
          <p:nvPr/>
        </p:nvSpPr>
        <p:spPr bwMode="auto">
          <a:xfrm>
            <a:off x="6648450" y="3656013"/>
            <a:ext cx="247650" cy="225425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sp>
        <p:nvSpPr>
          <p:cNvPr id="295984" name="AutoShape 48"/>
          <p:cNvSpPr>
            <a:spLocks noChangeArrowheads="1"/>
          </p:cNvSpPr>
          <p:nvPr/>
        </p:nvSpPr>
        <p:spPr bwMode="auto">
          <a:xfrm>
            <a:off x="7370763" y="3749675"/>
            <a:ext cx="247650" cy="227013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cxnSp>
        <p:nvCxnSpPr>
          <p:cNvPr id="295985" name="AutoShape 49"/>
          <p:cNvCxnSpPr>
            <a:cxnSpLocks noChangeShapeType="1"/>
            <a:stCxn id="295955" idx="3"/>
            <a:endCxn id="295956" idx="1"/>
          </p:cNvCxnSpPr>
          <p:nvPr/>
        </p:nvCxnSpPr>
        <p:spPr bwMode="auto">
          <a:xfrm>
            <a:off x="5511800" y="3041650"/>
            <a:ext cx="1549400" cy="1588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295986" name="AutoShape 50"/>
          <p:cNvSpPr>
            <a:spLocks noChangeArrowheads="1"/>
          </p:cNvSpPr>
          <p:nvPr/>
        </p:nvSpPr>
        <p:spPr bwMode="auto">
          <a:xfrm>
            <a:off x="6029325" y="2900363"/>
            <a:ext cx="247650" cy="225425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S</a:t>
            </a:r>
          </a:p>
        </p:txBody>
      </p:sp>
      <p:pic>
        <p:nvPicPr>
          <p:cNvPr id="295987" name="Picture 51" descr="googleNeonPing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1913" y="1514475"/>
            <a:ext cx="663575" cy="606425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</p:spPr>
      </p:pic>
      <p:pic>
        <p:nvPicPr>
          <p:cNvPr id="295988" name="Picture 52" descr="summaryHistoryJsp_sm"/>
          <p:cNvPicPr preferRelativeResize="0"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61200" y="1389063"/>
            <a:ext cx="696913" cy="638175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</p:spPr>
      </p:pic>
      <p:pic>
        <p:nvPicPr>
          <p:cNvPr id="295989" name="Picture 53" descr="summary_report_sm"/>
          <p:cNvPicPr preferRelativeResize="0"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48450" y="1460500"/>
            <a:ext cx="727075" cy="66040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</p:spPr>
      </p:pic>
      <p:sp>
        <p:nvSpPr>
          <p:cNvPr id="295990" name="AutoShape 54"/>
          <p:cNvSpPr>
            <a:spLocks noChangeArrowheads="1"/>
          </p:cNvSpPr>
          <p:nvPr/>
        </p:nvSpPr>
        <p:spPr bwMode="auto">
          <a:xfrm>
            <a:off x="5678488" y="3560763"/>
            <a:ext cx="247650" cy="227012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S</a:t>
            </a:r>
          </a:p>
        </p:txBody>
      </p:sp>
      <p:sp>
        <p:nvSpPr>
          <p:cNvPr id="295991" name="AutoShape 55"/>
          <p:cNvSpPr>
            <a:spLocks noChangeAspect="1" noChangeArrowheads="1"/>
          </p:cNvSpPr>
          <p:nvPr/>
        </p:nvSpPr>
        <p:spPr bwMode="auto">
          <a:xfrm>
            <a:off x="5099050" y="3749675"/>
            <a:ext cx="247650" cy="228600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59" name="Picture 7" descr="repository"/>
          <p:cNvPicPr>
            <a:picLocks noChangeAspect="1" noChangeArrowheads="1"/>
          </p:cNvPicPr>
          <p:nvPr/>
        </p:nvPicPr>
        <p:blipFill>
          <a:blip r:embed="rId3"/>
          <a:srcRect b="68219"/>
          <a:stretch>
            <a:fillRect/>
          </a:stretch>
        </p:blipFill>
        <p:spPr bwMode="auto">
          <a:xfrm>
            <a:off x="5978525" y="1535642"/>
            <a:ext cx="3165475" cy="1301750"/>
          </a:xfrm>
          <a:prstGeom prst="rect">
            <a:avLst/>
          </a:prstGeom>
          <a:noFill/>
        </p:spPr>
      </p:pic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839200" cy="1041400"/>
          </a:xfrm>
        </p:spPr>
        <p:txBody>
          <a:bodyPr/>
          <a:lstStyle/>
          <a:p>
            <a:r>
              <a:rPr lang="en-US" i="0">
                <a:latin typeface="Times New Roman" charset="0"/>
              </a:rPr>
              <a:t>Reporter Repositories Publish Reporters</a:t>
            </a:r>
            <a:endParaRPr lang="en-US">
              <a:latin typeface="Times New Roman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6096000" cy="46164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dirty="0">
                <a:latin typeface="Times New Roman" charset="0"/>
              </a:rPr>
              <a:t>Collection of files made available via a URL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2400" b="0" dirty="0">
                <a:latin typeface="Times New Roman" charset="0"/>
              </a:rPr>
              <a:t>Inca knows how to handle Reporters, Perl/Python modules, .</a:t>
            </a:r>
            <a:r>
              <a:rPr lang="en-US" sz="2400" b="0" dirty="0" err="1">
                <a:latin typeface="Times New Roman" charset="0"/>
              </a:rPr>
              <a:t>tar.gz</a:t>
            </a:r>
            <a:r>
              <a:rPr lang="en-US" sz="2400" b="0" dirty="0">
                <a:latin typeface="Times New Roman" charset="0"/>
              </a:rPr>
              <a:t> packages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2400" b="0" dirty="0">
                <a:latin typeface="Times New Roman" charset="0"/>
              </a:rPr>
              <a:t>Inca standard repository (http://</a:t>
            </a:r>
            <a:r>
              <a:rPr lang="en-US" sz="2400" b="0" dirty="0" err="1">
                <a:latin typeface="Times New Roman" charset="0"/>
              </a:rPr>
              <a:t>inca.sdsc.edu</a:t>
            </a:r>
            <a:r>
              <a:rPr lang="en-US" sz="2400" b="0" dirty="0">
                <a:latin typeface="Times New Roman" charset="0"/>
              </a:rPr>
              <a:t>/repository/latest) contains Reporter libraries and </a:t>
            </a:r>
            <a:r>
              <a:rPr lang="en-US" sz="2400" b="0" dirty="0" smtClean="0">
                <a:latin typeface="Times New Roman" charset="0"/>
              </a:rPr>
              <a:t>199 </a:t>
            </a:r>
            <a:r>
              <a:rPr lang="en-US" sz="2400" b="0" dirty="0">
                <a:latin typeface="Times New Roman" charset="0"/>
              </a:rPr>
              <a:t>reporters: </a:t>
            </a:r>
            <a:r>
              <a:rPr lang="en-US" sz="2400" b="0" dirty="0" smtClean="0">
                <a:latin typeface="Times New Roman" charset="0"/>
              </a:rPr>
              <a:t>96 </a:t>
            </a:r>
            <a:r>
              <a:rPr lang="en-US" sz="2400" b="0" dirty="0">
                <a:latin typeface="Times New Roman" charset="0"/>
              </a:rPr>
              <a:t>version,</a:t>
            </a:r>
            <a:r>
              <a:rPr lang="en-US" sz="2400" b="0" dirty="0" smtClean="0">
                <a:latin typeface="Times New Roman" charset="0"/>
              </a:rPr>
              <a:t> 87 </a:t>
            </a:r>
            <a:r>
              <a:rPr lang="en-US" sz="2400" b="0" dirty="0">
                <a:latin typeface="Times New Roman" charset="0"/>
              </a:rPr>
              <a:t>unit, </a:t>
            </a:r>
            <a:r>
              <a:rPr lang="en-US" sz="2400" b="0" dirty="0" smtClean="0">
                <a:latin typeface="Times New Roman" charset="0"/>
              </a:rPr>
              <a:t>16 </a:t>
            </a:r>
            <a:r>
              <a:rPr lang="en-US" sz="2400" b="0" dirty="0">
                <a:latin typeface="Times New Roman" charset="0"/>
              </a:rPr>
              <a:t>general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2400" b="0" dirty="0" err="1">
                <a:latin typeface="Times New Roman" charset="0"/>
              </a:rPr>
              <a:t>Packages.gz</a:t>
            </a:r>
            <a:r>
              <a:rPr lang="en-US" sz="2400" b="0" dirty="0">
                <a:latin typeface="Times New Roman" charset="0"/>
              </a:rPr>
              <a:t> catalog of repository contents allows automated </a:t>
            </a:r>
            <a:r>
              <a:rPr lang="en-US" sz="2400" b="0" dirty="0" smtClean="0">
                <a:latin typeface="Times New Roman" charset="0"/>
              </a:rPr>
              <a:t>retrieval and update</a:t>
            </a:r>
            <a:endParaRPr lang="en-US" sz="2400" b="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Reporters Collect Monitoring Data</a:t>
            </a:r>
            <a:endParaRPr lang="en-US">
              <a:latin typeface="Times New Roman" charset="0"/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22400"/>
            <a:ext cx="6553200" cy="474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>
                <a:latin typeface="Times New Roman" charset="0"/>
              </a:rPr>
              <a:t>A Reporter is an executable program that measures some aspect of the system or installed software</a:t>
            </a:r>
          </a:p>
          <a:p>
            <a:pPr>
              <a:lnSpc>
                <a:spcPct val="100000"/>
              </a:lnSpc>
            </a:pPr>
            <a:endParaRPr lang="en-US" b="0">
              <a:latin typeface="Times New Roman" charset="0"/>
            </a:endParaRPr>
          </a:p>
          <a:p>
            <a:pPr>
              <a:lnSpc>
                <a:spcPct val="100000"/>
              </a:lnSpc>
            </a:pPr>
            <a:r>
              <a:rPr lang="en-US" b="0">
                <a:latin typeface="Times New Roman" charset="0"/>
              </a:rPr>
              <a:t>Requirements: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Times New Roman" charset="0"/>
              </a:rPr>
              <a:t>Support four specific command-line options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Times New Roman" charset="0"/>
              </a:rPr>
              <a:t>Write XML (Inca Reporter schema) to stdout</a:t>
            </a:r>
          </a:p>
          <a:p>
            <a:pPr>
              <a:lnSpc>
                <a:spcPct val="100000"/>
              </a:lnSpc>
            </a:pPr>
            <a:endParaRPr lang="en-US" b="0">
              <a:latin typeface="Times New Roman" charset="0"/>
            </a:endParaRPr>
          </a:p>
          <a:p>
            <a:pPr>
              <a:lnSpc>
                <a:spcPct val="100000"/>
              </a:lnSpc>
            </a:pPr>
            <a:r>
              <a:rPr lang="en-US" b="0">
                <a:latin typeface="Times New Roman" charset="0"/>
              </a:rPr>
              <a:t>Can be used outside of Inca</a:t>
            </a:r>
          </a:p>
        </p:txBody>
      </p:sp>
      <p:pic>
        <p:nvPicPr>
          <p:cNvPr id="192516" name="Picture 4" descr="repor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4338" y="1371600"/>
            <a:ext cx="1998662" cy="4581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839200" cy="1041400"/>
          </a:xfrm>
        </p:spPr>
        <p:txBody>
          <a:bodyPr/>
          <a:lstStyle/>
          <a:p>
            <a:r>
              <a:rPr lang="en-US" i="0">
                <a:latin typeface="Times New Roman" charset="0"/>
              </a:rPr>
              <a:t>Packages.gz Lists Reporter Attributes</a:t>
            </a:r>
            <a:endParaRPr lang="en-US">
              <a:latin typeface="Times New Roman" charset="0"/>
            </a:endParaRP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086600" cy="4749800"/>
          </a:xfrm>
        </p:spPr>
        <p:txBody>
          <a:bodyPr/>
          <a:lstStyle/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arguments: 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help no|yes no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host .*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log [012345]|debug|error|info|system|warn 0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verbose [012] 1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version no|yes no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dependencies: 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Inca::Reporter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Inca::Reporter::Performance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Inca::Reporter::Performance::Benchmark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name: grid.benchmark.performance.ping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file: bin/grid.benchmark.performance.ping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description: Reports the ping time to a given host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url: http://inca.ucsd.edu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version: 2</a:t>
            </a:r>
          </a:p>
        </p:txBody>
      </p:sp>
      <p:sp>
        <p:nvSpPr>
          <p:cNvPr id="273414" name="AutoShape 6"/>
          <p:cNvSpPr>
            <a:spLocks noChangeArrowheads="1"/>
          </p:cNvSpPr>
          <p:nvPr/>
        </p:nvSpPr>
        <p:spPr bwMode="auto">
          <a:xfrm>
            <a:off x="6477000" y="1524000"/>
            <a:ext cx="1828800" cy="2971800"/>
          </a:xfrm>
          <a:prstGeom prst="flowChartDocument">
            <a:avLst/>
          </a:prstGeom>
          <a:solidFill>
            <a:srgbClr val="0000FF">
              <a:alpha val="1500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400" dirty="0">
                <a:latin typeface="Times New Roman" charset="0"/>
              </a:rPr>
              <a:t>arguments: </a:t>
            </a:r>
          </a:p>
          <a:p>
            <a:r>
              <a:rPr lang="en-US" sz="400" dirty="0">
                <a:latin typeface="Times New Roman" charset="0"/>
              </a:rPr>
              <a:t>  help </a:t>
            </a:r>
            <a:r>
              <a:rPr lang="en-US" sz="400" dirty="0" err="1">
                <a:latin typeface="Times New Roman" charset="0"/>
              </a:rPr>
              <a:t>no|yes</a:t>
            </a:r>
            <a:r>
              <a:rPr lang="en-US" sz="400" dirty="0">
                <a:latin typeface="Times New Roman" charset="0"/>
              </a:rPr>
              <a:t> no</a:t>
            </a:r>
          </a:p>
          <a:p>
            <a:r>
              <a:rPr lang="en-US" sz="400" dirty="0">
                <a:latin typeface="Times New Roman" charset="0"/>
              </a:rPr>
              <a:t>  log [012345]|debug|error|info|system|warn 0</a:t>
            </a:r>
          </a:p>
          <a:p>
            <a:r>
              <a:rPr lang="en-US" sz="400" dirty="0">
                <a:latin typeface="Times New Roman" charset="0"/>
              </a:rPr>
              <a:t>  verbose [012] 1</a:t>
            </a:r>
          </a:p>
          <a:p>
            <a:r>
              <a:rPr lang="en-US" sz="400" dirty="0">
                <a:latin typeface="Times New Roman" charset="0"/>
              </a:rPr>
              <a:t>  version </a:t>
            </a:r>
            <a:r>
              <a:rPr lang="en-US" sz="400" dirty="0" err="1">
                <a:latin typeface="Times New Roman" charset="0"/>
              </a:rPr>
              <a:t>no|yes</a:t>
            </a:r>
            <a:r>
              <a:rPr lang="en-US" sz="400" dirty="0">
                <a:latin typeface="Times New Roman" charset="0"/>
              </a:rPr>
              <a:t> no</a:t>
            </a:r>
          </a:p>
          <a:p>
            <a:r>
              <a:rPr lang="en-US" sz="400" dirty="0">
                <a:latin typeface="Times New Roman" charset="0"/>
              </a:rPr>
              <a:t>dependencies: </a:t>
            </a:r>
          </a:p>
          <a:p>
            <a:r>
              <a:rPr lang="en-US" sz="400" dirty="0">
                <a:latin typeface="Times New Roman" charset="0"/>
              </a:rPr>
              <a:t>  </a:t>
            </a:r>
            <a:r>
              <a:rPr lang="en-US" sz="400" dirty="0" err="1">
                <a:latin typeface="Times New Roman" charset="0"/>
              </a:rPr>
              <a:t>Inca::Reporter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  </a:t>
            </a:r>
            <a:r>
              <a:rPr lang="en-US" sz="400" dirty="0" err="1">
                <a:latin typeface="Times New Roman" charset="0"/>
              </a:rPr>
              <a:t>Inca::Reporter::Version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description: Reports the version of </a:t>
            </a:r>
            <a:r>
              <a:rPr lang="en-US" sz="400" dirty="0" err="1">
                <a:latin typeface="Times New Roman" charset="0"/>
              </a:rPr>
              <a:t>tgresid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file: bin/</a:t>
            </a:r>
            <a:r>
              <a:rPr lang="en-US" sz="400" dirty="0" err="1">
                <a:latin typeface="Times New Roman" charset="0"/>
              </a:rPr>
              <a:t>cluster.admin.tgresid.version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name: </a:t>
            </a:r>
            <a:r>
              <a:rPr lang="en-US" sz="400" dirty="0" err="1">
                <a:latin typeface="Times New Roman" charset="0"/>
              </a:rPr>
              <a:t>cluster.admin.tgresid.version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version: 3</a:t>
            </a:r>
          </a:p>
          <a:p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arguments: </a:t>
            </a:r>
          </a:p>
          <a:p>
            <a:r>
              <a:rPr lang="en-US" sz="400" dirty="0">
                <a:latin typeface="Times New Roman" charset="0"/>
              </a:rPr>
              <a:t>  help </a:t>
            </a:r>
            <a:r>
              <a:rPr lang="en-US" sz="400" dirty="0" err="1">
                <a:latin typeface="Times New Roman" charset="0"/>
              </a:rPr>
              <a:t>no|yes</a:t>
            </a:r>
            <a:r>
              <a:rPr lang="en-US" sz="400" dirty="0">
                <a:latin typeface="Times New Roman" charset="0"/>
              </a:rPr>
              <a:t> no</a:t>
            </a:r>
          </a:p>
          <a:p>
            <a:r>
              <a:rPr lang="en-US" sz="400" dirty="0">
                <a:latin typeface="Times New Roman" charset="0"/>
              </a:rPr>
              <a:t>  log [012345]|debug|error|info|system|warn 0</a:t>
            </a:r>
          </a:p>
          <a:p>
            <a:r>
              <a:rPr lang="en-US" sz="400" dirty="0">
                <a:latin typeface="Times New Roman" charset="0"/>
              </a:rPr>
              <a:t>  verbose [012] 1</a:t>
            </a:r>
          </a:p>
          <a:p>
            <a:r>
              <a:rPr lang="en-US" sz="400" dirty="0">
                <a:latin typeface="Times New Roman" charset="0"/>
              </a:rPr>
              <a:t>  version </a:t>
            </a:r>
            <a:r>
              <a:rPr lang="en-US" sz="400" dirty="0" err="1">
                <a:latin typeface="Times New Roman" charset="0"/>
              </a:rPr>
              <a:t>no|yes</a:t>
            </a:r>
            <a:r>
              <a:rPr lang="en-US" sz="400" dirty="0">
                <a:latin typeface="Times New Roman" charset="0"/>
              </a:rPr>
              <a:t> no</a:t>
            </a:r>
          </a:p>
          <a:p>
            <a:r>
              <a:rPr lang="en-US" sz="400" dirty="0">
                <a:latin typeface="Times New Roman" charset="0"/>
              </a:rPr>
              <a:t>dependencies: </a:t>
            </a:r>
          </a:p>
          <a:p>
            <a:r>
              <a:rPr lang="en-US" sz="400" dirty="0">
                <a:latin typeface="Times New Roman" charset="0"/>
              </a:rPr>
              <a:t>  </a:t>
            </a:r>
            <a:r>
              <a:rPr lang="en-US" sz="400" dirty="0" err="1">
                <a:latin typeface="Times New Roman" charset="0"/>
              </a:rPr>
              <a:t>Inca::Reporter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description: Reports top non-root CPU % process</a:t>
            </a:r>
          </a:p>
          <a:p>
            <a:r>
              <a:rPr lang="en-US" sz="400" dirty="0">
                <a:latin typeface="Times New Roman" charset="0"/>
              </a:rPr>
              <a:t>file: bin/</a:t>
            </a:r>
            <a:r>
              <a:rPr lang="en-US" sz="400" dirty="0" err="1">
                <a:latin typeface="Times New Roman" charset="0"/>
              </a:rPr>
              <a:t>cluster.admin.topcpu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name: </a:t>
            </a:r>
            <a:r>
              <a:rPr lang="en-US" sz="400" dirty="0" err="1">
                <a:latin typeface="Times New Roman" charset="0"/>
              </a:rPr>
              <a:t>cluster.admin.topcpu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 err="1">
                <a:latin typeface="Times New Roman" charset="0"/>
              </a:rPr>
              <a:t>url</a:t>
            </a:r>
            <a:r>
              <a:rPr lang="en-US" sz="400" dirty="0">
                <a:latin typeface="Times New Roman" charset="0"/>
              </a:rPr>
              <a:t>: http://</a:t>
            </a:r>
            <a:r>
              <a:rPr lang="en-US" sz="400" dirty="0" err="1">
                <a:latin typeface="Times New Roman" charset="0"/>
              </a:rPr>
              <a:t>inca.sdsc.edu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version: 3</a:t>
            </a:r>
          </a:p>
          <a:p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arguments: </a:t>
            </a:r>
          </a:p>
          <a:p>
            <a:r>
              <a:rPr lang="en-US" sz="400" dirty="0">
                <a:latin typeface="Times New Roman" charset="0"/>
              </a:rPr>
              <a:t>  dir .* </a:t>
            </a:r>
          </a:p>
          <a:p>
            <a:r>
              <a:rPr lang="en-US" sz="400" dirty="0">
                <a:latin typeface="Times New Roman" charset="0"/>
              </a:rPr>
              <a:t>  help </a:t>
            </a:r>
            <a:r>
              <a:rPr lang="en-US" sz="400" dirty="0" err="1">
                <a:latin typeface="Times New Roman" charset="0"/>
              </a:rPr>
              <a:t>no|yes</a:t>
            </a:r>
            <a:r>
              <a:rPr lang="en-US" sz="400" dirty="0">
                <a:latin typeface="Times New Roman" charset="0"/>
              </a:rPr>
              <a:t> no</a:t>
            </a:r>
          </a:p>
          <a:p>
            <a:r>
              <a:rPr lang="en-US" sz="400" dirty="0">
                <a:latin typeface="Times New Roman" charset="0"/>
              </a:rPr>
              <a:t>  log [012345]|debug|error|info|system|warn 0</a:t>
            </a:r>
          </a:p>
          <a:p>
            <a:r>
              <a:rPr lang="en-US" sz="400" dirty="0">
                <a:latin typeface="Times New Roman" charset="0"/>
              </a:rPr>
              <a:t>  verbose [012] 1</a:t>
            </a:r>
          </a:p>
          <a:p>
            <a:r>
              <a:rPr lang="en-US" sz="400" dirty="0">
                <a:latin typeface="Times New Roman" charset="0"/>
              </a:rPr>
              <a:t>  version </a:t>
            </a:r>
            <a:r>
              <a:rPr lang="en-US" sz="400" dirty="0" err="1">
                <a:latin typeface="Times New Roman" charset="0"/>
              </a:rPr>
              <a:t>no|yes</a:t>
            </a:r>
            <a:r>
              <a:rPr lang="en-US" sz="400" dirty="0">
                <a:latin typeface="Times New Roman" charset="0"/>
              </a:rPr>
              <a:t> no</a:t>
            </a:r>
          </a:p>
          <a:p>
            <a:r>
              <a:rPr lang="en-US" sz="400" dirty="0">
                <a:latin typeface="Times New Roman" charset="0"/>
              </a:rPr>
              <a:t>dependencies: </a:t>
            </a:r>
          </a:p>
          <a:p>
            <a:r>
              <a:rPr lang="en-US" sz="400" dirty="0">
                <a:latin typeface="Times New Roman" charset="0"/>
              </a:rPr>
              <a:t>  </a:t>
            </a:r>
            <a:r>
              <a:rPr lang="en-US" sz="400" dirty="0" err="1">
                <a:latin typeface="Times New Roman" charset="0"/>
              </a:rPr>
              <a:t>Inca::Reporter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  </a:t>
            </a:r>
            <a:r>
              <a:rPr lang="en-US" sz="400" dirty="0" err="1">
                <a:latin typeface="Times New Roman" charset="0"/>
              </a:rPr>
              <a:t>Inca::Reporter::Version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description: Reports the version of </a:t>
            </a:r>
            <a:r>
              <a:rPr lang="en-US" sz="400" dirty="0" err="1">
                <a:latin typeface="Times New Roman" charset="0"/>
              </a:rPr>
              <a:t>xcat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file: bin/</a:t>
            </a:r>
            <a:r>
              <a:rPr lang="en-US" sz="400" dirty="0" err="1">
                <a:latin typeface="Times New Roman" charset="0"/>
              </a:rPr>
              <a:t>cluster.admin.xcat.version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name: </a:t>
            </a:r>
            <a:r>
              <a:rPr lang="en-US" sz="400" dirty="0" err="1">
                <a:latin typeface="Times New Roman" charset="0"/>
              </a:rPr>
              <a:t>cluster.admin.xcat.version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 err="1">
                <a:latin typeface="Times New Roman" charset="0"/>
              </a:rPr>
              <a:t>url</a:t>
            </a:r>
            <a:r>
              <a:rPr lang="en-US" sz="400" dirty="0">
                <a:latin typeface="Times New Roman" charset="0"/>
              </a:rPr>
              <a:t>: http://</a:t>
            </a:r>
            <a:r>
              <a:rPr lang="en-US" sz="400" dirty="0" err="1">
                <a:latin typeface="Times New Roman" charset="0"/>
              </a:rPr>
              <a:t>www.suse.org</a:t>
            </a:r>
            <a:endParaRPr lang="en-US" sz="400" dirty="0">
              <a:latin typeface="Times New Roman" charset="0"/>
            </a:endParaRPr>
          </a:p>
          <a:p>
            <a:r>
              <a:rPr lang="en-US" sz="400" dirty="0">
                <a:latin typeface="Times New Roman" charset="0"/>
              </a:rPr>
              <a:t>version: 2`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err="1">
                <a:latin typeface="Times New Roman" charset="0"/>
              </a:rPr>
              <a:t>incpack</a:t>
            </a:r>
            <a:r>
              <a:rPr lang="en-US" i="0" dirty="0">
                <a:latin typeface="Times New Roman" charset="0"/>
              </a:rPr>
              <a:t> Tool Edits </a:t>
            </a:r>
            <a:r>
              <a:rPr lang="en-US" i="0" dirty="0" err="1">
                <a:latin typeface="Times New Roman" charset="0"/>
              </a:rPr>
              <a:t>Packages.gz</a:t>
            </a:r>
            <a:endParaRPr lang="en-US" dirty="0">
              <a:latin typeface="Times New Roman" charset="0"/>
            </a:endParaRP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 err="1">
                <a:solidFill>
                  <a:srgbClr val="000000"/>
                </a:solidFill>
                <a:latin typeface="Times New Roman" charset="0"/>
              </a:rPr>
              <a:t>incpack</a:t>
            </a:r>
            <a:r>
              <a:rPr lang="en-US" b="0" dirty="0">
                <a:solidFill>
                  <a:srgbClr val="000000"/>
                </a:solidFill>
                <a:latin typeface="Times New Roman" charset="0"/>
              </a:rPr>
              <a:t> [-I path …] [-X] path [[-X] path …]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b="0" dirty="0">
                <a:solidFill>
                  <a:srgbClr val="000000"/>
                </a:solidFill>
                <a:latin typeface="Times New Roman" charset="0"/>
              </a:rPr>
              <a:t>	Creates or appends to </a:t>
            </a:r>
            <a:r>
              <a:rPr lang="en-US" b="0" dirty="0" err="1">
                <a:solidFill>
                  <a:srgbClr val="000000"/>
                </a:solidFill>
                <a:latin typeface="Times New Roman" charset="0"/>
              </a:rPr>
              <a:t>Packages.gz</a:t>
            </a:r>
            <a:r>
              <a:rPr lang="en-US" b="0" dirty="0">
                <a:solidFill>
                  <a:srgbClr val="000000"/>
                </a:solidFill>
                <a:latin typeface="Times New Roman" charset="0"/>
              </a:rPr>
              <a:t> by running reporters and reading .attrib files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b="0" dirty="0">
                <a:solidFill>
                  <a:srgbClr val="000000"/>
                </a:solidFill>
                <a:latin typeface="Times New Roman" charset="0"/>
              </a:rPr>
              <a:t>	-I -- include library for running reporters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b="0" dirty="0">
                <a:solidFill>
                  <a:srgbClr val="000000"/>
                </a:solidFill>
                <a:latin typeface="Times New Roman" charset="0"/>
              </a:rPr>
              <a:t>	-X -- exclude path (e.g., test directory) from </a:t>
            </a:r>
            <a:r>
              <a:rPr lang="en-US" b="0" dirty="0" smtClean="0">
                <a:solidFill>
                  <a:srgbClr val="000000"/>
                </a:solidFill>
                <a:latin typeface="Times New Roman" charset="0"/>
              </a:rPr>
              <a:t>catalog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Times New Roman" charset="0"/>
              </a:rPr>
              <a:t>E.g.,</a:t>
            </a:r>
          </a:p>
          <a:p>
            <a:pPr lvl="1">
              <a:spcBef>
                <a:spcPct val="70000"/>
              </a:spcBef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Times New Roman" charset="0"/>
              </a:rPr>
              <a:t>% </a:t>
            </a:r>
            <a:r>
              <a:rPr lang="en-US" b="0" dirty="0" err="1" smtClean="0">
                <a:solidFill>
                  <a:srgbClr val="000000"/>
                </a:solidFill>
                <a:latin typeface="Times New Roman" charset="0"/>
              </a:rPr>
              <a:t>incpack</a:t>
            </a:r>
            <a:r>
              <a:rPr lang="en-US" b="0" dirty="0" smtClean="0">
                <a:solidFill>
                  <a:srgbClr val="000000"/>
                </a:solidFill>
                <a:latin typeface="Times New Roman" charset="0"/>
              </a:rPr>
              <a:t> –I lib/</a:t>
            </a:r>
            <a:r>
              <a:rPr lang="en-US" b="0" dirty="0" err="1" smtClean="0">
                <a:solidFill>
                  <a:srgbClr val="000000"/>
                </a:solidFill>
                <a:latin typeface="Times New Roman" charset="0"/>
              </a:rPr>
              <a:t>perl</a:t>
            </a:r>
            <a:r>
              <a:rPr lang="en-US" b="0" dirty="0" smtClean="0">
                <a:solidFill>
                  <a:srgbClr val="000000"/>
                </a:solidFill>
                <a:latin typeface="Times New Roman" charset="0"/>
              </a:rPr>
              <a:t> bin/</a:t>
            </a:r>
            <a:r>
              <a:rPr lang="en-US" b="0" dirty="0" err="1" smtClean="0">
                <a:solidFill>
                  <a:srgbClr val="000000"/>
                </a:solidFill>
                <a:latin typeface="Times New Roman" charset="0"/>
              </a:rPr>
              <a:t>cluster.compiler.gcc.version</a:t>
            </a:r>
            <a:endParaRPr lang="en-US" b="0" dirty="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839200" cy="1041400"/>
          </a:xfrm>
        </p:spPr>
        <p:txBody>
          <a:bodyPr/>
          <a:lstStyle/>
          <a:p>
            <a:r>
              <a:rPr lang="en-US" i="0">
                <a:latin typeface="Times New Roman" charset="0"/>
              </a:rPr>
              <a:t>Reporters Can Require Other Packages</a:t>
            </a:r>
            <a:endParaRPr lang="en-US">
              <a:latin typeface="Times New Roman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89063"/>
            <a:ext cx="8251825" cy="47513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>
                <a:latin typeface="Times New Roman" charset="0"/>
              </a:rPr>
              <a:t>Reporter addDependency method notes that a Reporter needs another package to run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2000" b="0">
                <a:latin typeface="Times New Roman" charset="0"/>
              </a:rPr>
              <a:t>Required package must be in Reporter Repository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2000" b="0">
                <a:latin typeface="Times New Roman" charset="0"/>
              </a:rPr>
              <a:t>Agent forwards package to Manager, which builds it via, e.g., configure/make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2000" b="0">
                <a:latin typeface="Times New Roman" charset="0"/>
              </a:rPr>
              <a:t>Reporter dependency on GridProxy pseudo-package indicates that it requires a credential to run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2000" b="0">
                <a:latin typeface="Times New Roman" charset="0"/>
              </a:rPr>
              <a:t>Examples:</a:t>
            </a:r>
          </a:p>
          <a:p>
            <a:pPr>
              <a:buFontTx/>
              <a:buNone/>
            </a:pPr>
            <a:r>
              <a:rPr lang="en-US" sz="2000" b="0">
                <a:latin typeface="Times New Roman" charset="0"/>
              </a:rPr>
              <a:t>	$reporter-&gt;addDependency('Date::Manip');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	$reporter-&gt;addDependency('sampleGridJob');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	$reporter-&gt;addDependency('Inca::Reporter::GridProxy');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381000"/>
            <a:ext cx="9603671" cy="1041400"/>
          </a:xfrm>
        </p:spPr>
        <p:txBody>
          <a:bodyPr/>
          <a:lstStyle/>
          <a:p>
            <a:r>
              <a:rPr lang="en-US" dirty="0" smtClean="0"/>
              <a:t>Multiple package formats supported for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4666"/>
            <a:ext cx="9603671" cy="4749800"/>
          </a:xfrm>
        </p:spPr>
        <p:txBody>
          <a:bodyPr/>
          <a:lstStyle/>
          <a:p>
            <a:r>
              <a:rPr lang="en-US" dirty="0" smtClean="0"/>
              <a:t>Must be a </a:t>
            </a:r>
            <a:r>
              <a:rPr lang="en-US" dirty="0" err="1" smtClean="0"/>
              <a:t>tar.gz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Installed in $RM_DIST/</a:t>
            </a:r>
            <a:r>
              <a:rPr lang="en-US" dirty="0" err="1" smtClean="0"/>
              <a:t>var</a:t>
            </a:r>
            <a:r>
              <a:rPr lang="en-US" dirty="0" smtClean="0"/>
              <a:t>/reporter-packages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495" y="3213100"/>
            <a:ext cx="2794000" cy="2616101"/>
          </a:xfrm>
          <a:prstGeom prst="rect">
            <a:avLst/>
          </a:prstGeom>
          <a:solidFill>
            <a:srgbClr val="000090">
              <a:alpha val="15000"/>
            </a:srgbClr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Times New Roman"/>
                <a:cs typeface="Times New Roman"/>
              </a:rPr>
              <a:t>Autoconf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c</a:t>
            </a:r>
            <a:r>
              <a:rPr lang="en-US" sz="2000" dirty="0" smtClean="0">
                <a:latin typeface="Times New Roman"/>
                <a:cs typeface="Times New Roman"/>
              </a:rPr>
              <a:t>onfigure –prefix=…</a:t>
            </a:r>
          </a:p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 make</a:t>
            </a:r>
          </a:p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make install</a:t>
            </a:r>
          </a:p>
          <a:p>
            <a:pPr algn="ctr"/>
            <a:endParaRPr lang="en-US" sz="2000" dirty="0" smtClean="0">
              <a:latin typeface="Times New Roman"/>
              <a:cs typeface="Times New Roman"/>
            </a:endParaRPr>
          </a:p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Make</a:t>
            </a:r>
          </a:p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make INSTALL_DIR=…</a:t>
            </a:r>
          </a:p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 make install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91095" y="3149600"/>
            <a:ext cx="3136900" cy="2923877"/>
          </a:xfrm>
          <a:prstGeom prst="rect">
            <a:avLst/>
          </a:prstGeom>
          <a:solidFill>
            <a:srgbClr val="000090">
              <a:alpha val="15000"/>
            </a:srgbClr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Times New Roman"/>
                <a:cs typeface="Times New Roman"/>
              </a:rPr>
              <a:t>ExtUtils::MakeMaker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pPr algn="ctr"/>
            <a:r>
              <a:rPr lang="en-US" sz="2000" dirty="0" err="1">
                <a:latin typeface="Times New Roman"/>
                <a:cs typeface="Times New Roman"/>
              </a:rPr>
              <a:t>p</a:t>
            </a:r>
            <a:r>
              <a:rPr lang="en-US" sz="2000" dirty="0" err="1" smtClean="0">
                <a:latin typeface="Times New Roman"/>
                <a:cs typeface="Times New Roman"/>
              </a:rPr>
              <a:t>erl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Makefile.PL</a:t>
            </a:r>
            <a:r>
              <a:rPr lang="en-US" sz="2000" dirty="0" smtClean="0">
                <a:latin typeface="Times New Roman"/>
                <a:cs typeface="Times New Roman"/>
              </a:rPr>
              <a:t> …</a:t>
            </a:r>
          </a:p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 make</a:t>
            </a:r>
          </a:p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make install</a:t>
            </a:r>
          </a:p>
          <a:p>
            <a:pPr algn="ctr"/>
            <a:endParaRPr lang="en-US" sz="2000" dirty="0" smtClean="0">
              <a:latin typeface="Times New Roman"/>
              <a:cs typeface="Times New Roman"/>
            </a:endParaRPr>
          </a:p>
          <a:p>
            <a:pPr algn="ctr"/>
            <a:r>
              <a:rPr lang="en-US" sz="2000" b="1" dirty="0" err="1" smtClean="0">
                <a:latin typeface="Times New Roman"/>
                <a:cs typeface="Times New Roman"/>
              </a:rPr>
              <a:t>Module::Build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pPr algn="ctr"/>
            <a:r>
              <a:rPr lang="en-US" sz="2000" dirty="0" err="1" smtClean="0">
                <a:latin typeface="Times New Roman"/>
                <a:cs typeface="Times New Roman"/>
              </a:rPr>
              <a:t>perl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Build.PL</a:t>
            </a:r>
            <a:r>
              <a:rPr lang="en-US" sz="2000" dirty="0" smtClean="0">
                <a:latin typeface="Times New Roman"/>
                <a:cs typeface="Times New Roman"/>
              </a:rPr>
              <a:t> …</a:t>
            </a:r>
          </a:p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perl</a:t>
            </a:r>
            <a:r>
              <a:rPr lang="en-US" sz="2000" dirty="0" smtClean="0">
                <a:latin typeface="Times New Roman"/>
                <a:cs typeface="Times New Roman"/>
              </a:rPr>
              <a:t> Build</a:t>
            </a:r>
          </a:p>
          <a:p>
            <a:pPr algn="ctr"/>
            <a:r>
              <a:rPr lang="en-US" sz="2000" dirty="0" err="1" smtClean="0">
                <a:latin typeface="Times New Roman"/>
                <a:cs typeface="Times New Roman"/>
              </a:rPr>
              <a:t>perl</a:t>
            </a:r>
            <a:r>
              <a:rPr lang="en-US" sz="2000" dirty="0" smtClean="0">
                <a:latin typeface="Times New Roman"/>
                <a:cs typeface="Times New Roman"/>
              </a:rPr>
              <a:t> Build install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1095" y="2743200"/>
            <a:ext cx="850900" cy="400110"/>
          </a:xfrm>
          <a:prstGeom prst="rect">
            <a:avLst/>
          </a:prstGeom>
          <a:solidFill>
            <a:srgbClr val="000090">
              <a:alpha val="15000"/>
            </a:srgbClr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Perl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795" y="2806700"/>
            <a:ext cx="1155700" cy="400110"/>
          </a:xfrm>
          <a:prstGeom prst="rect">
            <a:avLst/>
          </a:prstGeom>
          <a:solidFill>
            <a:srgbClr val="000090">
              <a:alpha val="15000"/>
            </a:srgbClr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Standard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require an .attrib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22400"/>
            <a:ext cx="8839200" cy="3014133"/>
          </a:xfrm>
          <a:solidFill>
            <a:srgbClr val="000090">
              <a:alpha val="15000"/>
            </a:srgbClr>
          </a:solidFill>
          <a:ln>
            <a:solidFill>
              <a:srgbClr val="000090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name: </a:t>
            </a:r>
            <a:r>
              <a:rPr lang="en-US" dirty="0" err="1" smtClean="0"/>
              <a:t>Date::Manip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version: 5.54</a:t>
            </a:r>
          </a:p>
          <a:p>
            <a:pPr>
              <a:buNone/>
            </a:pPr>
            <a:r>
              <a:rPr lang="en-US" dirty="0" smtClean="0"/>
              <a:t>description: Collection of date manipulation functions</a:t>
            </a:r>
          </a:p>
          <a:p>
            <a:pPr>
              <a:buNone/>
            </a:pPr>
            <a:r>
              <a:rPr lang="en-US" dirty="0" err="1" smtClean="0"/>
              <a:t>url</a:t>
            </a:r>
            <a:r>
              <a:rPr lang="en-US" dirty="0" smtClean="0"/>
              <a:t>: http://search.cpan.org/~sbeck/DateManip-5.44</a:t>
            </a:r>
          </a:p>
          <a:p>
            <a:pPr>
              <a:buNone/>
            </a:pPr>
            <a:r>
              <a:rPr lang="en-US" dirty="0" smtClean="0"/>
              <a:t>file: DateManip-5.44.tar.gz</a:t>
            </a:r>
          </a:p>
          <a:p>
            <a:pPr>
              <a:buNone/>
            </a:pPr>
            <a:r>
              <a:rPr lang="en-US" dirty="0" smtClean="0"/>
              <a:t>dependencies: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4521198"/>
            <a:ext cx="9603671" cy="15155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Describes the dependency (</a:t>
            </a:r>
            <a:r>
              <a:rPr lang="en-US" sz="2800" kern="0" dirty="0" err="1" smtClean="0">
                <a:latin typeface="Times New Roman"/>
                <a:ea typeface="+mn-ea"/>
                <a:cs typeface="Times New Roman"/>
              </a:rPr>
              <a:t>tar.gz.attrib</a:t>
            </a:r>
            <a:r>
              <a:rPr lang="en-US" sz="2800" kern="0" dirty="0" smtClean="0">
                <a:latin typeface="Times New Roman"/>
                <a:ea typeface="+mn-ea"/>
                <a:cs typeface="Times New Roman"/>
              </a:rPr>
              <a:t>)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E.g.,</a:t>
            </a:r>
          </a:p>
          <a:p>
            <a:pPr marL="800100" lvl="1" indent="-34290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800" kern="0" dirty="0" smtClean="0">
                <a:latin typeface="Times New Roman"/>
                <a:ea typeface="+mn-ea"/>
                <a:cs typeface="Times New Roman"/>
              </a:rPr>
              <a:t>% </a:t>
            </a:r>
            <a:r>
              <a:rPr lang="en-US" sz="2800" kern="0" dirty="0" err="1" smtClean="0">
                <a:latin typeface="Times New Roman"/>
                <a:ea typeface="+mn-ea"/>
                <a:cs typeface="Times New Roman"/>
              </a:rPr>
              <a:t>i</a:t>
            </a:r>
            <a:r>
              <a:rPr lang="en-US" sz="2800" kern="0" noProof="0" dirty="0" err="1" smtClean="0">
                <a:latin typeface="Times New Roman"/>
                <a:ea typeface="+mn-ea"/>
                <a:cs typeface="Times New Roman"/>
              </a:rPr>
              <a:t>ncpack</a:t>
            </a:r>
            <a:r>
              <a:rPr lang="en-US" sz="2800" kern="0" noProof="0" dirty="0" smtClean="0">
                <a:latin typeface="Times New Roman"/>
                <a:ea typeface="+mn-ea"/>
                <a:cs typeface="Times New Roman"/>
              </a:rPr>
              <a:t>  share/</a:t>
            </a:r>
            <a:r>
              <a:rPr lang="en-US" sz="2800" dirty="0" smtClean="0">
                <a:latin typeface="Times New Roman"/>
                <a:cs typeface="Times New Roman"/>
              </a:rPr>
              <a:t>DateManip-5.44.tar.gz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Outline</a:t>
            </a:r>
            <a:endParaRPr lang="en-US">
              <a:latin typeface="Times New Roman" charset="0"/>
            </a:endParaRP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>
                <a:solidFill>
                  <a:schemeClr val="bg2"/>
                </a:solidFill>
                <a:latin typeface="Times New Roman" charset="0"/>
              </a:rPr>
              <a:t>Reporter Definition</a:t>
            </a:r>
          </a:p>
          <a:p>
            <a:pPr>
              <a:lnSpc>
                <a:spcPct val="100000"/>
              </a:lnSpc>
            </a:pPr>
            <a:r>
              <a:rPr lang="en-US" sz="3200" b="0">
                <a:solidFill>
                  <a:schemeClr val="bg2"/>
                </a:solidFill>
                <a:latin typeface="Times New Roman" charset="0"/>
              </a:rPr>
              <a:t>Using the Reporter Libraries</a:t>
            </a:r>
          </a:p>
          <a:p>
            <a:pPr>
              <a:lnSpc>
                <a:spcPct val="100000"/>
              </a:lnSpc>
            </a:pPr>
            <a:r>
              <a:rPr lang="en-US" sz="3200" b="0">
                <a:solidFill>
                  <a:schemeClr val="bg2"/>
                </a:solidFill>
                <a:latin typeface="Times New Roman" charset="0"/>
              </a:rPr>
              <a:t>Reporters in an Inca Deployment</a:t>
            </a:r>
            <a:endParaRPr lang="en-US" sz="3200" b="0">
              <a:latin typeface="Times New Roman" charset="0"/>
            </a:endParaRPr>
          </a:p>
          <a:p>
            <a:pPr>
              <a:lnSpc>
                <a:spcPct val="100000"/>
              </a:lnSpc>
            </a:pPr>
            <a:r>
              <a:rPr lang="en-US" sz="3200" b="0">
                <a:latin typeface="Times New Roman" charset="0"/>
              </a:rPr>
              <a:t>Meta-Reporters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Special Reporter Submits to Batch Queues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0">
                <a:latin typeface="Times New Roman" charset="0"/>
              </a:rPr>
              <a:t>cluster.batch.wrapper reports queue wait time or output of a specified reporter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b="0">
                <a:latin typeface="Times New Roman" charset="0"/>
              </a:rPr>
              <a:t>Supports cobalt, dql, loadleveler, lsf, pub, sge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b="0">
                <a:latin typeface="Times New Roman" charset="0"/>
              </a:rPr>
              <a:t>Batch-specific arguments --account, --nodes, --queue, etc.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b="0">
                <a:latin typeface="Times New Roman" charset="0"/>
              </a:rPr>
              <a:t>Example:</a:t>
            </a:r>
          </a:p>
          <a:p>
            <a:pPr>
              <a:buFontTx/>
              <a:buNone/>
            </a:pPr>
            <a:r>
              <a:rPr lang="en-US" b="0">
                <a:latin typeface="Times New Roman" charset="0"/>
              </a:rPr>
              <a:t> 	cluster.batch.wrapper \</a:t>
            </a:r>
          </a:p>
          <a:p>
            <a:pPr>
              <a:buFontTx/>
              <a:buNone/>
            </a:pPr>
            <a:r>
              <a:rPr lang="en-US" b="0">
                <a:latin typeface="Times New Roman" charset="0"/>
              </a:rPr>
              <a:t>		--scheduler=pbs --account=alf63 \</a:t>
            </a:r>
          </a:p>
          <a:p>
            <a:pPr>
              <a:buFontTx/>
              <a:buNone/>
            </a:pPr>
            <a:r>
              <a:rPr lang="en-US" b="0">
                <a:latin typeface="Times New Roman" charset="0"/>
              </a:rPr>
              <a:t>		--exec='cluster.compiler.gcc.version'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Summary Reporters Analyze Series</a:t>
            </a:r>
            <a:endParaRPr lang="en-US">
              <a:latin typeface="Times New Roman" charset="0"/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33538"/>
            <a:ext cx="8839200" cy="44037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dirty="0">
                <a:latin typeface="Times New Roman" charset="0"/>
              </a:rPr>
              <a:t>New class of reporters to analyze series history and combine series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b="0" dirty="0">
                <a:latin typeface="Times New Roman" charset="0"/>
              </a:rPr>
              <a:t>Get series data</a:t>
            </a:r>
            <a:r>
              <a:rPr lang="en-US" b="0" dirty="0" smtClean="0">
                <a:latin typeface="Times New Roman" charset="0"/>
              </a:rPr>
              <a:t> using Inca REST API</a:t>
            </a:r>
          </a:p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b="0" dirty="0">
                <a:latin typeface="Times New Roman" charset="0"/>
              </a:rPr>
              <a:t>Example: </a:t>
            </a:r>
            <a:r>
              <a:rPr lang="en-US" b="0" dirty="0" err="1">
                <a:latin typeface="Times New Roman" charset="0"/>
              </a:rPr>
              <a:t>summary.successpct.performance</a:t>
            </a:r>
            <a:r>
              <a:rPr lang="en-US" b="0" dirty="0">
                <a:latin typeface="Times New Roman" charset="0"/>
              </a:rPr>
              <a:t> reports collective success % of multiple series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An Example Summary Reporter Body</a:t>
            </a:r>
            <a:endParaRPr lang="en-US" i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&lt;</a:t>
            </a:r>
            <a:r>
              <a:rPr lang="en-US" sz="1400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performance</a:t>
            </a:r>
            <a:r>
              <a:rPr lang="en-US" sz="1400" b="0">
                <a:latin typeface="Times New Roman" charset="0"/>
              </a:rPr>
              <a:t> xmlns:rep='http://inca.sdsc.edu/dataModel/report_2.1'&gt;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400" b="0">
                <a:latin typeface="Times New Roman" charset="0"/>
              </a:rPr>
              <a:t>&gt;successpct&lt;/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benchmark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  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400" b="0">
                <a:latin typeface="Times New Roman" charset="0"/>
              </a:rPr>
              <a:t>&gt;successpct&lt;/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  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parameters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   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parameter</a:t>
            </a:r>
            <a:r>
              <a:rPr lang="en-US" sz="1400" b="0">
                <a:latin typeface="Times New Roman" charset="0"/>
              </a:rPr>
              <a:t>&gt;&lt;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400" b="0">
                <a:latin typeface="Times New Roman" charset="0"/>
              </a:rPr>
              <a:t>&gt;filter&lt;/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400" b="0">
                <a:latin typeface="Times New Roman" charset="0"/>
              </a:rPr>
              <a:t>&gt;&lt;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400" b="0">
                <a:latin typeface="Times New Roman" charset="0"/>
              </a:rPr>
              <a:t>&gt;all2all:gsissh_to_.*&lt;/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400" b="0">
                <a:latin typeface="Times New Roman" charset="0"/>
              </a:rPr>
              <a:t>&gt;&lt;/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parameter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    … 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  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parameters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  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statistics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    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statistic</a:t>
            </a:r>
            <a:r>
              <a:rPr lang="en-US" sz="1400" b="0">
                <a:latin typeface="Times New Roman" charset="0"/>
              </a:rPr>
              <a:t>&gt;&lt;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400" b="0">
                <a:latin typeface="Times New Roman" charset="0"/>
              </a:rPr>
              <a:t>&gt;all2all:gsissh_to_bg-login1.sdsc.teragrid.org-fail&lt;/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400" b="0">
                <a:latin typeface="Times New Roman" charset="0"/>
              </a:rPr>
              <a:t>&gt;&lt;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400" b="0">
                <a:latin typeface="Times New Roman" charset="0"/>
              </a:rPr>
              <a:t>&gt;1&lt;/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400" b="0">
                <a:latin typeface="Times New Roman" charset="0"/>
              </a:rPr>
              <a:t>&gt;&lt;/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statistic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    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statistic</a:t>
            </a:r>
            <a:r>
              <a:rPr lang="en-US" sz="1400" b="0">
                <a:latin typeface="Times New Roman" charset="0"/>
              </a:rPr>
              <a:t>&gt;&lt;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400" b="0">
                <a:latin typeface="Times New Roman" charset="0"/>
              </a:rPr>
              <a:t>&gt;all2all:gsissh_to_bg-login1.sdsc.teragrid.org-pct&lt;/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400" b="0">
                <a:latin typeface="Times New Roman" charset="0"/>
              </a:rPr>
              <a:t>&gt;&lt;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400" b="0">
                <a:latin typeface="Times New Roman" charset="0"/>
              </a:rPr>
              <a:t>&gt;94&lt;/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400" b="0">
                <a:latin typeface="Times New Roman" charset="0"/>
              </a:rPr>
              <a:t>&gt;&lt;/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statistic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    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statistic</a:t>
            </a:r>
            <a:r>
              <a:rPr lang="en-US" sz="1400" b="0">
                <a:latin typeface="Times New Roman" charset="0"/>
              </a:rPr>
              <a:t>&gt;&lt;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400" b="0">
                <a:latin typeface="Times New Roman" charset="0"/>
              </a:rPr>
              <a:t>&gt;all2all:gsissh_to_bg-login1.sdsc.teragrid.org-success&lt;/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1400" b="0">
                <a:latin typeface="Times New Roman" charset="0"/>
              </a:rPr>
              <a:t>&gt;&lt;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400" b="0">
                <a:latin typeface="Times New Roman" charset="0"/>
              </a:rPr>
              <a:t>&gt;18&lt;/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value</a:t>
            </a:r>
            <a:r>
              <a:rPr lang="en-US" sz="1400" b="0">
                <a:latin typeface="Times New Roman" charset="0"/>
              </a:rPr>
              <a:t>&gt;&lt;/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statistic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    … 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  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statistics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   &lt;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/benchmark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     &lt;/</a:t>
            </a:r>
            <a:r>
              <a:rPr lang="en-US" sz="1400" b="0">
                <a:solidFill>
                  <a:srgbClr val="8000FF"/>
                </a:solidFill>
                <a:latin typeface="Times New Roman" charset="0"/>
              </a:rPr>
              <a:t>performance</a:t>
            </a:r>
            <a:r>
              <a:rPr lang="en-US" sz="1400" b="0">
                <a:latin typeface="Times New Roman" charset="0"/>
              </a:rPr>
              <a:t>&gt;</a:t>
            </a:r>
          </a:p>
          <a:p>
            <a:pPr>
              <a:buFontTx/>
              <a:buNone/>
            </a:pPr>
            <a:r>
              <a:rPr lang="en-US" sz="1400" b="0">
                <a:latin typeface="Times New Roman" charset="0"/>
              </a:rPr>
              <a:t>&lt;/</a:t>
            </a:r>
            <a:r>
              <a:rPr lang="en-US" sz="1400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1400" b="0">
                <a:latin typeface="Times New Roman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schema allows multiple types of data can be reported using Inca reporters</a:t>
            </a:r>
          </a:p>
          <a:p>
            <a:endParaRPr lang="en-US" dirty="0" smtClean="0"/>
          </a:p>
          <a:p>
            <a:r>
              <a:rPr lang="en-US" dirty="0" smtClean="0"/>
              <a:t>Perl and Python APIs ease the process of writing reporters</a:t>
            </a:r>
          </a:p>
          <a:p>
            <a:endParaRPr lang="en-US" dirty="0" smtClean="0"/>
          </a:p>
          <a:p>
            <a:r>
              <a:rPr lang="en-US" dirty="0" smtClean="0"/>
              <a:t>Reporter and dependencies are published in a repository and automatically deployed by Inca servers</a:t>
            </a:r>
          </a:p>
          <a:p>
            <a:endParaRPr lang="en-US" dirty="0" smtClean="0"/>
          </a:p>
          <a:p>
            <a:r>
              <a:rPr lang="en-US" dirty="0" smtClean="0"/>
              <a:t>Meta-reporters allow batch mode execution and summaries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Reporters Support Four Options</a:t>
            </a:r>
            <a:endParaRPr lang="en-US">
              <a:latin typeface="Times New Roman" charset="0"/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01000" cy="47498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ct val="50000"/>
              </a:spcAft>
              <a:buFontTx/>
              <a:buNone/>
            </a:pPr>
            <a:r>
              <a:rPr lang="en-US" b="0">
                <a:latin typeface="Times New Roman" charset="0"/>
              </a:rPr>
              <a:t>--help[=yes|</a:t>
            </a:r>
            <a:r>
              <a:rPr lang="en-US" b="0" u="sng">
                <a:latin typeface="Times New Roman" charset="0"/>
              </a:rPr>
              <a:t>no</a:t>
            </a:r>
            <a:r>
              <a:rPr lang="en-US" b="0">
                <a:latin typeface="Times New Roman" charset="0"/>
              </a:rPr>
              <a:t>]</a:t>
            </a:r>
            <a:br>
              <a:rPr lang="en-US" b="0">
                <a:latin typeface="Times New Roman" charset="0"/>
              </a:rPr>
            </a:br>
            <a:r>
              <a:rPr lang="en-US" b="0">
                <a:latin typeface="Times New Roman" charset="0"/>
              </a:rPr>
              <a:t>If yes, reporter prints help, then exits</a:t>
            </a:r>
          </a:p>
          <a:p>
            <a:pPr>
              <a:lnSpc>
                <a:spcPct val="100000"/>
              </a:lnSpc>
              <a:spcAft>
                <a:spcPct val="50000"/>
              </a:spcAft>
              <a:buFontTx/>
              <a:buNone/>
            </a:pPr>
            <a:r>
              <a:rPr lang="en-US" b="0">
                <a:latin typeface="Times New Roman" charset="0"/>
              </a:rPr>
              <a:t>--version[=yes|</a:t>
            </a:r>
            <a:r>
              <a:rPr lang="en-US" b="0" u="sng">
                <a:latin typeface="Times New Roman" charset="0"/>
              </a:rPr>
              <a:t>no</a:t>
            </a:r>
            <a:r>
              <a:rPr lang="en-US" b="0">
                <a:latin typeface="Times New Roman" charset="0"/>
              </a:rPr>
              <a:t>]</a:t>
            </a:r>
            <a:br>
              <a:rPr lang="en-US" b="0">
                <a:latin typeface="Times New Roman" charset="0"/>
              </a:rPr>
            </a:br>
            <a:r>
              <a:rPr lang="en-US" b="0">
                <a:latin typeface="Times New Roman" charset="0"/>
              </a:rPr>
              <a:t>If yes, reporter prints version, then exits</a:t>
            </a:r>
          </a:p>
          <a:p>
            <a:pPr>
              <a:lnSpc>
                <a:spcPct val="100000"/>
              </a:lnSpc>
              <a:spcAft>
                <a:spcPct val="50000"/>
              </a:spcAft>
              <a:buFontTx/>
              <a:buNone/>
            </a:pPr>
            <a:r>
              <a:rPr lang="en-US" b="0">
                <a:latin typeface="Times New Roman" charset="0"/>
              </a:rPr>
              <a:t>--log=</a:t>
            </a:r>
            <a:r>
              <a:rPr lang="en-US" b="0" u="sng">
                <a:latin typeface="Times New Roman" charset="0"/>
              </a:rPr>
              <a:t>0</a:t>
            </a:r>
            <a:r>
              <a:rPr lang="en-US" b="0">
                <a:latin typeface="Times New Roman" charset="0"/>
              </a:rPr>
              <a:t>|1|2|3|4|error|warn|system|info|debug</a:t>
            </a:r>
            <a:br>
              <a:rPr lang="en-US" b="0">
                <a:latin typeface="Times New Roman" charset="0"/>
              </a:rPr>
            </a:br>
            <a:r>
              <a:rPr lang="en-US" b="0">
                <a:latin typeface="Times New Roman" charset="0"/>
              </a:rPr>
              <a:t>Selects log messages to include in output</a:t>
            </a:r>
          </a:p>
          <a:p>
            <a:pPr>
              <a:lnSpc>
                <a:spcPct val="100000"/>
              </a:lnSpc>
              <a:spcAft>
                <a:spcPct val="50000"/>
              </a:spcAft>
              <a:buFontTx/>
              <a:buNone/>
            </a:pPr>
            <a:r>
              <a:rPr lang="en-US" b="0">
                <a:latin typeface="Times New Roman" charset="0"/>
              </a:rPr>
              <a:t>--verbose=0|</a:t>
            </a:r>
            <a:r>
              <a:rPr lang="en-US" b="0" u="sng">
                <a:latin typeface="Times New Roman" charset="0"/>
              </a:rPr>
              <a:t>1</a:t>
            </a:r>
            <a:r>
              <a:rPr lang="en-US" b="0">
                <a:latin typeface="Times New Roman" charset="0"/>
              </a:rPr>
              <a:t>|2</a:t>
            </a:r>
            <a:br>
              <a:rPr lang="en-US" b="0">
                <a:latin typeface="Times New Roman" charset="0"/>
              </a:rPr>
            </a:br>
            <a:r>
              <a:rPr lang="en-US" b="0">
                <a:latin typeface="Times New Roman" charset="0"/>
              </a:rPr>
              <a:t>Output plain text or Inca Report XML</a:t>
            </a:r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Agenda -- Day 1</a:t>
            </a:r>
            <a:endParaRPr 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2400"/>
            <a:ext cx="8305800" cy="47498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310276" name="Group 4"/>
          <p:cNvGraphicFramePr>
            <a:graphicFrameLocks noGrp="1"/>
          </p:cNvGraphicFramePr>
          <p:nvPr/>
        </p:nvGraphicFramePr>
        <p:xfrm>
          <a:off x="685800" y="1524000"/>
          <a:ext cx="7696200" cy="4495801"/>
        </p:xfrm>
        <a:graphic>
          <a:graphicData uri="http://schemas.openxmlformats.org/drawingml/2006/table">
            <a:tbl>
              <a:tblPr/>
              <a:tblGrid>
                <a:gridCol w="2133600"/>
                <a:gridCol w="5562600"/>
              </a:tblGrid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9:00 - 10:00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Inca overview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10:00 - 11:00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Working with Inca Reporters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11:15 - 12:00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Hands-on: Reporter API and Repository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3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1:00 - 2:00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Inca Control Infrastructure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2:00 - 3:00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Administering Inca with incat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3:15 - 4:00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Hands-on: Inca deployment (part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smtClean="0">
                <a:latin typeface="Times New Roman" charset="0"/>
              </a:rPr>
              <a:t>Onto the </a:t>
            </a:r>
            <a:r>
              <a:rPr lang="en-US" i="0" dirty="0">
                <a:latin typeface="Times New Roman" charset="0"/>
              </a:rPr>
              <a:t>Tutorial …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b="0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reporter-xm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5" y="861325"/>
            <a:ext cx="4572000" cy="5943600"/>
          </a:xfrm>
          <a:prstGeom prst="rect">
            <a:avLst/>
          </a:prstGeom>
        </p:spPr>
      </p:pic>
      <p:grpSp>
        <p:nvGrpSpPr>
          <p:cNvPr id="197658" name="Group 26"/>
          <p:cNvGrpSpPr>
            <a:grpSpLocks/>
          </p:cNvGrpSpPr>
          <p:nvPr/>
        </p:nvGrpSpPr>
        <p:grpSpPr bwMode="auto">
          <a:xfrm>
            <a:off x="381000" y="3733803"/>
            <a:ext cx="8415338" cy="1597026"/>
            <a:chOff x="240" y="2352"/>
            <a:chExt cx="5301" cy="1006"/>
          </a:xfrm>
        </p:grpSpPr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240" y="2352"/>
              <a:ext cx="2039" cy="642"/>
            </a:xfrm>
            <a:prstGeom prst="rect">
              <a:avLst/>
            </a:prstGeom>
            <a:solidFill>
              <a:srgbClr val="FF0000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49" name="Text Box 17"/>
            <p:cNvSpPr txBox="1">
              <a:spLocks noChangeArrowheads="1"/>
            </p:cNvSpPr>
            <p:nvPr/>
          </p:nvSpPr>
          <p:spPr bwMode="auto">
            <a:xfrm>
              <a:off x="2901" y="3037"/>
              <a:ext cx="2640" cy="237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latin typeface="Times New Roman" charset="0"/>
                </a:rPr>
                <a:t>Well-formed XML; otherwise unrestricted</a:t>
              </a:r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 flipV="1">
              <a:off x="2666" y="3164"/>
              <a:ext cx="230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1041400"/>
          </a:xfrm>
        </p:spPr>
        <p:txBody>
          <a:bodyPr/>
          <a:lstStyle/>
          <a:p>
            <a:r>
              <a:rPr lang="en-US" i="0" dirty="0">
                <a:latin typeface="Times New Roman" charset="0"/>
              </a:rPr>
              <a:t>Reporters Output Inca Report XML</a:t>
            </a:r>
            <a:endParaRPr lang="en-US" dirty="0">
              <a:latin typeface="Times New Roman" charset="0"/>
            </a:endParaRPr>
          </a:p>
        </p:txBody>
      </p:sp>
      <p:grpSp>
        <p:nvGrpSpPr>
          <p:cNvPr id="197647" name="Group 15"/>
          <p:cNvGrpSpPr>
            <a:grpSpLocks/>
          </p:cNvGrpSpPr>
          <p:nvPr/>
        </p:nvGrpSpPr>
        <p:grpSpPr bwMode="auto">
          <a:xfrm>
            <a:off x="412751" y="1038224"/>
            <a:ext cx="7048501" cy="395288"/>
            <a:chOff x="260" y="654"/>
            <a:chExt cx="4440" cy="249"/>
          </a:xfrm>
        </p:grpSpPr>
        <p:sp>
          <p:nvSpPr>
            <p:cNvPr id="197644" name="Rectangle 12"/>
            <p:cNvSpPr>
              <a:spLocks noChangeArrowheads="1"/>
            </p:cNvSpPr>
            <p:nvPr/>
          </p:nvSpPr>
          <p:spPr bwMode="auto">
            <a:xfrm>
              <a:off x="260" y="654"/>
              <a:ext cx="2333" cy="170"/>
            </a:xfrm>
            <a:prstGeom prst="rect">
              <a:avLst/>
            </a:prstGeom>
            <a:solidFill>
              <a:srgbClr val="FF0000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45" name="Text Box 13"/>
            <p:cNvSpPr txBox="1">
              <a:spLocks noChangeArrowheads="1"/>
            </p:cNvSpPr>
            <p:nvPr/>
          </p:nvSpPr>
          <p:spPr bwMode="auto">
            <a:xfrm>
              <a:off x="3596" y="666"/>
              <a:ext cx="1104" cy="237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latin typeface="Times New Roman" charset="0"/>
                </a:rPr>
                <a:t> ISO8601 format</a:t>
              </a:r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 flipH="1" flipV="1">
              <a:off x="2606" y="776"/>
              <a:ext cx="98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7657" name="Group 25"/>
          <p:cNvGrpSpPr>
            <a:grpSpLocks/>
          </p:cNvGrpSpPr>
          <p:nvPr/>
        </p:nvGrpSpPr>
        <p:grpSpPr bwMode="auto">
          <a:xfrm>
            <a:off x="3577778" y="3979862"/>
            <a:ext cx="3873501" cy="376238"/>
            <a:chOff x="2181" y="2507"/>
            <a:chExt cx="2440" cy="237"/>
          </a:xfrm>
        </p:grpSpPr>
        <p:sp>
          <p:nvSpPr>
            <p:cNvPr id="197651" name="Text Box 19"/>
            <p:cNvSpPr txBox="1">
              <a:spLocks noChangeArrowheads="1"/>
            </p:cNvSpPr>
            <p:nvPr/>
          </p:nvSpPr>
          <p:spPr bwMode="auto">
            <a:xfrm>
              <a:off x="3325" y="2507"/>
              <a:ext cx="1296" cy="237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latin typeface="Times New Roman" charset="0"/>
                </a:rPr>
                <a:t>Optional &lt;log&gt; tag</a:t>
              </a:r>
            </a:p>
          </p:txBody>
        </p:sp>
        <p:sp>
          <p:nvSpPr>
            <p:cNvPr id="197652" name="Line 20"/>
            <p:cNvSpPr>
              <a:spLocks noChangeShapeType="1"/>
            </p:cNvSpPr>
            <p:nvPr/>
          </p:nvSpPr>
          <p:spPr bwMode="auto">
            <a:xfrm flipH="1" flipV="1">
              <a:off x="2181" y="2655"/>
              <a:ext cx="11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7660" name="Group 28"/>
          <p:cNvGrpSpPr>
            <a:grpSpLocks/>
          </p:cNvGrpSpPr>
          <p:nvPr/>
        </p:nvGrpSpPr>
        <p:grpSpPr bwMode="auto">
          <a:xfrm>
            <a:off x="1288734" y="5521013"/>
            <a:ext cx="6596063" cy="376238"/>
            <a:chOff x="933" y="3696"/>
            <a:chExt cx="4155" cy="237"/>
          </a:xfrm>
        </p:grpSpPr>
        <p:sp>
          <p:nvSpPr>
            <p:cNvPr id="197653" name="Text Box 21"/>
            <p:cNvSpPr txBox="1">
              <a:spLocks noChangeArrowheads="1"/>
            </p:cNvSpPr>
            <p:nvPr/>
          </p:nvSpPr>
          <p:spPr bwMode="auto">
            <a:xfrm>
              <a:off x="3744" y="3696"/>
              <a:ext cx="1344" cy="237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Optional &lt;help&gt; tag</a:t>
              </a:r>
            </a:p>
          </p:txBody>
        </p:sp>
        <p:sp>
          <p:nvSpPr>
            <p:cNvPr id="197654" name="Line 22"/>
            <p:cNvSpPr>
              <a:spLocks noChangeShapeType="1"/>
            </p:cNvSpPr>
            <p:nvPr/>
          </p:nvSpPr>
          <p:spPr bwMode="auto">
            <a:xfrm flipH="1">
              <a:off x="933" y="3792"/>
              <a:ext cx="281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7661" name="Group 29"/>
          <p:cNvGrpSpPr>
            <a:grpSpLocks/>
          </p:cNvGrpSpPr>
          <p:nvPr/>
        </p:nvGrpSpPr>
        <p:grpSpPr bwMode="auto">
          <a:xfrm>
            <a:off x="1981200" y="6242058"/>
            <a:ext cx="5756275" cy="376238"/>
            <a:chOff x="1248" y="3932"/>
            <a:chExt cx="3626" cy="237"/>
          </a:xfrm>
        </p:grpSpPr>
        <p:sp>
          <p:nvSpPr>
            <p:cNvPr id="197655" name="Text Box 23"/>
            <p:cNvSpPr txBox="1">
              <a:spLocks noChangeArrowheads="1"/>
            </p:cNvSpPr>
            <p:nvPr/>
          </p:nvSpPr>
          <p:spPr bwMode="auto">
            <a:xfrm>
              <a:off x="3002" y="3932"/>
              <a:ext cx="1872" cy="237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latin typeface="Times New Roman" charset="0"/>
                </a:rPr>
                <a:t>&lt;</a:t>
              </a:r>
              <a:r>
                <a:rPr lang="en-US" sz="1800" dirty="0" err="1">
                  <a:latin typeface="Times New Roman" charset="0"/>
                </a:rPr>
                <a:t>errorMessage</a:t>
              </a:r>
              <a:r>
                <a:rPr lang="en-US" sz="1800" dirty="0">
                  <a:latin typeface="Times New Roman" charset="0"/>
                </a:rPr>
                <a:t>&gt; tag on failure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 flipH="1" flipV="1">
              <a:off x="1248" y="3976"/>
              <a:ext cx="1757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0">
                <a:latin typeface="Times New Roman" charset="0"/>
              </a:rPr>
              <a:t>&lt;log&gt; Tag Documents Reporter Execution</a:t>
            </a:r>
            <a:endParaRPr lang="en-US">
              <a:latin typeface="Times New Roman" charset="0"/>
            </a:endParaRP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b="0"/>
              <a:t> </a:t>
            </a:r>
            <a:r>
              <a:rPr lang="en-US" sz="2000" b="0">
                <a:latin typeface="Times New Roman" charset="0"/>
              </a:rPr>
              <a:t>&lt;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log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  &lt;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system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    &lt;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gmt</a:t>
            </a:r>
            <a:r>
              <a:rPr lang="en-US" sz="2000" b="0">
                <a:latin typeface="Times New Roman" charset="0"/>
              </a:rPr>
              <a:t>&gt;2008-08-25T21:21:08Z&lt;/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gmt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    &lt;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message</a:t>
            </a:r>
            <a:r>
              <a:rPr lang="en-US" sz="2000" b="0">
                <a:latin typeface="Times New Roman" charset="0"/>
              </a:rPr>
              <a:t>&gt;(gcc src471.c -o src471  &amp;amp;&amp;amp; ./src471)&lt;/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message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  &lt;/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system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  &lt;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system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    &lt;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gmt</a:t>
            </a:r>
            <a:r>
              <a:rPr lang="en-US" sz="2000" b="0">
                <a:latin typeface="Times New Roman" charset="0"/>
              </a:rPr>
              <a:t>&gt;2008-08-25T21:21:08Z&lt;/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gmt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    &lt;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message</a:t>
            </a:r>
            <a:r>
              <a:rPr lang="en-US" sz="2000" b="0">
                <a:latin typeface="Times New Roman" charset="0"/>
              </a:rPr>
              <a:t>&gt;/bin/rm -f src471*&lt;/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message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  &lt;/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system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&lt;/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log</a:t>
            </a:r>
            <a:r>
              <a:rPr lang="en-US" sz="2000" b="0">
                <a:latin typeface="Times New Roman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&lt;help&gt; Tag Describes Reporter</a:t>
            </a:r>
            <a:endParaRPr lang="en-US">
              <a:latin typeface="Times New Roman" charset="0"/>
            </a:endParaRP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help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ID</a:t>
            </a:r>
            <a:r>
              <a:rPr lang="en-US" sz="1800" b="0">
                <a:latin typeface="Times New Roman" charset="0"/>
              </a:rPr>
              <a:t>&gt;help&lt;/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ID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name</a:t>
            </a:r>
            <a:r>
              <a:rPr lang="en-US" sz="1800" b="0">
                <a:latin typeface="Times New Roman" charset="0"/>
              </a:rPr>
              <a:t>&gt;cluster.compiler.any.unit&lt;/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name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version</a:t>
            </a:r>
            <a:r>
              <a:rPr lang="en-US" sz="1800" b="0">
                <a:latin typeface="Times New Roman" charset="0"/>
              </a:rPr>
              <a:t>&gt;2&lt;/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version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description</a:t>
            </a:r>
            <a:r>
              <a:rPr lang="en-US" sz="1800" b="0">
                <a:latin typeface="Times New Roman" charset="0"/>
              </a:rPr>
              <a:t>&gt;Tests that a specified compiler compiles hello world&lt;/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description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url</a:t>
            </a:r>
            <a:r>
              <a:rPr lang="en-US" sz="1800" b="0">
                <a:latin typeface="Times New Roman" charset="0"/>
              </a:rPr>
              <a:t>&gt;http://biokdd.informatics.indiana.edu/…&lt;/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url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argDescription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  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ID</a:t>
            </a:r>
            <a:r>
              <a:rPr lang="en-US" sz="1800" b="0">
                <a:latin typeface="Times New Roman" charset="0"/>
              </a:rPr>
              <a:t>&gt;verbose&lt;/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ID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  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accepted</a:t>
            </a:r>
            <a:r>
              <a:rPr lang="en-US" sz="1800" b="0">
                <a:latin typeface="Times New Roman" charset="0"/>
              </a:rPr>
              <a:t>&gt;[012]&lt;/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accepted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  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description</a:t>
            </a:r>
            <a:r>
              <a:rPr lang="en-US" sz="1800" b="0">
                <a:latin typeface="Times New Roman" charset="0"/>
              </a:rPr>
              <a:t>&gt;verbosity level (0|1|2)&lt;/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description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  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default</a:t>
            </a:r>
            <a:r>
              <a:rPr lang="en-US" sz="1800" b="0">
                <a:latin typeface="Times New Roman" charset="0"/>
              </a:rPr>
              <a:t>&gt;1&lt;/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default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argDescription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. . .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dependency</a:t>
            </a:r>
            <a:r>
              <a:rPr lang="en-US" sz="1800" b="0">
                <a:latin typeface="Times New Roman" charset="0"/>
              </a:rPr>
              <a:t>&gt;&lt;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ID</a:t>
            </a:r>
            <a:r>
              <a:rPr lang="en-US" sz="1800" b="0">
                <a:latin typeface="Times New Roman" charset="0"/>
              </a:rPr>
              <a:t>&gt;Inca::Reporter&lt;/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ID</a:t>
            </a:r>
            <a:r>
              <a:rPr lang="en-US" sz="1800" b="0">
                <a:latin typeface="Times New Roman" charset="0"/>
              </a:rPr>
              <a:t>&gt;&lt;/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dependency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  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dependency</a:t>
            </a:r>
            <a:r>
              <a:rPr lang="en-US" sz="1800" b="0">
                <a:latin typeface="Times New Roman" charset="0"/>
              </a:rPr>
              <a:t>&gt;&lt;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ID</a:t>
            </a:r>
            <a:r>
              <a:rPr lang="en-US" sz="1800" b="0">
                <a:latin typeface="Times New Roman" charset="0"/>
              </a:rPr>
              <a:t>&gt;Inca::Reporter::SimpleUnit&lt;/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ID</a:t>
            </a:r>
            <a:r>
              <a:rPr lang="en-US" sz="1800" b="0">
                <a:latin typeface="Times New Roman" charset="0"/>
              </a:rPr>
              <a:t>&gt;&lt;/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dependency</a:t>
            </a:r>
            <a:r>
              <a:rPr lang="en-US" sz="1800" b="0">
                <a:latin typeface="Times New Roman" charset="0"/>
              </a:rPr>
              <a:t>&gt;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 b="0">
                <a:latin typeface="Times New Roman" charset="0"/>
              </a:rPr>
              <a:t>&lt;/</a:t>
            </a:r>
            <a:r>
              <a:rPr lang="en-US" sz="1800" b="0">
                <a:solidFill>
                  <a:schemeClr val="accent2"/>
                </a:solidFill>
                <a:latin typeface="Times New Roman" charset="0"/>
              </a:rPr>
              <a:t>help</a:t>
            </a:r>
            <a:r>
              <a:rPr lang="en-US" sz="1800" b="0">
                <a:latin typeface="Times New Roman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Outline</a:t>
            </a:r>
            <a:endParaRPr lang="en-US">
              <a:latin typeface="Times New Roman" charset="0"/>
            </a:endParaRPr>
          </a:p>
        </p:txBody>
      </p:sp>
      <p:sp>
        <p:nvSpPr>
          <p:cNvPr id="231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>
                <a:solidFill>
                  <a:schemeClr val="bg2"/>
                </a:solidFill>
                <a:latin typeface="Times New Roman" charset="0"/>
              </a:rPr>
              <a:t>Reporter Definition</a:t>
            </a:r>
          </a:p>
          <a:p>
            <a:pPr>
              <a:lnSpc>
                <a:spcPct val="100000"/>
              </a:lnSpc>
            </a:pPr>
            <a:r>
              <a:rPr lang="en-US" sz="3200" b="0">
                <a:latin typeface="Times New Roman" charset="0"/>
              </a:rPr>
              <a:t>Using the Reporter Libraries</a:t>
            </a:r>
          </a:p>
          <a:p>
            <a:pPr>
              <a:lnSpc>
                <a:spcPct val="100000"/>
              </a:lnSpc>
            </a:pPr>
            <a:r>
              <a:rPr lang="en-US" sz="3200" b="0">
                <a:latin typeface="Times New Roman" charset="0"/>
              </a:rPr>
              <a:t>Reporters in an Inca Deployment</a:t>
            </a:r>
          </a:p>
          <a:p>
            <a:pPr>
              <a:lnSpc>
                <a:spcPct val="100000"/>
              </a:lnSpc>
            </a:pPr>
            <a:r>
              <a:rPr lang="en-US" sz="3200" b="0">
                <a:latin typeface="Times New Roman" charset="0"/>
              </a:rPr>
              <a:t>Meta-Reporters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Libraries Support Common Reporter Tasks</a:t>
            </a:r>
            <a:endParaRPr lang="en-US">
              <a:latin typeface="Times New Roman" charset="0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400" b="0" dirty="0">
              <a:latin typeface="Times New Roman" charset="0"/>
            </a:endParaRPr>
          </a:p>
          <a:p>
            <a:pPr>
              <a:buFontTx/>
              <a:buNone/>
            </a:pPr>
            <a:endParaRPr lang="en-US" sz="2400" b="0" dirty="0">
              <a:latin typeface="Times New Roman" charset="0"/>
            </a:endParaRPr>
          </a:p>
          <a:p>
            <a:pPr>
              <a:buFontTx/>
              <a:buNone/>
            </a:pPr>
            <a:endParaRPr lang="en-US" sz="2400" b="0" dirty="0">
              <a:latin typeface="Times New Roman" charset="0"/>
            </a:endParaRPr>
          </a:p>
          <a:p>
            <a:pPr>
              <a:buFontTx/>
              <a:buNone/>
            </a:pPr>
            <a:endParaRPr lang="en-US" sz="2400" b="0" dirty="0">
              <a:latin typeface="Times New Roman" charset="0"/>
            </a:endParaRPr>
          </a:p>
          <a:p>
            <a:pPr>
              <a:buFontTx/>
              <a:buNone/>
            </a:pPr>
            <a:endParaRPr lang="en-US" sz="2400" b="0" dirty="0">
              <a:latin typeface="Times New Roman" charset="0"/>
            </a:endParaRPr>
          </a:p>
          <a:p>
            <a:pPr>
              <a:buFontTx/>
              <a:buNone/>
            </a:pPr>
            <a:endParaRPr lang="en-US" sz="2400" b="0" dirty="0">
              <a:latin typeface="Times New Roman" charset="0"/>
            </a:endParaRPr>
          </a:p>
          <a:p>
            <a:pPr>
              <a:buFontTx/>
              <a:buNone/>
            </a:pPr>
            <a:endParaRPr lang="en-US" sz="2400" b="0" dirty="0">
              <a:latin typeface="Times New Roman" charset="0"/>
            </a:endParaRPr>
          </a:p>
          <a:p>
            <a:pPr>
              <a:buFontTx/>
              <a:buNone/>
            </a:pPr>
            <a:endParaRPr lang="en-US" sz="2400" b="0" dirty="0">
              <a:latin typeface="Times New Roman" charset="0"/>
            </a:endParaRPr>
          </a:p>
          <a:p>
            <a:pPr>
              <a:buFontTx/>
              <a:buNone/>
            </a:pPr>
            <a:r>
              <a:rPr lang="en-US" sz="2400" b="0" dirty="0">
                <a:latin typeface="Times New Roman" charset="0"/>
              </a:rPr>
              <a:t>Documentation</a:t>
            </a:r>
          </a:p>
          <a:p>
            <a:pPr>
              <a:buFontTx/>
              <a:buNone/>
            </a:pPr>
            <a:r>
              <a:rPr lang="en-US" sz="2400" b="0" dirty="0">
                <a:latin typeface="Times New Roman" charset="0"/>
              </a:rPr>
              <a:t>	http://</a:t>
            </a:r>
            <a:r>
              <a:rPr lang="en-US" sz="2400" b="0" dirty="0" err="1">
                <a:latin typeface="Times New Roman" charset="0"/>
              </a:rPr>
              <a:t>inca.sdsc.edu/releases/latest/repdocs/perl.html</a:t>
            </a:r>
            <a:endParaRPr lang="en-US" sz="2400" b="0" dirty="0">
              <a:latin typeface="Times New Roman" charset="0"/>
            </a:endParaRPr>
          </a:p>
          <a:p>
            <a:pPr>
              <a:buFontTx/>
              <a:buNone/>
            </a:pPr>
            <a:r>
              <a:rPr lang="en-US" sz="2400" b="0" dirty="0">
                <a:latin typeface="Times New Roman" charset="0"/>
              </a:rPr>
              <a:t>	http://</a:t>
            </a:r>
            <a:r>
              <a:rPr lang="en-US" sz="2400" b="0" dirty="0" err="1">
                <a:latin typeface="Times New Roman" charset="0"/>
              </a:rPr>
              <a:t>inca.sdsc.edu/releases/latest/repdocs/python.html</a:t>
            </a:r>
            <a:endParaRPr lang="en-US" sz="2400" b="0" dirty="0">
              <a:latin typeface="Times New Roman" charset="0"/>
            </a:endParaRPr>
          </a:p>
        </p:txBody>
      </p:sp>
      <p:graphicFrame>
        <p:nvGraphicFramePr>
          <p:cNvPr id="202147" name="Group 419"/>
          <p:cNvGraphicFramePr>
            <a:graphicFrameLocks noGrp="1"/>
          </p:cNvGraphicFramePr>
          <p:nvPr/>
        </p:nvGraphicFramePr>
        <p:xfrm>
          <a:off x="666750" y="1692275"/>
          <a:ext cx="7772400" cy="2895601"/>
        </p:xfrm>
        <a:graphic>
          <a:graphicData uri="http://schemas.openxmlformats.org/drawingml/2006/table">
            <a:tbl>
              <a:tblPr/>
              <a:tblGrid>
                <a:gridCol w="2627313"/>
                <a:gridCol w="2573337"/>
                <a:gridCol w="257175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Reporter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Perl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Python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General report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Inca::Reporter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inca.Reporter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Software version testing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Inca::Reporter::Version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inca.VersionReporter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Software unit testing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Inca::Reporter::SimpleUnit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inca.SimpleUnitReporter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Globus unit testing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Inca::Reporter::GlobusUnit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inca.GlobusUnitReporter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System performance testing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Inca::Reporter::Performance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inca.PerformanceReporter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7780BF"/>
      </a:accent1>
      <a:accent2>
        <a:srgbClr val="C27D52"/>
      </a:accent2>
      <a:accent3>
        <a:srgbClr val="FFFFFF"/>
      </a:accent3>
      <a:accent4>
        <a:srgbClr val="000000"/>
      </a:accent4>
      <a:accent5>
        <a:srgbClr val="BDC0DC"/>
      </a:accent5>
      <a:accent6>
        <a:srgbClr val="B07149"/>
      </a:accent6>
      <a:hlink>
        <a:srgbClr val="FC0128"/>
      </a:hlink>
      <a:folHlink>
        <a:srgbClr val="CECECE"/>
      </a:folHlink>
    </a:clrScheme>
    <a:fontScheme name="Blank Presentatio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20065</TotalTime>
  <Words>3786</Words>
  <Application>Microsoft Macintosh PowerPoint</Application>
  <PresentationFormat>On-screen Show (4:3)</PresentationFormat>
  <Paragraphs>537</Paragraphs>
  <Slides>41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ＭＳ Ｐゴシック</vt:lpstr>
      <vt:lpstr>Helvetica</vt:lpstr>
      <vt:lpstr>Times</vt:lpstr>
      <vt:lpstr>ヒラギノ角ゴ Pro W3</vt:lpstr>
      <vt:lpstr>Times New Roman</vt:lpstr>
      <vt:lpstr>Blank Presentation</vt:lpstr>
      <vt:lpstr>Working with Inca Reporters</vt:lpstr>
      <vt:lpstr>Outline</vt:lpstr>
      <vt:lpstr>Reporters Collect Monitoring Data</vt:lpstr>
      <vt:lpstr>Reporters Support Four Options</vt:lpstr>
      <vt:lpstr>Reporters Output Inca Report XML</vt:lpstr>
      <vt:lpstr>&lt;log&gt; Tag Documents Reporter Execution</vt:lpstr>
      <vt:lpstr>&lt;help&gt; Tag Describes Reporter</vt:lpstr>
      <vt:lpstr>Outline</vt:lpstr>
      <vt:lpstr>Libraries Support Common Reporter Tasks</vt:lpstr>
      <vt:lpstr>Reporter Library Implements Base Methods</vt:lpstr>
      <vt:lpstr>An Example Base Reporter Body</vt:lpstr>
      <vt:lpstr>Perl Base Reporter Code</vt:lpstr>
      <vt:lpstr>Python Base Reporter Code</vt:lpstr>
      <vt:lpstr>Version Reporter Library</vt:lpstr>
      <vt:lpstr>A Typical Version Reporter Body</vt:lpstr>
      <vt:lpstr>Perl Version Reporter Code</vt:lpstr>
      <vt:lpstr>Python Version Reporter Code</vt:lpstr>
      <vt:lpstr>SimpleUnit Library</vt:lpstr>
      <vt:lpstr>A Typical SimpleUnit Reporter Body</vt:lpstr>
      <vt:lpstr>Perl SimpleUnit Reporter Code</vt:lpstr>
      <vt:lpstr>Python SimpleUnit Reporter Code</vt:lpstr>
      <vt:lpstr>GlobusUnit Library</vt:lpstr>
      <vt:lpstr>Performance Reporter Library</vt:lpstr>
      <vt:lpstr>A Typical Performance Reporter Body</vt:lpstr>
      <vt:lpstr>Perl Performance Reporter Code</vt:lpstr>
      <vt:lpstr>Python Performance Reporter Code</vt:lpstr>
      <vt:lpstr>Outline</vt:lpstr>
      <vt:lpstr>Agent and Managers Work With Reporters</vt:lpstr>
      <vt:lpstr>Reporter Repositories Publish Reporters</vt:lpstr>
      <vt:lpstr>Packages.gz Lists Reporter Attributes</vt:lpstr>
      <vt:lpstr>incpack Tool Edits Packages.gz</vt:lpstr>
      <vt:lpstr>Reporters Can Require Other Packages</vt:lpstr>
      <vt:lpstr>Multiple package formats supported for dependencies</vt:lpstr>
      <vt:lpstr>Dependencies require an .attrib file</vt:lpstr>
      <vt:lpstr>Outline</vt:lpstr>
      <vt:lpstr>Special Reporter Submits to Batch Queues</vt:lpstr>
      <vt:lpstr>Summary Reporters Analyze Series</vt:lpstr>
      <vt:lpstr>An Example Summary Reporter Body</vt:lpstr>
      <vt:lpstr>Summary</vt:lpstr>
      <vt:lpstr>Agenda -- Day 1</vt:lpstr>
      <vt:lpstr>Onto the Tutorial …</vt:lpstr>
    </vt:vector>
  </TitlesOfParts>
  <Company>SDSC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harness and reporting framework</dc:title>
  <dc:creator>Catherine Olschanowsky</dc:creator>
  <cp:lastModifiedBy>Shava Smallen</cp:lastModifiedBy>
  <cp:revision>264</cp:revision>
  <cp:lastPrinted>2005-11-04T21:20:43Z</cp:lastPrinted>
  <dcterms:created xsi:type="dcterms:W3CDTF">2010-08-25T03:39:14Z</dcterms:created>
  <dcterms:modified xsi:type="dcterms:W3CDTF">2010-08-25T05:38:01Z</dcterms:modified>
</cp:coreProperties>
</file>