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Default Extension="doc" ContentType="application/msword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27" r:id="rId4"/>
    <p:sldId id="328" r:id="rId5"/>
    <p:sldId id="277" r:id="rId6"/>
    <p:sldId id="339" r:id="rId7"/>
    <p:sldId id="360" r:id="rId8"/>
    <p:sldId id="340" r:id="rId9"/>
    <p:sldId id="261" r:id="rId10"/>
    <p:sldId id="341" r:id="rId11"/>
    <p:sldId id="343" r:id="rId12"/>
    <p:sldId id="344" r:id="rId13"/>
    <p:sldId id="345" r:id="rId14"/>
    <p:sldId id="346" r:id="rId15"/>
    <p:sldId id="347" r:id="rId16"/>
    <p:sldId id="355" r:id="rId17"/>
    <p:sldId id="357" r:id="rId18"/>
    <p:sldId id="342" r:id="rId19"/>
    <p:sldId id="349" r:id="rId20"/>
    <p:sldId id="356" r:id="rId21"/>
    <p:sldId id="353" r:id="rId22"/>
    <p:sldId id="350" r:id="rId23"/>
    <p:sldId id="354" r:id="rId24"/>
    <p:sldId id="351" r:id="rId25"/>
    <p:sldId id="361" r:id="rId26"/>
    <p:sldId id="359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168" autoAdjust="0"/>
    <p:restoredTop sz="82192" autoAdjust="0"/>
  </p:normalViewPr>
  <p:slideViewPr>
    <p:cSldViewPr>
      <p:cViewPr>
        <p:scale>
          <a:sx n="66" d="100"/>
          <a:sy n="66" d="100"/>
        </p:scale>
        <p:origin x="-1344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F7887-96BA-D040-9985-FD295DFE0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E655F-7B38-D54E-BC1F-324494DE10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0899-1993-6B4D-A8E3-440A72E5F385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4CB29-6EA1-9743-BC51-E84D81F65F39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F9D1A-D08E-D04D-8C3F-2813EC3600AF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ECD87-181C-5B45-B088-5D93D6E78814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A3CB1-55C8-4F46-A6B7-A95638641FE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6B396-C941-AD45-A0A1-AF7D05C6CD6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3933B-1737-8149-BEE1-94BA8AD5AF22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13205-1E0C-2148-BE6E-B778D61DE62E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62137-9C1B-EB44-B57F-729F37AD748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D04FD-CFC0-214F-9E2A-5FF3DA73057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35047-A42A-5848-BF7B-60BBD17026C2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8FEF-5A49-2140-A89F-D7AE960ABDD9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5D054-570F-9642-A039-DA0FB9A3B149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A3E1-D0D6-1540-A83E-BD4E949C722C}" type="slidenum">
              <a:rPr lang="en-US"/>
              <a:pPr/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697A-ECAB-A34B-989E-B041A14BE936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E1FB-E610-BB48-911A-FC3769640930}" type="slidenum">
              <a:rPr lang="en-US"/>
              <a:pPr/>
              <a:t>26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5F58-701F-4646-A07F-21B78D76E7B5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C6C3-8740-5545-B767-922680AF4F73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2E1CF-D42B-C844-8C29-C329ACDCF2D7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318BC-7817-A844-966E-E912543CD62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E8196-B641-FC40-A022-BE78B295D469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There weren’t any Grid monitoring systems when we started Inca but today here is a sampling of the most common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onethat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have either been developed or adapted to do Grid monitoring. One key difference is Inca’s ability to collect a wide variety of monitoring data from functionality to performance data.   But the main difference between Inca and these other tools is our the method of monitoring.  A lot of these tools focus on aggregating each site’s system-level monitoring data such such as queue information while we focus on emulating a user’s experience.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38925-3D90-2F4C-9A71-E17EA294F10B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A5A8-E22B-E642-B73C-E65A84AEB2AD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_s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mallen@sdsc.edu" TargetMode="External"/><Relationship Id="rId4" Type="http://schemas.openxmlformats.org/officeDocument/2006/relationships/hyperlink" Target="mailto:kericson@sdsc.edu" TargetMode="External"/><Relationship Id="rId5" Type="http://schemas.openxmlformats.org/officeDocument/2006/relationships/hyperlink" Target="mailto:jhayes@sd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ca-users@sdsc.edu" TargetMode="External"/><Relationship Id="rId4" Type="http://schemas.openxmlformats.org/officeDocument/2006/relationships/hyperlink" Target="mailto:inca@sdsc.edu" TargetMode="External"/><Relationship Id="rId5" Type="http://schemas.openxmlformats.org/officeDocument/2006/relationships/hyperlink" Target="http://inca.sdsc.edu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2800" b="0" dirty="0"/>
              <a:t>Welcome to the</a:t>
            </a:r>
            <a:r>
              <a:rPr lang="en-US" sz="2800" b="0" dirty="0" smtClean="0"/>
              <a:t> 3rd</a:t>
            </a:r>
            <a:br>
              <a:rPr lang="en-US" sz="2800" b="0" dirty="0" smtClean="0"/>
            </a:br>
            <a:r>
              <a:rPr lang="en-US" dirty="0"/>
              <a:t>Inca Workshop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Sponsored by the NSF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August 26-27, 2010</a:t>
            </a:r>
            <a:endParaRPr lang="en-US" dirty="0">
              <a:solidFill>
                <a:srgbClr val="494C58"/>
              </a:solidFill>
              <a:latin typeface="Verdan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057400"/>
          </a:xfrm>
        </p:spPr>
        <p:txBody>
          <a:bodyPr/>
          <a:lstStyle/>
          <a:p>
            <a:r>
              <a:rPr lang="en-US" b="1" dirty="0"/>
              <a:t>Presenters</a:t>
            </a:r>
            <a:r>
              <a:rPr lang="en-US" dirty="0"/>
              <a:t>:</a:t>
            </a:r>
          </a:p>
          <a:p>
            <a:r>
              <a:rPr lang="en-US" dirty="0"/>
              <a:t>Shava Smallen </a:t>
            </a:r>
            <a:r>
              <a:rPr lang="en-US" dirty="0">
                <a:hlinkClick r:id="rId3"/>
              </a:rPr>
              <a:t>ssmallen@sdsc.edu</a:t>
            </a:r>
            <a:endParaRPr lang="en-US" dirty="0" smtClean="0"/>
          </a:p>
          <a:p>
            <a:r>
              <a:rPr lang="en-US" dirty="0" smtClean="0"/>
              <a:t>Kate Ericson </a:t>
            </a:r>
            <a:r>
              <a:rPr lang="en-US" dirty="0" smtClean="0">
                <a:hlinkClick r:id="rId4"/>
              </a:rPr>
              <a:t>kericson@sdsc.edu</a:t>
            </a:r>
            <a:endParaRPr lang="en-US" dirty="0" smtClean="0"/>
          </a:p>
          <a:p>
            <a:r>
              <a:rPr lang="en-US" dirty="0" smtClean="0"/>
              <a:t>Paul Hoover </a:t>
            </a:r>
            <a:r>
              <a:rPr lang="en-US" dirty="0" smtClean="0">
                <a:hlinkClick r:id="rId5"/>
              </a:rPr>
              <a:t>phoover@sdsc.edu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provides user-level grid monitoring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38263"/>
            <a:ext cx="3505200" cy="4757737"/>
          </a:xfrm>
          <a:noFill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Stores and archives a wide variety of monitoring results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Captures context of monitoring result as it is collected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Eases the writing, deploying, and sharing of new tests or benchmarks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Flexible and comprehensive web status pages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Secure</a:t>
            </a:r>
          </a:p>
        </p:txBody>
      </p:sp>
      <p:pic>
        <p:nvPicPr>
          <p:cNvPr id="37892" name="Picture 4" descr="arch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38263"/>
            <a:ext cx="50292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041400"/>
          </a:xfrm>
        </p:spPr>
        <p:txBody>
          <a:bodyPr/>
          <a:lstStyle/>
          <a:p>
            <a:r>
              <a:rPr lang="en-US"/>
              <a:t>Reporters collect monitoring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270625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Executable programs that measure some aspect of the system or installed software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Supports a set of command-line options and writes XML to stdout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>
                <a:solidFill>
                  <a:srgbClr val="000000"/>
                </a:solidFill>
              </a:rPr>
              <a:t>Schema supports multiple types of data</a:t>
            </a:r>
            <a:endParaRPr lang="en-US" sz="2400"/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Extensive library support for perl and python  scripts (most reporters &lt; 30 lines of code)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Independent of other Inca components</a:t>
            </a:r>
          </a:p>
        </p:txBody>
      </p:sp>
      <p:pic>
        <p:nvPicPr>
          <p:cNvPr id="39940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Repositories support sharing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5030788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Collection of reporters available via a URL</a:t>
            </a:r>
          </a:p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Supports package dependencies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</a:pPr>
            <a:r>
              <a:rPr lang="en-US" sz="2400"/>
              <a:t>Packages versioned to allow for automatic updates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Inca project repository contains 150+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Version, unit test, performance benchmark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Grid middleware and tools, compilers, math libraries, data tools, and viz tool</a:t>
            </a:r>
            <a:endParaRPr lang="en-US" sz="2000">
              <a:ea typeface="ＭＳ Ｐゴシック" charset="-128"/>
            </a:endParaRPr>
          </a:p>
        </p:txBody>
      </p:sp>
      <p:pic>
        <p:nvPicPr>
          <p:cNvPr id="41988" name="Picture 4" descr="reposi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617663"/>
            <a:ext cx="31654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9144000" cy="1041400"/>
          </a:xfrm>
        </p:spPr>
        <p:txBody>
          <a:bodyPr/>
          <a:lstStyle/>
          <a:p>
            <a:r>
              <a:rPr lang="en-US" sz="2700"/>
              <a:t>Agent provides centralized configuration and management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657600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Implements the configuration specified by Inca administrator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Stages and launches a reporter manager on each resource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Sends package and configuration updates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Manages proxy information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Administration via GUI interface 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incat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733800" y="42957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Screenshot of Inca GUI tool, incat, showing the reporters that are available from a local repository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2536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i="1"/>
          </a:p>
        </p:txBody>
      </p:sp>
      <p:pic>
        <p:nvPicPr>
          <p:cNvPr id="7" name="Picture 13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438400"/>
            <a:ext cx="474027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Depot stores and publishes data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334000" cy="51054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400" dirty="0"/>
              <a:t>Stores configuration information and monitoring results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Provides full archiving of reports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Uses relational database backend via Hibernate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HQL and predefined queries 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plug-in customization (e.g., email notifications, downtimes</a:t>
            </a:r>
            <a:r>
              <a:rPr lang="en-US" sz="2400" dirty="0" smtClean="0"/>
              <a:t>)</a:t>
            </a:r>
          </a:p>
          <a:p>
            <a:pPr>
              <a:spcAft>
                <a:spcPct val="40000"/>
              </a:spcAft>
            </a:pPr>
            <a:r>
              <a:rPr lang="en-US" sz="2400" dirty="0" smtClean="0"/>
              <a:t>Supports fault tolerance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Web services - Query data from depot and return as XML</a:t>
            </a:r>
          </a:p>
        </p:txBody>
      </p:sp>
      <p:pic>
        <p:nvPicPr>
          <p:cNvPr id="46084" name="Picture 4" descr="dep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688" y="1546225"/>
            <a:ext cx="37703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hibernate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026025"/>
            <a:ext cx="3841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consu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263" y="446088"/>
            <a:ext cx="3309937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600" y="381000"/>
            <a:ext cx="8458200" cy="1041400"/>
          </a:xfrm>
        </p:spPr>
        <p:txBody>
          <a:bodyPr/>
          <a:lstStyle/>
          <a:p>
            <a:r>
              <a:rPr lang="en-US"/>
              <a:t>Consumer displays data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4749800"/>
          </a:xfrm>
        </p:spPr>
        <p:txBody>
          <a:bodyPr/>
          <a:lstStyle/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Current and historical views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Web application packaged with Jetty 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JSP 2.0 pages/tags to query data and format using XSLT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err="1" smtClean="0">
                <a:latin typeface="+mj-lt"/>
                <a:cs typeface=""/>
              </a:rPr>
              <a:t>CeWolf/JFreeChart</a:t>
            </a:r>
            <a:r>
              <a:rPr lang="en-US" sz="2400" dirty="0" smtClean="0">
                <a:latin typeface="+mj-lt"/>
                <a:cs typeface=""/>
              </a:rPr>
              <a:t> to graph data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Ability to fetch Inca data in HTML or XML format via REST URLs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solidFill>
                <a:srgbClr val="FF0000"/>
              </a:solidFill>
              <a:latin typeface="+mj-lt"/>
              <a:cs typeface=""/>
            </a:endParaRP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Allow “run </a:t>
            </a:r>
            <a:r>
              <a:rPr lang="en-US" sz="2400" dirty="0" err="1" smtClean="0">
                <a:latin typeface="+mj-lt"/>
                <a:cs typeface=""/>
              </a:rPr>
              <a:t>nows</a:t>
            </a:r>
            <a:r>
              <a:rPr lang="en-US" sz="2400" dirty="0" smtClean="0">
                <a:latin typeface="+mj-lt"/>
                <a:cs typeface=""/>
              </a:rPr>
              <a:t>” from the Inca web status pages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latin typeface="+mj-lt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5388" y="2057400"/>
            <a:ext cx="2698750" cy="2590800"/>
          </a:xfrm>
          <a:noFill/>
        </p:spPr>
        <p:txBody>
          <a:bodyPr anchor="ctr" anchorCtr="1"/>
          <a:lstStyle/>
          <a:p>
            <a:pPr marL="0" indent="0" algn="ctr">
              <a:buFontTx/>
              <a:buNone/>
            </a:pPr>
            <a:r>
              <a:rPr lang="en-US"/>
              <a:t>Inca’s status pages provide multiple levels of details</a:t>
            </a:r>
          </a:p>
        </p:txBody>
      </p:sp>
      <p:pic>
        <p:nvPicPr>
          <p:cNvPr id="50179" name="Picture 3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00450"/>
            <a:ext cx="1316038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Picture 4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8600"/>
            <a:ext cx="1600200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990600" y="381000"/>
            <a:ext cx="0" cy="6019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485775"/>
            <a:ext cx="1054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Tests</a:t>
            </a:r>
          </a:p>
          <a:p>
            <a:r>
              <a:rPr lang="en-US" sz="1600" i="1"/>
              <a:t>Summary</a:t>
            </a:r>
            <a:endParaRPr lang="en-US" i="1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9538" y="5743575"/>
            <a:ext cx="804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</a:t>
            </a:r>
          </a:p>
          <a:p>
            <a:r>
              <a:rPr lang="en-US" sz="1600" i="1"/>
              <a:t>Details</a:t>
            </a:r>
            <a:endParaRPr lang="en-US" sz="2400" i="1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990600" y="640080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62800" y="64008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Current status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62025" y="64008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Historical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895600" y="56388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history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295400" y="452437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Related test histories</a:t>
            </a:r>
          </a:p>
        </p:txBody>
      </p:sp>
      <p:pic>
        <p:nvPicPr>
          <p:cNvPr id="50189" name="Picture 13" descr="ScreenSnap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202238"/>
            <a:ext cx="1676400" cy="1122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143000" y="2971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Error history summary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572000" y="3810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Weekly status report</a:t>
            </a:r>
          </a:p>
        </p:txBody>
      </p:sp>
      <p:pic>
        <p:nvPicPr>
          <p:cNvPr id="50192" name="Picture 16" descr="Sna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133600"/>
            <a:ext cx="1295400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3" name="Picture 17" descr="tgGoogleSni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7700" y="228600"/>
            <a:ext cx="16637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4" name="Picture 18" descr="generic-status-p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2057400"/>
            <a:ext cx="13716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5" name="Picture 19" descr="ScreenSnapz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51816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467600" y="3810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Cumulative test status by resource</a:t>
            </a:r>
            <a:endParaRPr lang="en-US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315200" y="35814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Test status by package and resource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7239000" y="5257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result details</a:t>
            </a:r>
          </a:p>
        </p:txBody>
      </p:sp>
      <p:pic>
        <p:nvPicPr>
          <p:cNvPr id="50199" name="Picture 23" descr="ScreenSnapz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95400" y="165100"/>
            <a:ext cx="12954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295400" y="13081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Resource status history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48000" y="1905000"/>
            <a:ext cx="5791200" cy="3124200"/>
            <a:chOff x="1920" y="1200"/>
            <a:chExt cx="3648" cy="1968"/>
          </a:xfrm>
        </p:grpSpPr>
        <p:pic>
          <p:nvPicPr>
            <p:cNvPr id="50230" name="Picture 26" descr="generic-status-pag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20" y="1200"/>
              <a:ext cx="2256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31" name="Rectangle 27"/>
            <p:cNvSpPr>
              <a:spLocks noChangeArrowheads="1"/>
            </p:cNvSpPr>
            <p:nvPr/>
          </p:nvSpPr>
          <p:spPr bwMode="auto">
            <a:xfrm>
              <a:off x="4512" y="1200"/>
              <a:ext cx="1056" cy="158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2" name="Line 28"/>
            <p:cNvSpPr>
              <a:spLocks noChangeShapeType="1"/>
            </p:cNvSpPr>
            <p:nvPr/>
          </p:nvSpPr>
          <p:spPr bwMode="auto">
            <a:xfrm flipH="1">
              <a:off x="4224" y="2160"/>
              <a:ext cx="288" cy="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152400"/>
            <a:ext cx="5638800" cy="4643438"/>
            <a:chOff x="2016" y="96"/>
            <a:chExt cx="3552" cy="2925"/>
          </a:xfrm>
        </p:grpSpPr>
        <p:pic>
          <p:nvPicPr>
            <p:cNvPr id="50227" name="Picture 30" descr="tgGoogleSni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16" y="1296"/>
              <a:ext cx="2208" cy="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28" name="Rectangle 31"/>
            <p:cNvSpPr>
              <a:spLocks noChangeArrowheads="1"/>
            </p:cNvSpPr>
            <p:nvPr/>
          </p:nvSpPr>
          <p:spPr bwMode="auto">
            <a:xfrm>
              <a:off x="3456" y="96"/>
              <a:ext cx="2112" cy="912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2"/>
            <p:cNvSpPr>
              <a:spLocks noChangeShapeType="1"/>
            </p:cNvSpPr>
            <p:nvPr/>
          </p:nvSpPr>
          <p:spPr bwMode="auto">
            <a:xfrm flipH="1">
              <a:off x="3840" y="1008"/>
              <a:ext cx="288" cy="24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429000" y="1828800"/>
            <a:ext cx="5334000" cy="4572000"/>
            <a:chOff x="2112" y="1152"/>
            <a:chExt cx="3360" cy="2880"/>
          </a:xfrm>
        </p:grpSpPr>
        <p:sp>
          <p:nvSpPr>
            <p:cNvPr id="50224" name="Rectangle 34"/>
            <p:cNvSpPr>
              <a:spLocks noChangeArrowheads="1"/>
            </p:cNvSpPr>
            <p:nvPr/>
          </p:nvSpPr>
          <p:spPr bwMode="auto">
            <a:xfrm>
              <a:off x="3792" y="3216"/>
              <a:ext cx="1680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Line 3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410" cy="288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6" name="Picture 36" descr="ScreenSnapz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1152"/>
              <a:ext cx="1837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43000" y="1676400"/>
            <a:ext cx="5943600" cy="4724400"/>
            <a:chOff x="672" y="1056"/>
            <a:chExt cx="3744" cy="2976"/>
          </a:xfrm>
        </p:grpSpPr>
        <p:sp>
          <p:nvSpPr>
            <p:cNvPr id="50221" name="Rectangle 38"/>
            <p:cNvSpPr>
              <a:spLocks noChangeArrowheads="1"/>
            </p:cNvSpPr>
            <p:nvPr/>
          </p:nvSpPr>
          <p:spPr bwMode="auto">
            <a:xfrm>
              <a:off x="672" y="3216"/>
              <a:ext cx="1872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Line 39"/>
            <p:cNvSpPr>
              <a:spLocks noChangeShapeType="1"/>
            </p:cNvSpPr>
            <p:nvPr/>
          </p:nvSpPr>
          <p:spPr bwMode="auto">
            <a:xfrm flipV="1">
              <a:off x="2544" y="3120"/>
              <a:ext cx="288" cy="38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3" name="Picture 40" descr="ScreenSnapz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80" y="1056"/>
              <a:ext cx="2736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43000" y="1916113"/>
            <a:ext cx="5943600" cy="3189287"/>
            <a:chOff x="720" y="1207"/>
            <a:chExt cx="3744" cy="2009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720" y="2208"/>
              <a:ext cx="912" cy="100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 flipV="1">
              <a:off x="1632" y="2736"/>
              <a:ext cx="480" cy="14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0" name="Picture 44" descr="ScreenSnap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1207"/>
              <a:ext cx="2784" cy="1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667000" y="152400"/>
            <a:ext cx="4419600" cy="4818063"/>
            <a:chOff x="1680" y="96"/>
            <a:chExt cx="2784" cy="3035"/>
          </a:xfrm>
        </p:grpSpPr>
        <p:pic>
          <p:nvPicPr>
            <p:cNvPr id="50215" name="Picture 46" descr="Sna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80" y="1152"/>
              <a:ext cx="2784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16" name="Rectangle 47"/>
            <p:cNvSpPr>
              <a:spLocks noChangeArrowheads="1"/>
            </p:cNvSpPr>
            <p:nvPr/>
          </p:nvSpPr>
          <p:spPr bwMode="auto">
            <a:xfrm>
              <a:off x="1776" y="96"/>
              <a:ext cx="1680" cy="86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Line 48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066800" y="1933575"/>
            <a:ext cx="6073775" cy="2514600"/>
            <a:chOff x="672" y="1218"/>
            <a:chExt cx="3826" cy="1584"/>
          </a:xfrm>
        </p:grpSpPr>
        <p:sp>
          <p:nvSpPr>
            <p:cNvPr id="50212" name="Line 59"/>
            <p:cNvSpPr>
              <a:spLocks noChangeShapeType="1"/>
            </p:cNvSpPr>
            <p:nvPr/>
          </p:nvSpPr>
          <p:spPr bwMode="auto">
            <a:xfrm flipV="1">
              <a:off x="1667" y="1816"/>
              <a:ext cx="143" cy="0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Rectangle 60"/>
            <p:cNvSpPr>
              <a:spLocks noChangeArrowheads="1"/>
            </p:cNvSpPr>
            <p:nvPr/>
          </p:nvSpPr>
          <p:spPr bwMode="auto">
            <a:xfrm>
              <a:off x="672" y="1323"/>
              <a:ext cx="995" cy="887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4" name="Picture 61" descr="ScreenSnapz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807" y="1218"/>
              <a:ext cx="269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150938" y="122238"/>
            <a:ext cx="5954712" cy="4830762"/>
            <a:chOff x="725" y="77"/>
            <a:chExt cx="3751" cy="3043"/>
          </a:xfrm>
        </p:grpSpPr>
        <p:sp>
          <p:nvSpPr>
            <p:cNvPr id="50209" name="Line 63"/>
            <p:cNvSpPr>
              <a:spLocks noChangeShapeType="1"/>
            </p:cNvSpPr>
            <p:nvPr/>
          </p:nvSpPr>
          <p:spPr bwMode="auto">
            <a:xfrm>
              <a:off x="1775" y="947"/>
              <a:ext cx="408" cy="12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64"/>
            <p:cNvSpPr>
              <a:spLocks noChangeArrowheads="1"/>
            </p:cNvSpPr>
            <p:nvPr/>
          </p:nvSpPr>
          <p:spPr bwMode="auto">
            <a:xfrm>
              <a:off x="725" y="77"/>
              <a:ext cx="1039" cy="124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1" name="Picture 65" descr="ScreenSnapz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857" y="1088"/>
              <a:ext cx="2619" cy="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components communicate using SSL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Provides credential based authentication for all communication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Credentials created during setup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400"/>
              <a:t>	% inca createauth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Configure via inca.properties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inca.consumer.auth = true | false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consumer.cert=componentcert.pem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consumer.key=componentkey.pem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consumer.trusted=trusted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consumer.password=stdin:password&gt;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solidFill>
                  <a:schemeClr val="bg2"/>
                </a:solidFill>
                <a:ea typeface="ＭＳ Ｐゴシック" charset="-128"/>
              </a:rPr>
              <a:t># inca.consumer.depot=inca://localhost:6324</a:t>
            </a:r>
            <a:endParaRPr lang="en-US" sz="2000">
              <a:ea typeface="ＭＳ Ｐゴシック" charset="-128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inca.consumer.depot=incas://localhost:6324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status and deployments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422400"/>
            <a:ext cx="7627937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Current software version:  </a:t>
            </a:r>
            <a:r>
              <a:rPr lang="en-US" dirty="0" smtClean="0"/>
              <a:t>2.5</a:t>
            </a:r>
          </a:p>
          <a:p>
            <a:pPr algn="ctr">
              <a:buFontTx/>
              <a:buNone/>
            </a:pPr>
            <a:r>
              <a:rPr lang="en-US" dirty="0" smtClean="0"/>
              <a:t>(final 2.6 release within a month)</a:t>
            </a:r>
            <a:endParaRPr lang="en-US" dirty="0"/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b="1" dirty="0"/>
              <a:t>http://</a:t>
            </a:r>
            <a:r>
              <a:rPr lang="en-US" b="1" dirty="0" err="1"/>
              <a:t>inca.sdsc.edu</a:t>
            </a:r>
            <a:endParaRPr lang="en-US" sz="2000" b="1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3252" name="Picture 4" descr="bkgrnd_hea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5200"/>
            <a:ext cx="22415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gle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105400"/>
            <a:ext cx="1955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ar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962400"/>
            <a:ext cx="1585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0" descr="logo_lof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029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11" descr="tea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4419600"/>
            <a:ext cx="141128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8" name="Picture 13" descr="tg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4876800"/>
            <a:ext cx="1100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3491345"/>
            <a:ext cx="1752600" cy="1194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733800"/>
            <a:ext cx="1625600" cy="1104900"/>
          </a:xfrm>
          <a:prstGeom prst="rect">
            <a:avLst/>
          </a:prstGeom>
        </p:spPr>
      </p:pic>
      <p:pic>
        <p:nvPicPr>
          <p:cNvPr id="13" name="Picture 12" descr="ScreenSnapz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5759450"/>
            <a:ext cx="1654629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00" y="4800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TeraGrid deployment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4648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Running since 2003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Total of 2660 tests running on 20 login nodes, 3 grid nodes, and 3 servers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Coordinated software and services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Cross-site tests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GRAM usage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CA certificate and CRL checking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Resource registration in information services</a:t>
            </a:r>
            <a:endParaRPr lang="en-US" sz="16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562600" y="5029200"/>
            <a:ext cx="4419600" cy="152400"/>
          </a:xfrm>
          <a:prstGeom prst="rect">
            <a:avLst/>
          </a:prstGeom>
          <a:solidFill>
            <a:schemeClr val="folHlink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1" name="Picture 5" descr="tgP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3784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29000" y="5424488"/>
            <a:ext cx="425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pages for TeraGrid</a:t>
            </a:r>
            <a:endParaRPr lang="en-US" sz="2400">
              <a:latin typeface="Times New Roman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851400" y="5775325"/>
            <a:ext cx="254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http://inca.teragrid.org/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8600"/>
            <a:ext cx="8382000" cy="4749800"/>
          </a:xfrm>
        </p:spPr>
        <p:txBody>
          <a:bodyPr/>
          <a:lstStyle/>
          <a:p>
            <a:r>
              <a:rPr lang="en-US"/>
              <a:t>Introduce features and benefits of Inca to new or interested users.</a:t>
            </a:r>
          </a:p>
          <a:p>
            <a:endParaRPr lang="en-US"/>
          </a:p>
          <a:p>
            <a:r>
              <a:rPr lang="en-US"/>
              <a:t>Help existing users to better utilize Inca for their Grid.</a:t>
            </a:r>
          </a:p>
          <a:p>
            <a:endParaRPr lang="en-US"/>
          </a:p>
          <a:p>
            <a:r>
              <a:rPr lang="en-US"/>
              <a:t>Gather any feedback on new features, improvements to features,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85800"/>
          </a:xfrm>
        </p:spPr>
        <p:txBody>
          <a:bodyPr/>
          <a:lstStyle/>
          <a:p>
            <a:r>
              <a:rPr lang="en-US" sz="3200"/>
              <a:t>Inca monitoring benefits TeraGrid end users</a:t>
            </a:r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8600" y="2555875"/>
            <a:ext cx="3200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Tests resources and services used by LEAD.  E.g.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Pings service every 3 mins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Verifies batch job submission every hour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 Automatically notifies admins of failures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Show week of history in custom status pages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419600" cy="131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“</a:t>
            </a:r>
            <a:r>
              <a:rPr lang="en-US" sz="1600">
                <a:solidFill>
                  <a:srgbClr val="000000"/>
                </a:solidFill>
                <a:latin typeface="Times New Roman" charset="0"/>
              </a:rPr>
              <a:t>Inca reported errors mirror failures we’ve observed and as they are addressed we’ve noticed an improvement in TeraGrid’s stability.”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-- Suresh Marru (LEAD developer)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57349" name="Picture 5" descr="header_le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57288"/>
            <a:ext cx="37115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le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95600"/>
            <a:ext cx="5257800" cy="2819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 advClick="0" advTm="1000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292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GEON deployment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505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Running since Feb 2008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206 tests running on 5 login nodes and 6 servers </a:t>
            </a:r>
          </a:p>
          <a:p>
            <a:pPr>
              <a:spcAft>
                <a:spcPct val="100000"/>
              </a:spcAft>
            </a:pPr>
            <a:r>
              <a:rPr lang="en-US" sz="2000"/>
              <a:t>LiDAR workflow services</a:t>
            </a:r>
          </a:p>
          <a:p>
            <a:pPr>
              <a:spcAft>
                <a:spcPct val="100000"/>
              </a:spcAft>
            </a:pPr>
            <a:r>
              <a:rPr lang="en-US" sz="2000"/>
              <a:t>Web servers</a:t>
            </a:r>
          </a:p>
          <a:p>
            <a:pPr>
              <a:spcAft>
                <a:spcPct val="100000"/>
              </a:spcAft>
            </a:pPr>
            <a:r>
              <a:rPr lang="en-US" sz="2000"/>
              <a:t>Ssh connectivity</a:t>
            </a:r>
          </a:p>
          <a:p>
            <a:pPr>
              <a:spcAft>
                <a:spcPct val="100000"/>
              </a:spcAft>
            </a:pPr>
            <a:r>
              <a:rPr lang="en-US" sz="2000"/>
              <a:t>Base system information (Rocks, Gcc, Java, etc.)</a:t>
            </a:r>
          </a:p>
        </p:txBody>
      </p:sp>
      <p:pic>
        <p:nvPicPr>
          <p:cNvPr id="59397" name="Picture 4" descr="logo_lof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48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368800" y="57150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http://inca-geon.sdsc.edu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48163" y="5413375"/>
            <a:ext cx="3929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map for GEON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GLEON deployment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2400"/>
            <a:ext cx="3124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Sensors in lake: dissolved oxygen level, temperature, velocity (some), etc.</a:t>
            </a:r>
          </a:p>
          <a:p>
            <a:pPr>
              <a:spcAft>
                <a:spcPct val="100000"/>
              </a:spcAft>
            </a:pPr>
            <a:r>
              <a:rPr lang="en-US" sz="2000"/>
              <a:t>Monitoring Data Turbine deployments since Oct 2007 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26 tests running on data server at SDSC and windows box in Northern Temperate Lakes in Wisconsin</a:t>
            </a:r>
          </a:p>
        </p:txBody>
      </p:sp>
      <p:pic>
        <p:nvPicPr>
          <p:cNvPr id="61444" name="Picture 5" descr="DataTurbine-lon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029200"/>
            <a:ext cx="51943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3810000" y="5699125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http://inca-gleon.sdsc.edu</a:t>
            </a:r>
          </a:p>
        </p:txBody>
      </p:sp>
      <p:pic>
        <p:nvPicPr>
          <p:cNvPr id="61446" name="Picture 8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95400"/>
            <a:ext cx="45720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458200" cy="1041400"/>
          </a:xfrm>
        </p:spPr>
        <p:txBody>
          <a:bodyPr/>
          <a:lstStyle/>
          <a:p>
            <a:r>
              <a:rPr lang="en-US" dirty="0"/>
              <a:t>Inca</a:t>
            </a:r>
            <a:r>
              <a:rPr lang="en-US" dirty="0" smtClean="0"/>
              <a:t> performance deployments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62400" cy="4953000"/>
          </a:xfrm>
        </p:spPr>
        <p:txBody>
          <a:bodyPr/>
          <a:lstStyle/>
          <a:p>
            <a:r>
              <a:rPr lang="en-US" sz="2400" dirty="0" smtClean="0"/>
              <a:t>Past</a:t>
            </a:r>
          </a:p>
          <a:p>
            <a:pPr lvl="1"/>
            <a:r>
              <a:rPr lang="en-US" sz="2000" dirty="0" err="1" smtClean="0"/>
              <a:t>GrASP</a:t>
            </a:r>
            <a:r>
              <a:rPr lang="en-US" sz="2000" dirty="0" smtClean="0"/>
              <a:t> </a:t>
            </a:r>
            <a:r>
              <a:rPr lang="en-US" sz="2000" dirty="0"/>
              <a:t>performance measurements in 2006</a:t>
            </a:r>
            <a:endParaRPr lang="en-US" sz="2000" dirty="0" smtClean="0"/>
          </a:p>
          <a:p>
            <a:pPr lvl="1"/>
            <a:r>
              <a:rPr lang="en-US" sz="2000" dirty="0" smtClean="0"/>
              <a:t>Deployed </a:t>
            </a:r>
            <a:r>
              <a:rPr lang="en-US" sz="2000" dirty="0"/>
              <a:t>IPM instrumented MPI applications to </a:t>
            </a:r>
            <a:r>
              <a:rPr lang="en-US" sz="2000" dirty="0" err="1" smtClean="0"/>
              <a:t>TeraGrid</a:t>
            </a:r>
            <a:r>
              <a:rPr lang="en-US" sz="2000" dirty="0" smtClean="0"/>
              <a:t> in 2009</a:t>
            </a:r>
          </a:p>
          <a:p>
            <a:r>
              <a:rPr lang="en-US" sz="2400" dirty="0" smtClean="0"/>
              <a:t>New for 2.6</a:t>
            </a:r>
          </a:p>
          <a:p>
            <a:pPr lvl="1"/>
            <a:r>
              <a:rPr lang="en-US" sz="2000" dirty="0" smtClean="0"/>
              <a:t>Deployed HPCC and other planned benchmarks for </a:t>
            </a:r>
            <a:r>
              <a:rPr lang="en-US" sz="2000" dirty="0" err="1" smtClean="0"/>
              <a:t>FutureGrid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Deployed HPCC for </a:t>
            </a:r>
            <a:r>
              <a:rPr lang="en-US" sz="2000" dirty="0" err="1" smtClean="0"/>
              <a:t>SDSC’s</a:t>
            </a:r>
            <a:r>
              <a:rPr lang="en-US" sz="2000" dirty="0" smtClean="0"/>
              <a:t> Dash</a:t>
            </a:r>
          </a:p>
          <a:p>
            <a:pPr lvl="1"/>
            <a:r>
              <a:rPr lang="en-US" sz="2000" dirty="0" smtClean="0"/>
              <a:t>Deployed </a:t>
            </a:r>
            <a:r>
              <a:rPr lang="en-US" sz="2000" dirty="0" err="1" smtClean="0"/>
              <a:t>MADbench</a:t>
            </a:r>
            <a:r>
              <a:rPr lang="en-US" sz="2000" dirty="0" smtClean="0"/>
              <a:t>, </a:t>
            </a:r>
            <a:r>
              <a:rPr lang="en-US" sz="2000" dirty="0" err="1" smtClean="0"/>
              <a:t>hycomm</a:t>
            </a:r>
            <a:r>
              <a:rPr lang="en-US" sz="2000" dirty="0" smtClean="0"/>
              <a:t>, and others to </a:t>
            </a:r>
            <a:r>
              <a:rPr lang="en-US" sz="2000" dirty="0" err="1" smtClean="0"/>
              <a:t>TeraGrid</a:t>
            </a:r>
            <a:endParaRPr lang="en-US" sz="2000" dirty="0"/>
          </a:p>
        </p:txBody>
      </p:sp>
      <p:pic>
        <p:nvPicPr>
          <p:cNvPr id="63493" name="Picture 5" descr="pm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1948716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Snap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62" y="1295400"/>
            <a:ext cx="4381938" cy="3037678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181600"/>
            <a:ext cx="13970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4321314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Partial HPCC results on </a:t>
            </a:r>
            <a:r>
              <a:rPr lang="en-US" i="1" dirty="0" err="1" smtClean="0">
                <a:latin typeface="Times New Roman"/>
                <a:cs typeface="Times New Roman"/>
              </a:rPr>
              <a:t>FutureGrid</a:t>
            </a:r>
            <a:r>
              <a:rPr lang="en-US" i="1" dirty="0" smtClean="0">
                <a:latin typeface="Times New Roman"/>
                <a:cs typeface="Times New Roman"/>
              </a:rPr>
              <a:t> machine at IU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Benefits of using Inca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957763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Detect problems before the users notice them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write and share tests and benchmarks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deploy and maintain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Flexible and comprehensive displays</a:t>
            </a:r>
          </a:p>
        </p:txBody>
      </p:sp>
      <p:pic>
        <p:nvPicPr>
          <p:cNvPr id="67588" name="Picture 4" descr="450px-Sacsayhuaman_(pixi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71600"/>
            <a:ext cx="3371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support for benchmarks</a:t>
            </a:r>
          </a:p>
          <a:p>
            <a:endParaRPr lang="en-US" dirty="0" smtClean="0"/>
          </a:p>
          <a:p>
            <a:r>
              <a:rPr lang="en-US" dirty="0" smtClean="0"/>
              <a:t>Consolidate user interfaces</a:t>
            </a:r>
          </a:p>
          <a:p>
            <a:endParaRPr lang="en-US" dirty="0" smtClean="0"/>
          </a:p>
          <a:p>
            <a:r>
              <a:rPr lang="en-US" dirty="0" smtClean="0"/>
              <a:t>Publish suites in Inca repository</a:t>
            </a:r>
          </a:p>
          <a:p>
            <a:endParaRPr lang="en-US" dirty="0" smtClean="0"/>
          </a:p>
          <a:p>
            <a:r>
              <a:rPr lang="en-US" dirty="0" smtClean="0"/>
              <a:t>More data management of Inca report data (e.g., limit on stored histories)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3591" name="Group 55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deployment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5623" name="Group 39"/>
          <p:cNvGraphicFramePr>
            <a:graphicFrameLocks noGrp="1"/>
          </p:cNvGraphicFramePr>
          <p:nvPr/>
        </p:nvGraphicFramePr>
        <p:xfrm>
          <a:off x="685800" y="1447800"/>
          <a:ext cx="7696200" cy="2782889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9:00 - 9:30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Inside the Inca Depot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9:30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 –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Data display (data consumers)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:20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Writing data consumers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:00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Data display (data consumers)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422775" y="1422400"/>
            <a:ext cx="4267200" cy="4749800"/>
          </a:xfrm>
        </p:spPr>
        <p:txBody>
          <a:bodyPr/>
          <a:lstStyle/>
          <a:p>
            <a:r>
              <a:rPr lang="en-US" sz="2400"/>
              <a:t>Supported by:</a:t>
            </a:r>
          </a:p>
          <a:p>
            <a:endParaRPr lang="en-US" sz="2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Information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6075" cy="4572000"/>
          </a:xfrm>
        </p:spPr>
        <p:txBody>
          <a:bodyPr/>
          <a:lstStyle/>
          <a:p>
            <a:r>
              <a:rPr lang="en-US" sz="2400"/>
              <a:t>Announcements:</a:t>
            </a:r>
            <a:br>
              <a:rPr lang="en-US" sz="2400"/>
            </a:br>
            <a:r>
              <a:rPr lang="en-US" sz="2400">
                <a:hlinkClick r:id="rId3"/>
              </a:rPr>
              <a:t>inca-users@sdsc.edu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Email:  </a:t>
            </a:r>
            <a:br>
              <a:rPr lang="en-US" sz="2400"/>
            </a:br>
            <a:r>
              <a:rPr lang="en-US" sz="2400">
                <a:hlinkClick r:id="rId4"/>
              </a:rPr>
              <a:t>inca@sdsc.edu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Website:		 </a:t>
            </a:r>
            <a:br>
              <a:rPr lang="en-US" sz="2400"/>
            </a:br>
            <a:r>
              <a:rPr lang="en-US" sz="2400">
                <a:hlinkClick r:id="rId5"/>
              </a:rPr>
              <a:t>http://inca.sdsc.edu</a:t>
            </a:r>
            <a:endParaRPr lang="en-US" sz="2400"/>
          </a:p>
        </p:txBody>
      </p:sp>
      <p:pic>
        <p:nvPicPr>
          <p:cNvPr id="27653" name="Picture 5" descr="t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5313" y="2209800"/>
            <a:ext cx="1230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6" descr="nsf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2209800"/>
            <a:ext cx="14112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810000"/>
            <a:ext cx="1397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1000" y="1393825"/>
            <a:ext cx="3200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6538" indent="-236538">
              <a:spcAft>
                <a:spcPct val="50000"/>
              </a:spcAft>
              <a:buFont typeface="Times" charset="0"/>
              <a:buChar char="•"/>
            </a:pPr>
            <a:r>
              <a:rPr lang="en-US" sz="2400">
                <a:latin typeface="Times New Roman" charset="0"/>
              </a:rPr>
              <a:t>Over 750 TF</a:t>
            </a:r>
            <a:endParaRPr lang="en-GB" sz="2400">
              <a:latin typeface="Times New Roman" charset="0"/>
            </a:endParaRP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US" sz="2400">
                <a:latin typeface="Times New Roman" charset="0"/>
              </a:rPr>
              <a:t>Over 30 PB of online and archival data storage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Connected via dedicated multi-Gbps links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30-63 software packages and 6-23 services per resource</a:t>
            </a:r>
            <a:endParaRPr lang="en-US" sz="2400">
              <a:latin typeface="Times New Roman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30200"/>
            <a:ext cx="8915400" cy="1041400"/>
          </a:xfrm>
        </p:spPr>
        <p:txBody>
          <a:bodyPr/>
          <a:lstStyle/>
          <a:p>
            <a:r>
              <a:rPr lang="en-GB" sz="3200">
                <a:solidFill>
                  <a:srgbClr val="0E1ECC"/>
                </a:solidFill>
              </a:rPr>
              <a:t>Goal: reliable grid software and services for users</a:t>
            </a:r>
            <a:endParaRPr lang="en-US"/>
          </a:p>
        </p:txBody>
      </p:sp>
      <p:pic>
        <p:nvPicPr>
          <p:cNvPr id="31749" name="Picture 4" descr="tg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721225"/>
            <a:ext cx="9413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906838" y="4873625"/>
            <a:ext cx="340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11 </a:t>
            </a:r>
            <a:r>
              <a:rPr lang="en-GB" i="1" dirty="0" err="1">
                <a:solidFill>
                  <a:schemeClr val="accent2"/>
                </a:solidFill>
                <a:latin typeface="Times New Roman" charset="0"/>
              </a:rPr>
              <a:t>TeraGrid</a:t>
            </a:r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 sites, 21 resources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05200" y="1497013"/>
          <a:ext cx="5257800" cy="3224212"/>
        </p:xfrm>
        <a:graphic>
          <a:graphicData uri="http://schemas.openxmlformats.org/presentationml/2006/ole">
            <p:oleObj spid="_x0000_s31746" name="Document" r:id="rId5" imgW="4093464" imgH="26761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57800"/>
            <a:ext cx="88392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-128"/>
              </a:rPr>
              <a:t>Inca’s primary objective:  user-level Grid monitoring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-128"/>
              </a:rPr>
              <a:t>Related Grid monitoring tools</a:t>
            </a:r>
          </a:p>
        </p:txBody>
      </p:sp>
      <p:pic>
        <p:nvPicPr>
          <p:cNvPr id="21508" name="Picture 6" descr="smalllogo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976563"/>
            <a:ext cx="22733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 descr="ml_main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14600"/>
            <a:ext cx="30099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05400" y="1524000"/>
            <a:ext cx="2286000" cy="1066800"/>
            <a:chOff x="432" y="1872"/>
            <a:chExt cx="1440" cy="672"/>
          </a:xfrm>
        </p:grpSpPr>
        <p:sp>
          <p:nvSpPr>
            <p:cNvPr id="21514" name="Rectangle 21"/>
            <p:cNvSpPr>
              <a:spLocks noChangeArrowheads="1"/>
            </p:cNvSpPr>
            <p:nvPr/>
          </p:nvSpPr>
          <p:spPr bwMode="auto">
            <a:xfrm>
              <a:off x="432" y="1872"/>
              <a:ext cx="1440" cy="672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15" name="Picture 12" descr="GridICElogo_162x7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3" y="1920"/>
              <a:ext cx="1273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20" descr="ScreenSnap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524000"/>
            <a:ext cx="2743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27" descr="bunny-smal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3871913"/>
            <a:ext cx="12573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7900" y="4038600"/>
            <a:ext cx="28321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User-level grid monitoring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6172200" cy="4495800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Runs from a standard user account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Executes using a standard GSI credential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Uses tests that are developed and configured based on user documentation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Centrally manages monitoring configuration 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Automates periodic execution of tests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Verifies user-accessible Grid access points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Easily updates and maintains monitoring deployment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7197725" y="1960563"/>
            <a:ext cx="9556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1438" y="3898900"/>
            <a:ext cx="9699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0488" y="3884613"/>
            <a:ext cx="9858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6858000" y="2790825"/>
            <a:ext cx="6858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7543800" y="2790825"/>
            <a:ext cx="6096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ChangeArrowheads="1"/>
          </p:cNvSpPr>
          <p:nvPr/>
        </p:nvSpPr>
        <p:spPr bwMode="auto">
          <a:xfrm>
            <a:off x="5562600" y="3232150"/>
            <a:ext cx="17795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System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administrators</a:t>
            </a:r>
            <a:endParaRPr lang="en-US" sz="1800">
              <a:latin typeface="Helvetica" charset="0"/>
            </a:endParaRPr>
          </a:p>
        </p:txBody>
      </p:sp>
      <p:sp>
        <p:nvSpPr>
          <p:cNvPr id="35843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sz="3200"/>
              <a:t>Who benefits from user-level grid monitoring?</a:t>
            </a:r>
            <a:endParaRPr lang="en-US"/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419600" cy="4749800"/>
          </a:xfrm>
        </p:spPr>
        <p:txBody>
          <a:bodyPr/>
          <a:lstStyle/>
          <a:p>
            <a:r>
              <a:rPr lang="en-US" sz="2400"/>
              <a:t>Grid operators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</a:rPr>
              <a:t>Verify requirements are fulfilled by resource providers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</a:pPr>
            <a:r>
              <a:rPr lang="en-US" sz="2000">
                <a:ea typeface="ＭＳ Ｐゴシック" charset="-128"/>
              </a:rPr>
              <a:t>Identify failure trends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System administrators</a:t>
            </a:r>
          </a:p>
          <a:p>
            <a:pPr lvl="1"/>
            <a:r>
              <a:rPr lang="en-US" sz="2000">
                <a:ea typeface="ＭＳ Ｐゴシック" charset="-128"/>
              </a:rPr>
              <a:t>Email notification</a:t>
            </a:r>
          </a:p>
          <a:p>
            <a:pPr lvl="1">
              <a:spcAft>
                <a:spcPct val="50000"/>
              </a:spcAft>
            </a:pPr>
            <a:r>
              <a:rPr lang="en-US" sz="2000">
                <a:ea typeface="ＭＳ Ｐゴシック" charset="-128"/>
              </a:rPr>
              <a:t>Debugging support</a:t>
            </a:r>
          </a:p>
          <a:p>
            <a:r>
              <a:rPr lang="en-US" sz="2400"/>
              <a:t>End users</a:t>
            </a:r>
          </a:p>
          <a:p>
            <a:pPr lvl="1"/>
            <a:r>
              <a:rPr lang="en-US" sz="2000">
                <a:ea typeface="ＭＳ Ｐゴシック" charset="-128"/>
              </a:rPr>
              <a:t>Debug user account/environment issues </a:t>
            </a:r>
          </a:p>
          <a:p>
            <a:pPr lvl="1"/>
            <a:r>
              <a:rPr lang="en-US" sz="2000">
                <a:ea typeface="ＭＳ Ｐゴシック" charset="-128"/>
              </a:rPr>
              <a:t>Advanced users: feedback to Grid/VO</a:t>
            </a:r>
          </a:p>
        </p:txBody>
      </p:sp>
      <p:pic>
        <p:nvPicPr>
          <p:cNvPr id="35845" name="Picture 20" descr="group_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63750"/>
            <a:ext cx="35052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35550</TotalTime>
  <Words>1392</Words>
  <Application>Microsoft Macintosh PowerPoint</Application>
  <PresentationFormat>On-screen Show (4:3)</PresentationFormat>
  <Paragraphs>245</Paragraphs>
  <Slides>26</Slides>
  <Notes>24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sdsc-inca-template</vt:lpstr>
      <vt:lpstr>Document</vt:lpstr>
      <vt:lpstr>Welcome to the 3rd Inca Workshop  Sponsored by the NSF   August 26-27, 2010</vt:lpstr>
      <vt:lpstr>Workshop Goals</vt:lpstr>
      <vt:lpstr>Agenda -- Day 1</vt:lpstr>
      <vt:lpstr>Agenda -- Day 2</vt:lpstr>
      <vt:lpstr>Inca Information</vt:lpstr>
      <vt:lpstr>Goal: reliable grid software and services for users</vt:lpstr>
      <vt:lpstr>Related Grid monitoring tools</vt:lpstr>
      <vt:lpstr>User-level grid monitoring</vt:lpstr>
      <vt:lpstr>Who benefits from user-level grid monitoring?</vt:lpstr>
      <vt:lpstr>Inca provides user-level grid monitoring</vt:lpstr>
      <vt:lpstr>Reporters collect monitoring data</vt:lpstr>
      <vt:lpstr>Repositories support sharing</vt:lpstr>
      <vt:lpstr>Agent provides centralized configuration and management</vt:lpstr>
      <vt:lpstr>Depot stores and publishes data</vt:lpstr>
      <vt:lpstr>Consumer displays data</vt:lpstr>
      <vt:lpstr>Slide 16</vt:lpstr>
      <vt:lpstr>Inca components communicate using SSL</vt:lpstr>
      <vt:lpstr>Software status and deployments </vt:lpstr>
      <vt:lpstr>Inca TeraGrid deployment</vt:lpstr>
      <vt:lpstr>Inca monitoring benefits TeraGrid end users</vt:lpstr>
      <vt:lpstr>Inca GEON deployment</vt:lpstr>
      <vt:lpstr>Inca GLEON deployment</vt:lpstr>
      <vt:lpstr>Inca performance deployments</vt:lpstr>
      <vt:lpstr>Benefits of using Inca</vt:lpstr>
      <vt:lpstr>Future work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243</cp:revision>
  <cp:lastPrinted>2006-02-21T02:23:15Z</cp:lastPrinted>
  <dcterms:created xsi:type="dcterms:W3CDTF">2010-08-26T02:34:12Z</dcterms:created>
  <dcterms:modified xsi:type="dcterms:W3CDTF">2010-08-26T02:36:40Z</dcterms:modified>
</cp:coreProperties>
</file>