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media/audio1.bin" ContentType="audio/unknown"/>
  <Override PartName="/ppt/notesSlides/notesSlide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Default Extension="doc" ContentType="application/msword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Default Extension="pdf" ContentType="application/pd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3" r:id="rId3"/>
    <p:sldId id="327" r:id="rId4"/>
    <p:sldId id="328" r:id="rId5"/>
    <p:sldId id="277" r:id="rId6"/>
    <p:sldId id="339" r:id="rId7"/>
    <p:sldId id="360" r:id="rId8"/>
    <p:sldId id="340" r:id="rId9"/>
    <p:sldId id="261" r:id="rId10"/>
    <p:sldId id="341" r:id="rId11"/>
    <p:sldId id="343" r:id="rId12"/>
    <p:sldId id="344" r:id="rId13"/>
    <p:sldId id="345" r:id="rId14"/>
    <p:sldId id="346" r:id="rId15"/>
    <p:sldId id="347" r:id="rId16"/>
    <p:sldId id="355" r:id="rId17"/>
    <p:sldId id="357" r:id="rId18"/>
    <p:sldId id="342" r:id="rId19"/>
    <p:sldId id="349" r:id="rId20"/>
    <p:sldId id="356" r:id="rId21"/>
    <p:sldId id="353" r:id="rId22"/>
    <p:sldId id="350" r:id="rId23"/>
    <p:sldId id="354" r:id="rId24"/>
    <p:sldId id="351" r:id="rId25"/>
    <p:sldId id="361" r:id="rId26"/>
    <p:sldId id="358" r:id="rId27"/>
    <p:sldId id="359" r:id="rId28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AD1F5"/>
    <a:srgbClr val="4C4C4C"/>
    <a:srgbClr val="666666"/>
    <a:srgbClr val="9FC6B7"/>
    <a:srgbClr val="EFD9B2"/>
    <a:srgbClr val="0000CC"/>
    <a:srgbClr val="FF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08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60" y="-104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2F7887-96BA-D040-9985-FD295DFE0F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CE655F-7B38-D54E-BC1F-324494DE10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2A241-02DE-634C-BFD3-9747C252B5AD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685800" lvl="1" indent="-228600"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E0899-1993-6B4D-A8E3-440A72E5F385}" type="slidenum">
              <a:rPr lang="en-US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34CB29-6EA1-9743-BC51-E84D81F65F39}" type="slidenum">
              <a:rPr lang="en-US"/>
              <a:pPr/>
              <a:t>11</a:t>
            </a:fld>
            <a:endParaRPr lang="en-US"/>
          </a:p>
        </p:txBody>
      </p:sp>
      <p:sp>
        <p:nvSpPr>
          <p:cNvPr id="40963" name="Rectangle 2"/>
          <p:cNvSpPr>
            <a:spLocks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F9D1A-D08E-D04D-8C3F-2813EC3600AF}" type="slidenum">
              <a:rPr lang="en-US"/>
              <a:pPr/>
              <a:t>12</a:t>
            </a:fld>
            <a:endParaRPr lang="en-US"/>
          </a:p>
        </p:txBody>
      </p:sp>
      <p:sp>
        <p:nvSpPr>
          <p:cNvPr id="43011" name="Rectangle 2"/>
          <p:cNvSpPr>
            <a:spLocks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0ECD87-181C-5B45-B088-5D93D6E78814}" type="slidenum">
              <a:rPr lang="en-US"/>
              <a:pPr/>
              <a:t>13</a:t>
            </a:fld>
            <a:endParaRPr lang="en-US"/>
          </a:p>
        </p:txBody>
      </p:sp>
      <p:sp>
        <p:nvSpPr>
          <p:cNvPr id="45059" name="Rectangle 2"/>
          <p:cNvSpPr>
            <a:spLocks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A3CB1-55C8-4F46-A6B7-A95638641FE5}" type="slidenum">
              <a:rPr lang="en-US"/>
              <a:pPr/>
              <a:t>14</a:t>
            </a:fld>
            <a:endParaRPr lang="en-US"/>
          </a:p>
        </p:txBody>
      </p:sp>
      <p:sp>
        <p:nvSpPr>
          <p:cNvPr id="47107" name="Rectangle 2"/>
          <p:cNvSpPr>
            <a:spLocks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F6B396-C941-AD45-A0A1-AF7D05C6CD6E}" type="slidenum">
              <a:rPr lang="en-US"/>
              <a:pPr/>
              <a:t>15</a:t>
            </a:fld>
            <a:endParaRPr lang="en-US"/>
          </a:p>
        </p:txBody>
      </p:sp>
      <p:sp>
        <p:nvSpPr>
          <p:cNvPr id="49155" name="Rectangle 2"/>
          <p:cNvSpPr>
            <a:spLocks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93933B-1737-8149-BEE1-94BA8AD5AF22}" type="slidenum">
              <a:rPr lang="en-US"/>
              <a:pPr/>
              <a:t>16</a:t>
            </a:fld>
            <a:endParaRPr lang="en-US"/>
          </a:p>
        </p:txBody>
      </p:sp>
      <p:sp>
        <p:nvSpPr>
          <p:cNvPr id="51203" name="Rectangle 2"/>
          <p:cNvSpPr>
            <a:spLocks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413205-1E0C-2148-BE6E-B778D61DE62E}" type="slidenum">
              <a:rPr lang="en-US"/>
              <a:pPr/>
              <a:t>18</a:t>
            </a:fld>
            <a:endParaRPr lang="en-US"/>
          </a:p>
        </p:txBody>
      </p:sp>
      <p:sp>
        <p:nvSpPr>
          <p:cNvPr id="54275" name="Rectangle 2"/>
          <p:cNvSpPr>
            <a:spLocks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D62137-9C1B-EB44-B57F-729F37AD7483}" type="slidenum">
              <a:rPr lang="en-US"/>
              <a:pPr/>
              <a:t>19</a:t>
            </a:fld>
            <a:endParaRPr lang="en-US"/>
          </a:p>
        </p:txBody>
      </p:sp>
      <p:sp>
        <p:nvSpPr>
          <p:cNvPr id="56323" name="Rectangle 2"/>
          <p:cNvSpPr>
            <a:spLocks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0D04FD-CFC0-214F-9E2A-5FF3DA730572}" type="slidenum">
              <a:rPr lang="en-US"/>
              <a:pPr/>
              <a:t>20</a:t>
            </a:fld>
            <a:endParaRPr lang="en-US"/>
          </a:p>
        </p:txBody>
      </p:sp>
      <p:sp>
        <p:nvSpPr>
          <p:cNvPr id="58371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35047-A42A-5848-BF7B-60BBD17026C2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668FEF-5A49-2140-A89F-D7AE960ABDD9}" type="slidenum">
              <a:rPr lang="en-US"/>
              <a:pPr/>
              <a:t>21</a:t>
            </a:fld>
            <a:endParaRPr lang="en-US"/>
          </a:p>
        </p:txBody>
      </p:sp>
      <p:sp>
        <p:nvSpPr>
          <p:cNvPr id="60419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A5D054-570F-9642-A039-DA0FB9A3B149}" type="slidenum">
              <a:rPr lang="en-US"/>
              <a:pPr/>
              <a:t>22</a:t>
            </a:fld>
            <a:endParaRPr lang="en-US"/>
          </a:p>
        </p:txBody>
      </p:sp>
      <p:sp>
        <p:nvSpPr>
          <p:cNvPr id="62467" name="Rectangle 2"/>
          <p:cNvSpPr>
            <a:spLocks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CA3E1-D0D6-1540-A83E-BD4E949C722C}" type="slidenum">
              <a:rPr lang="en-US"/>
              <a:pPr/>
              <a:t>23</a:t>
            </a:fld>
            <a:endParaRPr lang="en-US"/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F697A-ECAB-A34B-989E-B041A14BE936}" type="slidenum">
              <a:rPr lang="en-US"/>
              <a:pPr/>
              <a:t>24</a:t>
            </a:fld>
            <a:endParaRPr lang="en-US"/>
          </a:p>
        </p:txBody>
      </p:sp>
      <p:sp>
        <p:nvSpPr>
          <p:cNvPr id="68611" name="Rectangle 2"/>
          <p:cNvSpPr>
            <a:spLocks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EE1FB-E610-BB48-911A-FC3769640930}" type="slidenum">
              <a:rPr lang="en-US"/>
              <a:pPr/>
              <a:t>27</a:t>
            </a:fld>
            <a:endParaRPr lang="en-US"/>
          </a:p>
        </p:txBody>
      </p:sp>
      <p:sp>
        <p:nvSpPr>
          <p:cNvPr id="71683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5F58-701F-4646-A07F-21B78D76E7B5}" type="slidenum">
              <a:rPr lang="en-US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8C6C3-8740-5545-B767-922680AF4F73}" type="slidenum">
              <a:rPr lang="en-US"/>
              <a:pPr/>
              <a:t>4</a:t>
            </a:fld>
            <a:endParaRPr lang="en-US"/>
          </a:p>
        </p:txBody>
      </p:sp>
      <p:sp>
        <p:nvSpPr>
          <p:cNvPr id="26627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C2E1CF-D42B-C844-8C29-C329ACDCF2D7}" type="slidenum">
              <a:rPr lang="en-US"/>
              <a:pPr/>
              <a:t>5</a:t>
            </a:fld>
            <a:endParaRPr lang="en-US"/>
          </a:p>
        </p:txBody>
      </p:sp>
      <p:sp>
        <p:nvSpPr>
          <p:cNvPr id="28675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318BC-7817-A844-966E-E912543CD620}" type="slidenum">
              <a:rPr lang="en-US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E8196-B641-FC40-A022-BE78B295D469}" type="slidenum">
              <a:rPr lang="en-US">
                <a:latin typeface="Arial" charset="0"/>
                <a:ea typeface="ＭＳ Ｐゴシック" charset="-128"/>
                <a:cs typeface="ＭＳ Ｐゴシック" charset="-128"/>
              </a:rPr>
              <a:pPr/>
              <a:t>7</a:t>
            </a:fld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There weren’t any Grid monitoring systems when we started Inca but today here is a sampling of the most common </a:t>
            </a:r>
            <a:r>
              <a:rPr lang="en-US" dirty="0" err="1" smtClean="0">
                <a:latin typeface="Arial" charset="0"/>
                <a:ea typeface="ＭＳ Ｐゴシック" charset="-128"/>
                <a:cs typeface="ＭＳ Ｐゴシック" charset="-128"/>
              </a:rPr>
              <a:t>onethat</a:t>
            </a:r>
            <a:r>
              <a:rPr lang="en-US" dirty="0" smtClean="0">
                <a:latin typeface="Arial" charset="0"/>
                <a:ea typeface="ＭＳ Ｐゴシック" charset="-128"/>
                <a:cs typeface="ＭＳ Ｐゴシック" charset="-128"/>
              </a:rPr>
              <a:t> have either been developed or adapted to do Grid monitoring. One key difference is Inca’s ability to collect a wide variety of monitoring data from functionality to performance data.   But the main difference between Inca and these other tools is our the method of monitoring.  A lot of these tools focus on aggregating each site’s system-level monitoring data such such as queue information while we focus on emulating a user’s experience.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38925-3D90-2F4C-9A71-E17EA294F10B}" type="slidenum">
              <a:rPr lang="en-US"/>
              <a:pPr/>
              <a:t>8</a:t>
            </a:fld>
            <a:endParaRPr lang="en-US"/>
          </a:p>
        </p:txBody>
      </p:sp>
      <p:sp>
        <p:nvSpPr>
          <p:cNvPr id="34819" name="Rectangle 2"/>
          <p:cNvSpPr>
            <a:spLocks noChangeArrowheads="1"/>
          </p:cNvSpPr>
          <p:nvPr>
            <p:ph type="sldImg"/>
          </p:nvPr>
        </p:nvSpPr>
        <p:spPr>
          <a:xfrm>
            <a:off x="2971800" y="457200"/>
            <a:ext cx="3251200" cy="24384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ChangeArrowheads="1"/>
          </p:cNvSpPr>
          <p:nvPr>
            <p:ph type="body" idx="1"/>
          </p:nvPr>
        </p:nvSpPr>
        <p:spPr>
          <a:xfrm>
            <a:off x="304800" y="2971800"/>
            <a:ext cx="8686800" cy="33718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E8A5A8-E22B-E642-B73C-E65A84AEB2AD}" type="slidenum">
              <a:rPr lang="en-US"/>
              <a:pPr/>
              <a:t>9</a:t>
            </a:fld>
            <a:endParaRPr lang="en-US"/>
          </a:p>
        </p:txBody>
      </p:sp>
      <p:sp>
        <p:nvSpPr>
          <p:cNvPr id="36867" name="Rectangle 2"/>
          <p:cNvSpPr>
            <a:spLocks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11455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9125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1041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22400"/>
            <a:ext cx="41529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22400"/>
            <a:ext cx="4152900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4582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2400"/>
            <a:ext cx="8458200" cy="474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52400" y="228600"/>
            <a:ext cx="8839200" cy="76200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 flipV="1">
            <a:off x="1905000" y="6594475"/>
            <a:ext cx="5027613" cy="96838"/>
          </a:xfrm>
          <a:prstGeom prst="rect">
            <a:avLst/>
          </a:prstGeom>
          <a:solidFill>
            <a:srgbClr val="0000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1905000" y="6386513"/>
            <a:ext cx="3429000" cy="168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SAN DIEGO SUPERCOMPUTER CENTER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52400" y="6324600"/>
            <a:ext cx="16764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logo_sm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010400" y="6248400"/>
            <a:ext cx="14478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nsf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8521700" y="6248400"/>
            <a:ext cx="54610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0000CC"/>
          </a:solidFill>
          <a:latin typeface="Times New Roman" pitchFamily="-112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smallen@sdsc.edu" TargetMode="External"/><Relationship Id="rId4" Type="http://schemas.openxmlformats.org/officeDocument/2006/relationships/hyperlink" Target="mailto:kericson@sdsc.edu" TargetMode="External"/><Relationship Id="rId5" Type="http://schemas.openxmlformats.org/officeDocument/2006/relationships/hyperlink" Target="mailto:jhayes@sdsc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jpe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.png"/><Relationship Id="rId9" Type="http://schemas.openxmlformats.org/officeDocument/2006/relationships/image" Target="../media/image6.png"/><Relationship Id="rId10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d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ca-users@sdsc.edu" TargetMode="External"/><Relationship Id="rId4" Type="http://schemas.openxmlformats.org/officeDocument/2006/relationships/hyperlink" Target="mailto:inca@sdsc.edu" TargetMode="External"/><Relationship Id="rId5" Type="http://schemas.openxmlformats.org/officeDocument/2006/relationships/hyperlink" Target="http://inca.sdsc.edu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audio" Target="../media/audio1.bin"/><Relationship Id="rId5" Type="http://schemas.openxmlformats.org/officeDocument/2006/relationships/image" Target="../media/image8.png"/><Relationship Id="rId6" Type="http://schemas.openxmlformats.org/officeDocument/2006/relationships/oleObject" Target="../embeddings/Microsoft_Word_97_-_2004_Document1.doc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4" Type="http://schemas.openxmlformats.org/officeDocument/2006/relationships/image" Target="../media/image16.pn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8001000" cy="1676400"/>
          </a:xfrm>
          <a:noFill/>
        </p:spPr>
        <p:txBody>
          <a:bodyPr/>
          <a:lstStyle/>
          <a:p>
            <a:r>
              <a:rPr lang="en-US" sz="2800" b="0" dirty="0"/>
              <a:t>Welcome to the</a:t>
            </a:r>
            <a:r>
              <a:rPr lang="en-US" sz="2800" b="0" dirty="0" smtClean="0"/>
              <a:t> 3rd</a:t>
            </a:r>
            <a:br>
              <a:rPr lang="en-US" sz="2800" b="0" dirty="0" smtClean="0"/>
            </a:br>
            <a:r>
              <a:rPr lang="en-US" dirty="0"/>
              <a:t>Inca Workshop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Sponsored by the NSF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chemeClr val="tx1"/>
                </a:solidFill>
              </a:rPr>
              <a:t/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August 26-27, 2008</a:t>
            </a:r>
            <a:endParaRPr lang="en-US" dirty="0">
              <a:solidFill>
                <a:srgbClr val="494C58"/>
              </a:solidFill>
              <a:latin typeface="Verdana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77000" cy="2057400"/>
          </a:xfrm>
        </p:spPr>
        <p:txBody>
          <a:bodyPr/>
          <a:lstStyle/>
          <a:p>
            <a:r>
              <a:rPr lang="en-US" b="1" dirty="0"/>
              <a:t>Presenters</a:t>
            </a:r>
            <a:r>
              <a:rPr lang="en-US" dirty="0"/>
              <a:t>:</a:t>
            </a:r>
          </a:p>
          <a:p>
            <a:r>
              <a:rPr lang="en-US" dirty="0"/>
              <a:t>Shava Smallen </a:t>
            </a:r>
            <a:r>
              <a:rPr lang="en-US" dirty="0">
                <a:hlinkClick r:id="rId3"/>
              </a:rPr>
              <a:t>ssmallen@sdsc.edu</a:t>
            </a:r>
            <a:endParaRPr lang="en-US" dirty="0" smtClean="0"/>
          </a:p>
          <a:p>
            <a:r>
              <a:rPr lang="en-US" dirty="0" smtClean="0"/>
              <a:t>Kate Ericson </a:t>
            </a:r>
            <a:r>
              <a:rPr lang="en-US" dirty="0" smtClean="0">
                <a:hlinkClick r:id="rId4"/>
              </a:rPr>
              <a:t>kericson@sdsc.edu</a:t>
            </a:r>
            <a:endParaRPr lang="en-US" dirty="0" smtClean="0"/>
          </a:p>
          <a:p>
            <a:r>
              <a:rPr lang="en-US" dirty="0" smtClean="0"/>
              <a:t>Paul Hoover </a:t>
            </a:r>
            <a:r>
              <a:rPr lang="en-US" dirty="0" smtClean="0">
                <a:hlinkClick r:id="rId5"/>
              </a:rPr>
              <a:t>phoover@</a:t>
            </a:r>
            <a:r>
              <a:rPr lang="en-US" dirty="0" smtClean="0">
                <a:hlinkClick r:id="rId5"/>
              </a:rPr>
              <a:t>sdsc.edu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Inca provides user-level grid monitoring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38263"/>
            <a:ext cx="3505200" cy="4757737"/>
          </a:xfrm>
          <a:noFill/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Stores and archives a wide variety of monitoring results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Captures context of monitoring result as it is collected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Eases the writing, deploying, and sharing of new tests or benchmarks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Flexible and comprehensive web status pages</a:t>
            </a:r>
          </a:p>
          <a:p>
            <a:pPr>
              <a:lnSpc>
                <a:spcPct val="85000"/>
              </a:lnSpc>
              <a:spcBef>
                <a:spcPct val="10000"/>
              </a:spcBef>
              <a:spcAft>
                <a:spcPct val="50000"/>
              </a:spcAft>
            </a:pPr>
            <a:r>
              <a:rPr lang="en-US" sz="2200"/>
              <a:t>Secure</a:t>
            </a:r>
          </a:p>
        </p:txBody>
      </p:sp>
      <p:pic>
        <p:nvPicPr>
          <p:cNvPr id="37892" name="Picture 4" descr="archv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1338263"/>
            <a:ext cx="502920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1041400"/>
          </a:xfrm>
        </p:spPr>
        <p:txBody>
          <a:bodyPr/>
          <a:lstStyle/>
          <a:p>
            <a:r>
              <a:rPr lang="en-US"/>
              <a:t>Reporters collect monitoring data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6270625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Executable programs that measure some aspect of the system or installed software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Supports a set of command-line options and writes XML to stdout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>
                <a:solidFill>
                  <a:srgbClr val="000000"/>
                </a:solidFill>
              </a:rPr>
              <a:t>Schema supports multiple types of data</a:t>
            </a:r>
            <a:endParaRPr lang="en-US" sz="2400"/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Extensive library support for perl and python  scripts (most reporters &lt; 30 lines of code)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 sz="2400"/>
              <a:t>Independent of other Inca components</a:t>
            </a:r>
          </a:p>
        </p:txBody>
      </p:sp>
      <p:pic>
        <p:nvPicPr>
          <p:cNvPr id="39940" name="Picture 4" descr="repor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4338" y="1371600"/>
            <a:ext cx="1998662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Repositories support sharing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5030788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100000"/>
              </a:spcAft>
              <a:buSzTx/>
            </a:pPr>
            <a:r>
              <a:rPr lang="en-US" sz="2400"/>
              <a:t>Collection of reporters available via a URL</a:t>
            </a:r>
          </a:p>
          <a:p>
            <a:pPr>
              <a:lnSpc>
                <a:spcPct val="85000"/>
              </a:lnSpc>
              <a:spcAft>
                <a:spcPct val="100000"/>
              </a:spcAft>
              <a:buSzTx/>
            </a:pPr>
            <a:r>
              <a:rPr lang="en-US" sz="2400"/>
              <a:t>Supports package dependencies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100000"/>
              </a:spcAft>
              <a:buClrTx/>
              <a:buSzTx/>
            </a:pPr>
            <a:r>
              <a:rPr lang="en-US" sz="2400"/>
              <a:t>Packages versioned to allow for automatic updates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400"/>
              <a:t>Inca project repository contains 150+ reporters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>
                <a:ea typeface="ＭＳ Ｐゴシック" charset="-128"/>
                <a:cs typeface="ＭＳ Ｐゴシック" charset="-128"/>
              </a:rPr>
              <a:t>Version, unit test, performance benchmark reporters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>
                <a:ea typeface="ＭＳ Ｐゴシック" charset="-128"/>
                <a:cs typeface="ＭＳ Ｐゴシック" charset="-128"/>
              </a:rPr>
              <a:t>Grid middleware and tools, compilers, math libraries, data tools, and viz tool</a:t>
            </a:r>
            <a:endParaRPr lang="en-US" sz="2000">
              <a:ea typeface="ＭＳ Ｐゴシック" charset="-128"/>
            </a:endParaRPr>
          </a:p>
        </p:txBody>
      </p:sp>
      <p:pic>
        <p:nvPicPr>
          <p:cNvPr id="41988" name="Picture 4" descr="reposito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97525" y="1617663"/>
            <a:ext cx="3165475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54000"/>
            <a:ext cx="9144000" cy="1041400"/>
          </a:xfrm>
        </p:spPr>
        <p:txBody>
          <a:bodyPr/>
          <a:lstStyle/>
          <a:p>
            <a:r>
              <a:rPr lang="en-US" sz="2700"/>
              <a:t>Agent provides centralized configuration and management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3657600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latin typeface="+mj-lt"/>
              </a:rPr>
              <a:t>Implements the configuration specified by Inca administrator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latin typeface="+mj-lt"/>
              </a:rPr>
              <a:t>Stages and launches a reporter manager on each resource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latin typeface="+mj-lt"/>
              </a:rPr>
              <a:t>Sends package and configuration updates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Manages proxy information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Administration via GUI interface (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incat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)</a:t>
            </a:r>
            <a:endParaRPr lang="en-US" sz="2400" dirty="0">
              <a:latin typeface="+mj-lt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733800" y="4295775"/>
            <a:ext cx="4968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accent2"/>
                </a:solidFill>
                <a:latin typeface="Times New Roman" charset="0"/>
              </a:rPr>
              <a:t>Screenshot of Inca GUI tool, incat, showing the reporters that are available from a local repository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0253663" y="47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2400" i="1"/>
          </a:p>
        </p:txBody>
      </p:sp>
      <p:pic>
        <p:nvPicPr>
          <p:cNvPr id="7" name="Picture 13" descr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2438400"/>
            <a:ext cx="4740275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Depot stores and publishes data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334000" cy="5105400"/>
          </a:xfrm>
        </p:spPr>
        <p:txBody>
          <a:bodyPr/>
          <a:lstStyle/>
          <a:p>
            <a:pPr>
              <a:spcAft>
                <a:spcPct val="40000"/>
              </a:spcAft>
            </a:pPr>
            <a:r>
              <a:rPr lang="en-US" sz="2400" dirty="0"/>
              <a:t>Stores configuration information and monitoring results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Provides full archiving of reports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Uses relational database backend via Hibernate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Supports HQL and predefined queries 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Supports plug-in customization (e.g., email notifications, downtimes</a:t>
            </a:r>
            <a:r>
              <a:rPr lang="en-US" sz="2400" dirty="0" smtClean="0"/>
              <a:t>)</a:t>
            </a:r>
          </a:p>
          <a:p>
            <a:pPr>
              <a:spcAft>
                <a:spcPct val="40000"/>
              </a:spcAft>
            </a:pPr>
            <a:r>
              <a:rPr lang="en-US" sz="2400" dirty="0" smtClean="0"/>
              <a:t>Supports fault tolerance</a:t>
            </a:r>
          </a:p>
          <a:p>
            <a:pPr>
              <a:spcAft>
                <a:spcPct val="40000"/>
              </a:spcAft>
            </a:pPr>
            <a:r>
              <a:rPr lang="en-US" sz="2400" dirty="0"/>
              <a:t>Web services - Query data from depot and return as XML</a:t>
            </a:r>
          </a:p>
        </p:txBody>
      </p:sp>
      <p:pic>
        <p:nvPicPr>
          <p:cNvPr id="46084" name="Picture 4" descr="dep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3688" y="1546225"/>
            <a:ext cx="3770312" cy="454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 descr="hibernate_ic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5026025"/>
            <a:ext cx="3841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8" descr="consum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9263" y="446088"/>
            <a:ext cx="3309937" cy="580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-1371600" y="381000"/>
            <a:ext cx="8458200" cy="1041400"/>
          </a:xfrm>
        </p:spPr>
        <p:txBody>
          <a:bodyPr/>
          <a:lstStyle/>
          <a:p>
            <a:r>
              <a:rPr lang="en-US"/>
              <a:t>Consumer displays data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724400" cy="4749800"/>
          </a:xfrm>
        </p:spPr>
        <p:txBody>
          <a:bodyPr/>
          <a:lstStyle/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Current and historical views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Web application packaged with Jetty 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JSP 2.0 pages/tags to query data and format using XSLT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err="1" smtClean="0">
                <a:latin typeface="+mj-lt"/>
                <a:cs typeface=""/>
              </a:rPr>
              <a:t>CeWolf/JFreeChart</a:t>
            </a:r>
            <a:r>
              <a:rPr lang="en-US" sz="2400" dirty="0" smtClean="0">
                <a:latin typeface="+mj-lt"/>
                <a:cs typeface=""/>
              </a:rPr>
              <a:t> to graph data</a:t>
            </a: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Ability to fetch Inca data in HTML or XML format via REST URLs 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"/>
              </a:rPr>
              <a:t>*new*</a:t>
            </a:r>
            <a:endParaRPr lang="en-US" sz="2400" dirty="0" smtClean="0">
              <a:solidFill>
                <a:srgbClr val="FF0000"/>
              </a:solidFill>
              <a:latin typeface="+mj-lt"/>
              <a:cs typeface=""/>
            </a:endParaRPr>
          </a:p>
          <a:p>
            <a:pPr marL="347472" indent="-347472"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sz="2400" dirty="0" smtClean="0">
                <a:latin typeface="+mj-lt"/>
                <a:cs typeface=""/>
              </a:rPr>
              <a:t>Allow “run </a:t>
            </a:r>
            <a:r>
              <a:rPr lang="en-US" sz="2400" dirty="0" err="1" smtClean="0">
                <a:latin typeface="+mj-lt"/>
                <a:cs typeface=""/>
              </a:rPr>
              <a:t>nows</a:t>
            </a:r>
            <a:r>
              <a:rPr lang="en-US" sz="2400" dirty="0" smtClean="0">
                <a:latin typeface="+mj-lt"/>
                <a:cs typeface=""/>
              </a:rPr>
              <a:t>” from the Inca web status pages 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cs typeface=""/>
              </a:rPr>
              <a:t>*new*</a:t>
            </a:r>
            <a:endParaRPr lang="en-US" sz="2400" dirty="0" smtClean="0">
              <a:latin typeface="+mj-lt"/>
              <a:cs typeface="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35388" y="2057400"/>
            <a:ext cx="2698750" cy="2590800"/>
          </a:xfrm>
          <a:noFill/>
        </p:spPr>
        <p:txBody>
          <a:bodyPr anchor="ctr" anchorCtr="1"/>
          <a:lstStyle/>
          <a:p>
            <a:pPr marL="0" indent="0" algn="ctr">
              <a:buFontTx/>
              <a:buNone/>
            </a:pPr>
            <a:r>
              <a:rPr lang="en-US"/>
              <a:t>Inca’s status pages provide multiple levels of details</a:t>
            </a:r>
          </a:p>
        </p:txBody>
      </p:sp>
      <p:pic>
        <p:nvPicPr>
          <p:cNvPr id="50179" name="Picture 3" descr="ScreenSnap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600450"/>
            <a:ext cx="1316038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80" name="Picture 4" descr="ScreenSnap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28600"/>
            <a:ext cx="1600200" cy="117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990600" y="381000"/>
            <a:ext cx="0" cy="60198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0" y="485775"/>
            <a:ext cx="1054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Tests</a:t>
            </a:r>
          </a:p>
          <a:p>
            <a:r>
              <a:rPr lang="en-US" sz="1600" i="1"/>
              <a:t>Summary</a:t>
            </a:r>
            <a:endParaRPr lang="en-US" i="1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109538" y="5743575"/>
            <a:ext cx="8048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Test</a:t>
            </a:r>
          </a:p>
          <a:p>
            <a:r>
              <a:rPr lang="en-US" sz="1600" i="1"/>
              <a:t>Details</a:t>
            </a:r>
            <a:endParaRPr lang="en-US" sz="2400" i="1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 flipV="1">
            <a:off x="990600" y="6400800"/>
            <a:ext cx="7772400" cy="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7162800" y="6400800"/>
            <a:ext cx="152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/>
              <a:t>Current status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962025" y="6400800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/>
              <a:t>Historical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2895600" y="5638800"/>
            <a:ext cx="1295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Individual test history</a:t>
            </a:r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1295400" y="4524375"/>
            <a:ext cx="1371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Related test histories</a:t>
            </a:r>
          </a:p>
        </p:txBody>
      </p:sp>
      <p:pic>
        <p:nvPicPr>
          <p:cNvPr id="50189" name="Picture 13" descr="ScreenSnapz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5202238"/>
            <a:ext cx="1676400" cy="1122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1143000" y="2971800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Error history summary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4572000" y="381000"/>
            <a:ext cx="1219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Weekly status report</a:t>
            </a:r>
          </a:p>
        </p:txBody>
      </p:sp>
      <p:pic>
        <p:nvPicPr>
          <p:cNvPr id="50192" name="Picture 16" descr="Sna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2133600"/>
            <a:ext cx="1295400" cy="839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93" name="Picture 17" descr="tgGoogleSni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27700" y="228600"/>
            <a:ext cx="1663700" cy="1300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94" name="Picture 18" descr="generic-status-page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91400" y="2057400"/>
            <a:ext cx="13716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195" name="Picture 19" descr="ScreenSnapz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72200" y="5181600"/>
            <a:ext cx="1066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7467600" y="381000"/>
            <a:ext cx="1524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Cumulative test status by resource</a:t>
            </a:r>
            <a:endParaRPr lang="en-US" sz="2400"/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7315200" y="3581400"/>
            <a:ext cx="18288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Test status by package and resource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7239000" y="5257800"/>
            <a:ext cx="1676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Individual test result details</a:t>
            </a:r>
          </a:p>
        </p:txBody>
      </p:sp>
      <p:pic>
        <p:nvPicPr>
          <p:cNvPr id="50199" name="Picture 23" descr="ScreenSnapz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295400" y="165100"/>
            <a:ext cx="1295400" cy="1189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1295400" y="1308100"/>
            <a:ext cx="1447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Resource status history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048000" y="1905000"/>
            <a:ext cx="5791200" cy="3124200"/>
            <a:chOff x="1920" y="1200"/>
            <a:chExt cx="3648" cy="1968"/>
          </a:xfrm>
        </p:grpSpPr>
        <p:pic>
          <p:nvPicPr>
            <p:cNvPr id="50230" name="Picture 26" descr="generic-status-page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920" y="1200"/>
              <a:ext cx="2256" cy="19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0231" name="Rectangle 27"/>
            <p:cNvSpPr>
              <a:spLocks noChangeArrowheads="1"/>
            </p:cNvSpPr>
            <p:nvPr/>
          </p:nvSpPr>
          <p:spPr bwMode="auto">
            <a:xfrm>
              <a:off x="4512" y="1200"/>
              <a:ext cx="1056" cy="1584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32" name="Line 28"/>
            <p:cNvSpPr>
              <a:spLocks noChangeShapeType="1"/>
            </p:cNvSpPr>
            <p:nvPr/>
          </p:nvSpPr>
          <p:spPr bwMode="auto">
            <a:xfrm flipH="1">
              <a:off x="4224" y="2160"/>
              <a:ext cx="288" cy="0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276600" y="152400"/>
            <a:ext cx="5638800" cy="4643438"/>
            <a:chOff x="2016" y="96"/>
            <a:chExt cx="3552" cy="2925"/>
          </a:xfrm>
        </p:grpSpPr>
        <p:pic>
          <p:nvPicPr>
            <p:cNvPr id="50227" name="Picture 30" descr="tgGoogleSnip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016" y="1296"/>
              <a:ext cx="2208" cy="1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0228" name="Rectangle 31"/>
            <p:cNvSpPr>
              <a:spLocks noChangeArrowheads="1"/>
            </p:cNvSpPr>
            <p:nvPr/>
          </p:nvSpPr>
          <p:spPr bwMode="auto">
            <a:xfrm>
              <a:off x="3456" y="96"/>
              <a:ext cx="2112" cy="912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9" name="Line 32"/>
            <p:cNvSpPr>
              <a:spLocks noChangeShapeType="1"/>
            </p:cNvSpPr>
            <p:nvPr/>
          </p:nvSpPr>
          <p:spPr bwMode="auto">
            <a:xfrm flipH="1">
              <a:off x="3840" y="1008"/>
              <a:ext cx="288" cy="240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429000" y="1828800"/>
            <a:ext cx="5334000" cy="4572000"/>
            <a:chOff x="2112" y="1152"/>
            <a:chExt cx="3360" cy="2880"/>
          </a:xfrm>
        </p:grpSpPr>
        <p:sp>
          <p:nvSpPr>
            <p:cNvPr id="50224" name="Rectangle 34"/>
            <p:cNvSpPr>
              <a:spLocks noChangeArrowheads="1"/>
            </p:cNvSpPr>
            <p:nvPr/>
          </p:nvSpPr>
          <p:spPr bwMode="auto">
            <a:xfrm>
              <a:off x="3792" y="3216"/>
              <a:ext cx="1680" cy="816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5" name="Line 35"/>
            <p:cNvSpPr>
              <a:spLocks noChangeShapeType="1"/>
            </p:cNvSpPr>
            <p:nvPr/>
          </p:nvSpPr>
          <p:spPr bwMode="auto">
            <a:xfrm flipH="1" flipV="1">
              <a:off x="3360" y="3168"/>
              <a:ext cx="410" cy="288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26" name="Picture 36" descr="ScreenSnapz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112" y="1152"/>
              <a:ext cx="1837" cy="19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1143000" y="1676400"/>
            <a:ext cx="5943600" cy="4724400"/>
            <a:chOff x="672" y="1056"/>
            <a:chExt cx="3744" cy="2976"/>
          </a:xfrm>
        </p:grpSpPr>
        <p:sp>
          <p:nvSpPr>
            <p:cNvPr id="50221" name="Rectangle 38"/>
            <p:cNvSpPr>
              <a:spLocks noChangeArrowheads="1"/>
            </p:cNvSpPr>
            <p:nvPr/>
          </p:nvSpPr>
          <p:spPr bwMode="auto">
            <a:xfrm>
              <a:off x="672" y="3216"/>
              <a:ext cx="1872" cy="816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22" name="Line 39"/>
            <p:cNvSpPr>
              <a:spLocks noChangeShapeType="1"/>
            </p:cNvSpPr>
            <p:nvPr/>
          </p:nvSpPr>
          <p:spPr bwMode="auto">
            <a:xfrm flipV="1">
              <a:off x="2544" y="3120"/>
              <a:ext cx="288" cy="384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23" name="Picture 40" descr="ScreenSnapz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80" y="1056"/>
              <a:ext cx="2736" cy="2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143000" y="1916113"/>
            <a:ext cx="5943600" cy="3189287"/>
            <a:chOff x="720" y="1207"/>
            <a:chExt cx="3744" cy="2009"/>
          </a:xfrm>
        </p:grpSpPr>
        <p:sp>
          <p:nvSpPr>
            <p:cNvPr id="50218" name="Rectangle 42"/>
            <p:cNvSpPr>
              <a:spLocks noChangeArrowheads="1"/>
            </p:cNvSpPr>
            <p:nvPr/>
          </p:nvSpPr>
          <p:spPr bwMode="auto">
            <a:xfrm>
              <a:off x="720" y="2208"/>
              <a:ext cx="912" cy="1008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9" name="Line 43"/>
            <p:cNvSpPr>
              <a:spLocks noChangeShapeType="1"/>
            </p:cNvSpPr>
            <p:nvPr/>
          </p:nvSpPr>
          <p:spPr bwMode="auto">
            <a:xfrm flipV="1">
              <a:off x="1632" y="2736"/>
              <a:ext cx="480" cy="144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20" name="Picture 44" descr="ScreenSnapz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80" y="1207"/>
              <a:ext cx="2784" cy="152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2667000" y="152400"/>
            <a:ext cx="4419600" cy="4818063"/>
            <a:chOff x="1680" y="96"/>
            <a:chExt cx="2784" cy="3035"/>
          </a:xfrm>
        </p:grpSpPr>
        <p:pic>
          <p:nvPicPr>
            <p:cNvPr id="50215" name="Picture 46" descr="Snap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680" y="1152"/>
              <a:ext cx="2784" cy="19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50216" name="Rectangle 47"/>
            <p:cNvSpPr>
              <a:spLocks noChangeArrowheads="1"/>
            </p:cNvSpPr>
            <p:nvPr/>
          </p:nvSpPr>
          <p:spPr bwMode="auto">
            <a:xfrm>
              <a:off x="1776" y="96"/>
              <a:ext cx="1680" cy="864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7" name="Line 48"/>
            <p:cNvSpPr>
              <a:spLocks noChangeShapeType="1"/>
            </p:cNvSpPr>
            <p:nvPr/>
          </p:nvSpPr>
          <p:spPr bwMode="auto">
            <a:xfrm>
              <a:off x="2784" y="960"/>
              <a:ext cx="0" cy="192"/>
            </a:xfrm>
            <a:prstGeom prst="line">
              <a:avLst/>
            </a:prstGeom>
            <a:noFill/>
            <a:ln w="19050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1066800" y="1933575"/>
            <a:ext cx="6073775" cy="2514600"/>
            <a:chOff x="672" y="1218"/>
            <a:chExt cx="3826" cy="1584"/>
          </a:xfrm>
        </p:grpSpPr>
        <p:sp>
          <p:nvSpPr>
            <p:cNvPr id="50212" name="Line 59"/>
            <p:cNvSpPr>
              <a:spLocks noChangeShapeType="1"/>
            </p:cNvSpPr>
            <p:nvPr/>
          </p:nvSpPr>
          <p:spPr bwMode="auto">
            <a:xfrm flipV="1">
              <a:off x="1667" y="1816"/>
              <a:ext cx="143" cy="0"/>
            </a:xfrm>
            <a:prstGeom prst="line">
              <a:avLst/>
            </a:prstGeom>
            <a:noFill/>
            <a:ln w="19050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3" name="Rectangle 60"/>
            <p:cNvSpPr>
              <a:spLocks noChangeArrowheads="1"/>
            </p:cNvSpPr>
            <p:nvPr/>
          </p:nvSpPr>
          <p:spPr bwMode="auto">
            <a:xfrm>
              <a:off x="672" y="1323"/>
              <a:ext cx="995" cy="887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14" name="Picture 61" descr="ScreenSnapz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807" y="1218"/>
              <a:ext cx="2691" cy="1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1150938" y="122238"/>
            <a:ext cx="5954712" cy="4830762"/>
            <a:chOff x="725" y="77"/>
            <a:chExt cx="3751" cy="3043"/>
          </a:xfrm>
        </p:grpSpPr>
        <p:sp>
          <p:nvSpPr>
            <p:cNvPr id="50209" name="Line 63"/>
            <p:cNvSpPr>
              <a:spLocks noChangeShapeType="1"/>
            </p:cNvSpPr>
            <p:nvPr/>
          </p:nvSpPr>
          <p:spPr bwMode="auto">
            <a:xfrm>
              <a:off x="1775" y="947"/>
              <a:ext cx="408" cy="120"/>
            </a:xfrm>
            <a:prstGeom prst="line">
              <a:avLst/>
            </a:prstGeom>
            <a:noFill/>
            <a:ln w="9525">
              <a:solidFill>
                <a:srgbClr val="B53742"/>
              </a:solidFill>
              <a:round/>
              <a:headEnd/>
              <a:tailEnd type="triangl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10" name="Rectangle 64"/>
            <p:cNvSpPr>
              <a:spLocks noChangeArrowheads="1"/>
            </p:cNvSpPr>
            <p:nvPr/>
          </p:nvSpPr>
          <p:spPr bwMode="auto">
            <a:xfrm>
              <a:off x="725" y="77"/>
              <a:ext cx="1039" cy="1248"/>
            </a:xfrm>
            <a:prstGeom prst="rect">
              <a:avLst/>
            </a:prstGeom>
            <a:solidFill>
              <a:srgbClr val="FFFF99">
                <a:alpha val="36862"/>
              </a:srgbClr>
            </a:solidFill>
            <a:ln w="19050">
              <a:solidFill>
                <a:srgbClr val="B53742"/>
              </a:solidFill>
              <a:prstDash val="dash"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50211" name="Picture 65" descr="ScreenSnapz1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857" y="1088"/>
              <a:ext cx="2619" cy="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Inca components communicate using SSL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2400"/>
              <a:t>Provides credential based authentication for all communication</a:t>
            </a:r>
          </a:p>
          <a:p>
            <a:pPr>
              <a:lnSpc>
                <a:spcPct val="85000"/>
              </a:lnSpc>
            </a:pPr>
            <a:endParaRPr lang="en-US" sz="2400"/>
          </a:p>
          <a:p>
            <a:pPr>
              <a:lnSpc>
                <a:spcPct val="85000"/>
              </a:lnSpc>
            </a:pPr>
            <a:r>
              <a:rPr lang="en-US" sz="2400"/>
              <a:t>Credentials created during setup</a:t>
            </a:r>
          </a:p>
          <a:p>
            <a:pPr>
              <a:lnSpc>
                <a:spcPct val="85000"/>
              </a:lnSpc>
              <a:buFontTx/>
              <a:buNone/>
            </a:pPr>
            <a:r>
              <a:rPr lang="en-US" sz="2400"/>
              <a:t>	% inca createauth</a:t>
            </a:r>
          </a:p>
          <a:p>
            <a:pPr>
              <a:lnSpc>
                <a:spcPct val="85000"/>
              </a:lnSpc>
            </a:pPr>
            <a:endParaRPr lang="en-US" sz="2400"/>
          </a:p>
          <a:p>
            <a:pPr>
              <a:lnSpc>
                <a:spcPct val="85000"/>
              </a:lnSpc>
            </a:pPr>
            <a:r>
              <a:rPr lang="en-US" sz="2400"/>
              <a:t>Configure via inca.properties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inca.consumer.auth = true | false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consumer.cert=componentcert.pem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consumer.key=componentkey.pem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consumer.trusted=trusted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 consumer.password=stdin:password&gt;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solidFill>
                  <a:schemeClr val="bg2"/>
                </a:solidFill>
                <a:ea typeface="ＭＳ Ｐゴシック" charset="-128"/>
              </a:rPr>
              <a:t># inca.consumer.depot=inca://localhost:6324</a:t>
            </a:r>
            <a:endParaRPr lang="en-US" sz="2000">
              <a:ea typeface="ＭＳ Ｐゴシック" charset="-128"/>
            </a:endParaRP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sz="2000">
                <a:ea typeface="ＭＳ Ｐゴシック" charset="-128"/>
              </a:rPr>
              <a:t>inca.consumer.depot=incas://localhost:6324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status and deployments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3438" y="1422400"/>
            <a:ext cx="7627937" cy="457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Current software version:  </a:t>
            </a:r>
            <a:r>
              <a:rPr lang="en-US" dirty="0" smtClean="0"/>
              <a:t>2.5</a:t>
            </a:r>
          </a:p>
          <a:p>
            <a:pPr algn="ctr">
              <a:buFontTx/>
              <a:buNone/>
            </a:pPr>
            <a:r>
              <a:rPr lang="en-US" dirty="0" smtClean="0"/>
              <a:t>(final 2.6 release within a month)</a:t>
            </a:r>
            <a:endParaRPr lang="en-US" dirty="0"/>
          </a:p>
          <a:p>
            <a:pPr algn="ctr">
              <a:buFontTx/>
              <a:buNone/>
            </a:pPr>
            <a:endParaRPr lang="en-US" dirty="0"/>
          </a:p>
          <a:p>
            <a:pPr algn="ctr">
              <a:buFontTx/>
              <a:buNone/>
            </a:pPr>
            <a:r>
              <a:rPr lang="en-US" b="1" dirty="0"/>
              <a:t>http://</a:t>
            </a:r>
            <a:r>
              <a:rPr lang="en-US" b="1" dirty="0" err="1"/>
              <a:t>inca.sdsc.edu</a:t>
            </a:r>
            <a:endParaRPr lang="en-US" sz="2000" b="1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endParaRPr lang="en-US" sz="2400" dirty="0"/>
          </a:p>
        </p:txBody>
      </p:sp>
      <p:pic>
        <p:nvPicPr>
          <p:cNvPr id="53252" name="Picture 4" descr="bkgrnd_hea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505200"/>
            <a:ext cx="224155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 descr="gle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5105400"/>
            <a:ext cx="19558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6" descr="arc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962400"/>
            <a:ext cx="1585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6" name="Picture 10" descr="logo_lof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5029200"/>
            <a:ext cx="235267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7" name="Picture 11" descr="team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419600" y="4419600"/>
            <a:ext cx="1411288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8" name="Picture 13" descr="tg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43600" y="4876800"/>
            <a:ext cx="11001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4200" y="3491345"/>
            <a:ext cx="1752600" cy="11949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0" y="3733800"/>
            <a:ext cx="1625600" cy="1104900"/>
          </a:xfrm>
          <a:prstGeom prst="rect">
            <a:avLst/>
          </a:prstGeom>
        </p:spPr>
      </p:pic>
      <p:pic>
        <p:nvPicPr>
          <p:cNvPr id="13" name="Picture 12" descr="ScreenSnapz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6600" y="5759450"/>
            <a:ext cx="1654629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1400" y="480060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Inca TeraGrid deployment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3429000" cy="46482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Running since 2003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Total of 2660 tests running on 20 login nodes, 3 grid nodes, and 3 servers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Coordinated software and services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Cross-site tests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GRAM usage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CA certificate and CRL checking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sz="2000"/>
              <a:t>Resource registration in information services</a:t>
            </a:r>
            <a:endParaRPr lang="en-US" sz="160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5562600" y="5029200"/>
            <a:ext cx="4419600" cy="152400"/>
          </a:xfrm>
          <a:prstGeom prst="rect">
            <a:avLst/>
          </a:prstGeom>
          <a:solidFill>
            <a:schemeClr val="folHlink">
              <a:alpha val="25098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1" name="Picture 5" descr="tgP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371600"/>
            <a:ext cx="5378450" cy="398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429000" y="5424488"/>
            <a:ext cx="4259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Screenshot of Inca status pages for TeraGrid</a:t>
            </a:r>
            <a:endParaRPr lang="en-US" sz="2400">
              <a:latin typeface="Times New Roman" charset="0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4851400" y="5775325"/>
            <a:ext cx="25400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http://inca.teragrid.org/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Goals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98600"/>
            <a:ext cx="8382000" cy="4749800"/>
          </a:xfrm>
        </p:spPr>
        <p:txBody>
          <a:bodyPr/>
          <a:lstStyle/>
          <a:p>
            <a:r>
              <a:rPr lang="en-US"/>
              <a:t>Introduce features and benefits of Inca to new or interested users.</a:t>
            </a:r>
          </a:p>
          <a:p>
            <a:endParaRPr lang="en-US"/>
          </a:p>
          <a:p>
            <a:r>
              <a:rPr lang="en-US"/>
              <a:t>Help existing users to better utilize Inca for their Grid.</a:t>
            </a:r>
          </a:p>
          <a:p>
            <a:endParaRPr lang="en-US"/>
          </a:p>
          <a:p>
            <a:r>
              <a:rPr lang="en-US"/>
              <a:t>Gather any feedback on new features, improvements to features,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685800"/>
          </a:xfrm>
        </p:spPr>
        <p:txBody>
          <a:bodyPr/>
          <a:lstStyle/>
          <a:p>
            <a:r>
              <a:rPr lang="en-US" sz="3200"/>
              <a:t>Inca monitoring benefits TeraGrid end users</a:t>
            </a:r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28600" y="2555875"/>
            <a:ext cx="32004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>
                <a:latin typeface="Times New Roman" charset="0"/>
              </a:rPr>
              <a:t>Tests resources and services used by LEAD.  E.g.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1800">
                <a:latin typeface="Times New Roman" charset="0"/>
              </a:rPr>
              <a:t>Pings service every 3 mins</a:t>
            </a:r>
          </a:p>
          <a:p>
            <a:pPr marL="742950" lvl="1" indent="-28575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 sz="1800">
                <a:latin typeface="Times New Roman" charset="0"/>
              </a:rPr>
              <a:t>Verifies batch job submission every hour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>
                <a:latin typeface="Times New Roman" charset="0"/>
              </a:rPr>
              <a:t> Automatically notifies admins of failures</a:t>
            </a:r>
          </a:p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en-US">
                <a:latin typeface="Times New Roman" charset="0"/>
              </a:rPr>
              <a:t>Show week of history in custom status pages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267200" y="1143000"/>
            <a:ext cx="4419600" cy="1314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“</a:t>
            </a:r>
            <a:r>
              <a:rPr lang="en-US" sz="1600">
                <a:solidFill>
                  <a:srgbClr val="000000"/>
                </a:solidFill>
                <a:latin typeface="Times New Roman" charset="0"/>
              </a:rPr>
              <a:t>Inca reported errors mirror failures we’ve observed and as they are addressed we’ve noticed an improvement in TeraGrid’s stability.”</a:t>
            </a:r>
          </a:p>
          <a:p>
            <a:pPr algn="ctr"/>
            <a:endParaRPr lang="en-US" sz="1600">
              <a:solidFill>
                <a:srgbClr val="000000"/>
              </a:solidFill>
              <a:latin typeface="Times New Roman" charset="0"/>
            </a:endParaRPr>
          </a:p>
          <a:p>
            <a:pPr algn="ctr"/>
            <a:r>
              <a:rPr lang="en-US" sz="1600">
                <a:solidFill>
                  <a:srgbClr val="000000"/>
                </a:solidFill>
                <a:latin typeface="Times New Roman" charset="0"/>
              </a:rPr>
              <a:t>-- Suresh Marru (LEAD developer)</a:t>
            </a:r>
            <a:endParaRPr lang="en-US" sz="24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57349" name="Picture 5" descr="header_lef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57288"/>
            <a:ext cx="3711575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0" name="Picture 6" descr="lea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895600"/>
            <a:ext cx="5257800" cy="28194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 advClick="0" advTm="10000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5" descr="ScreenSnap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371600"/>
            <a:ext cx="4292600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Inca GEON deployment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3505200" cy="4749800"/>
          </a:xfrm>
        </p:spPr>
        <p:txBody>
          <a:bodyPr/>
          <a:lstStyle/>
          <a:p>
            <a:pPr>
              <a:spcAft>
                <a:spcPct val="100000"/>
              </a:spcAft>
            </a:pPr>
            <a:r>
              <a:rPr lang="en-US" sz="2000"/>
              <a:t>Running since Feb 2008</a:t>
            </a:r>
          </a:p>
          <a:p>
            <a:pPr>
              <a:spcAft>
                <a:spcPct val="100000"/>
              </a:spcAft>
            </a:pPr>
            <a:r>
              <a:rPr lang="en-US" sz="2000"/>
              <a:t>Total of 206 tests running on 5 login nodes and 6 servers </a:t>
            </a:r>
          </a:p>
          <a:p>
            <a:pPr>
              <a:spcAft>
                <a:spcPct val="100000"/>
              </a:spcAft>
            </a:pPr>
            <a:r>
              <a:rPr lang="en-US" sz="2000"/>
              <a:t>LiDAR workflow services</a:t>
            </a:r>
          </a:p>
          <a:p>
            <a:pPr>
              <a:spcAft>
                <a:spcPct val="100000"/>
              </a:spcAft>
            </a:pPr>
            <a:r>
              <a:rPr lang="en-US" sz="2000"/>
              <a:t>Web servers</a:t>
            </a:r>
          </a:p>
          <a:p>
            <a:pPr>
              <a:spcAft>
                <a:spcPct val="100000"/>
              </a:spcAft>
            </a:pPr>
            <a:r>
              <a:rPr lang="en-US" sz="2000"/>
              <a:t>Ssh connectivity</a:t>
            </a:r>
          </a:p>
          <a:p>
            <a:pPr>
              <a:spcAft>
                <a:spcPct val="100000"/>
              </a:spcAft>
            </a:pPr>
            <a:r>
              <a:rPr lang="en-US" sz="2000"/>
              <a:t>Base system information (Rocks, Gcc, Java, etc.)</a:t>
            </a:r>
          </a:p>
        </p:txBody>
      </p:sp>
      <p:pic>
        <p:nvPicPr>
          <p:cNvPr id="59397" name="Picture 4" descr="logo_lof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4648200"/>
            <a:ext cx="2352675" cy="90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368800" y="5715000"/>
            <a:ext cx="272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http://inca-geon.sdsc.edu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348163" y="5413375"/>
            <a:ext cx="39290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Times New Roman" charset="0"/>
              </a:rPr>
              <a:t>Screenshot of Inca status map for GEON</a:t>
            </a: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Inca GLEON deployment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22400"/>
            <a:ext cx="3124200" cy="4749800"/>
          </a:xfrm>
        </p:spPr>
        <p:txBody>
          <a:bodyPr/>
          <a:lstStyle/>
          <a:p>
            <a:pPr>
              <a:spcAft>
                <a:spcPct val="100000"/>
              </a:spcAft>
            </a:pPr>
            <a:r>
              <a:rPr lang="en-US" sz="2000"/>
              <a:t>Sensors in lake: dissolved oxygen level, temperature, velocity (some), etc.</a:t>
            </a:r>
          </a:p>
          <a:p>
            <a:pPr>
              <a:spcAft>
                <a:spcPct val="100000"/>
              </a:spcAft>
            </a:pPr>
            <a:r>
              <a:rPr lang="en-US" sz="2000"/>
              <a:t>Monitoring Data Turbine deployments since Oct 2007 </a:t>
            </a:r>
          </a:p>
          <a:p>
            <a:pPr>
              <a:spcAft>
                <a:spcPct val="100000"/>
              </a:spcAft>
            </a:pPr>
            <a:r>
              <a:rPr lang="en-US" sz="2000"/>
              <a:t>Total of 26 tests running on data server at SDSC and windows box in Northern Temperate Lakes in Wisconsin</a:t>
            </a:r>
          </a:p>
        </p:txBody>
      </p:sp>
      <p:pic>
        <p:nvPicPr>
          <p:cNvPr id="61444" name="Picture 5" descr="DataTurbine-long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029200"/>
            <a:ext cx="51943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Text Box 7"/>
          <p:cNvSpPr txBox="1">
            <a:spLocks noChangeArrowheads="1"/>
          </p:cNvSpPr>
          <p:nvPr/>
        </p:nvSpPr>
        <p:spPr bwMode="auto">
          <a:xfrm>
            <a:off x="3810000" y="5699125"/>
            <a:ext cx="279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charset="0"/>
              </a:rPr>
              <a:t>http://inca-gleon.sdsc.edu</a:t>
            </a:r>
          </a:p>
        </p:txBody>
      </p:sp>
      <p:pic>
        <p:nvPicPr>
          <p:cNvPr id="61446" name="Picture 8" descr="ScreenSnap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1295400"/>
            <a:ext cx="4572000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458200" cy="1041400"/>
          </a:xfrm>
        </p:spPr>
        <p:txBody>
          <a:bodyPr/>
          <a:lstStyle/>
          <a:p>
            <a:r>
              <a:rPr lang="en-US" dirty="0"/>
              <a:t>Inca</a:t>
            </a:r>
            <a:r>
              <a:rPr lang="en-US" dirty="0" smtClean="0"/>
              <a:t> Performance deployments</a:t>
            </a: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3962400" cy="4749800"/>
          </a:xfrm>
        </p:spPr>
        <p:txBody>
          <a:bodyPr/>
          <a:lstStyle/>
          <a:p>
            <a:r>
              <a:rPr lang="en-US" sz="2400" dirty="0" smtClean="0"/>
              <a:t>Past</a:t>
            </a:r>
          </a:p>
          <a:p>
            <a:pPr lvl="1"/>
            <a:r>
              <a:rPr lang="en-US" sz="2000" dirty="0" err="1" smtClean="0"/>
              <a:t>GrASP</a:t>
            </a:r>
            <a:r>
              <a:rPr lang="en-US" sz="2000" dirty="0" smtClean="0"/>
              <a:t> </a:t>
            </a:r>
            <a:r>
              <a:rPr lang="en-US" sz="2000" dirty="0"/>
              <a:t>performance measurements in 2006</a:t>
            </a:r>
            <a:endParaRPr lang="en-US" sz="2000" dirty="0" smtClean="0"/>
          </a:p>
          <a:p>
            <a:pPr lvl="1"/>
            <a:r>
              <a:rPr lang="en-US" sz="2000" dirty="0" smtClean="0"/>
              <a:t>Deployed </a:t>
            </a:r>
            <a:r>
              <a:rPr lang="en-US" sz="2000" dirty="0"/>
              <a:t>IPM instrumented MPI applications to </a:t>
            </a:r>
            <a:r>
              <a:rPr lang="en-US" sz="2000" dirty="0" err="1" smtClean="0"/>
              <a:t>TeraGrid</a:t>
            </a:r>
            <a:r>
              <a:rPr lang="en-US" sz="2000" dirty="0" smtClean="0"/>
              <a:t> in 2009</a:t>
            </a:r>
          </a:p>
          <a:p>
            <a:r>
              <a:rPr lang="en-US" sz="2400" dirty="0" smtClean="0"/>
              <a:t>Current</a:t>
            </a:r>
          </a:p>
          <a:p>
            <a:pPr lvl="1"/>
            <a:r>
              <a:rPr lang="en-US" sz="2000" dirty="0" smtClean="0"/>
              <a:t>Deployed HPCC and other planned benchmarks for </a:t>
            </a:r>
            <a:r>
              <a:rPr lang="en-US" sz="2000" dirty="0" err="1" smtClean="0"/>
              <a:t>FutureGrid</a:t>
            </a:r>
            <a:endParaRPr lang="en-US" sz="2000" dirty="0" smtClean="0"/>
          </a:p>
          <a:p>
            <a:pPr lvl="1"/>
            <a:r>
              <a:rPr lang="en-US" sz="2000" dirty="0" smtClean="0"/>
              <a:t>Deployed HPCC for </a:t>
            </a:r>
            <a:r>
              <a:rPr lang="en-US" sz="2000" dirty="0" err="1" smtClean="0"/>
              <a:t>SDSC’s</a:t>
            </a:r>
            <a:r>
              <a:rPr lang="en-US" sz="2000" dirty="0" smtClean="0"/>
              <a:t> Dash</a:t>
            </a:r>
          </a:p>
          <a:p>
            <a:pPr lvl="1"/>
            <a:r>
              <a:rPr lang="en-US" sz="2000" dirty="0" smtClean="0"/>
              <a:t>Deployed </a:t>
            </a:r>
            <a:r>
              <a:rPr lang="en-US" sz="2000" dirty="0" err="1" smtClean="0"/>
              <a:t>MADbench</a:t>
            </a:r>
            <a:r>
              <a:rPr lang="en-US" sz="2000" dirty="0" smtClean="0"/>
              <a:t>, </a:t>
            </a:r>
            <a:r>
              <a:rPr lang="en-US" sz="2000" dirty="0" err="1" smtClean="0"/>
              <a:t>hycomm</a:t>
            </a:r>
            <a:r>
              <a:rPr lang="en-US" sz="2000" dirty="0" smtClean="0"/>
              <a:t>, and others to </a:t>
            </a:r>
            <a:r>
              <a:rPr lang="en-US" sz="2000" dirty="0" err="1" smtClean="0"/>
              <a:t>TeraGrid</a:t>
            </a:r>
            <a:endParaRPr lang="en-US" sz="2000" dirty="0"/>
          </a:p>
        </p:txBody>
      </p:sp>
      <p:pic>
        <p:nvPicPr>
          <p:cNvPr id="63493" name="Picture 5" descr="pma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5562600"/>
            <a:ext cx="1948716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creenSnapz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762" y="1295400"/>
            <a:ext cx="4381938" cy="3037678"/>
          </a:xfrm>
          <a:prstGeom prst="rect">
            <a:avLst/>
          </a:prstGeom>
          <a:ln>
            <a:solidFill>
              <a:srgbClr val="00009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5181600"/>
            <a:ext cx="139700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19600" y="4321314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Partial HPCC results on </a:t>
            </a:r>
            <a:r>
              <a:rPr lang="en-US" i="1" dirty="0" err="1" smtClean="0">
                <a:latin typeface="Times New Roman"/>
                <a:cs typeface="Times New Roman"/>
              </a:rPr>
              <a:t>FutureGrid</a:t>
            </a:r>
            <a:r>
              <a:rPr lang="en-US" i="1" dirty="0" smtClean="0">
                <a:latin typeface="Times New Roman"/>
                <a:cs typeface="Times New Roman"/>
              </a:rPr>
              <a:t> machine at IU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/>
              <a:t>Benefits of using Inca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4957763" cy="4749800"/>
          </a:xfrm>
        </p:spPr>
        <p:txBody>
          <a:bodyPr/>
          <a:lstStyle/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Detect problems before the users notice them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Easy to write and share tests and benchmarks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Easy to deploy and maintain</a:t>
            </a:r>
          </a:p>
          <a:p>
            <a:pPr>
              <a:lnSpc>
                <a:spcPct val="85000"/>
              </a:lnSpc>
              <a:spcAft>
                <a:spcPct val="100000"/>
              </a:spcAft>
            </a:pPr>
            <a:r>
              <a:rPr lang="en-US"/>
              <a:t>Flexible and comprehensive displays</a:t>
            </a:r>
          </a:p>
        </p:txBody>
      </p:sp>
      <p:pic>
        <p:nvPicPr>
          <p:cNvPr id="67588" name="Picture 4" descr="450px-Sacsayhuaman_(pixin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371600"/>
            <a:ext cx="33718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 planned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support for benchmarks</a:t>
            </a:r>
          </a:p>
          <a:p>
            <a:endParaRPr lang="en-US" dirty="0" smtClean="0"/>
          </a:p>
          <a:p>
            <a:r>
              <a:rPr lang="en-US" dirty="0" smtClean="0"/>
              <a:t>Consolidate user interfaces</a:t>
            </a:r>
          </a:p>
          <a:p>
            <a:endParaRPr lang="en-US" dirty="0" smtClean="0"/>
          </a:p>
          <a:p>
            <a:r>
              <a:rPr lang="en-US" dirty="0" smtClean="0"/>
              <a:t>Publish suites in Inca repository</a:t>
            </a:r>
          </a:p>
          <a:p>
            <a:endParaRPr lang="en-US" dirty="0" smtClean="0"/>
          </a:p>
          <a:p>
            <a:r>
              <a:rPr lang="en-US" dirty="0" smtClean="0"/>
              <a:t>More data management of Inca report data (e.g., limit on stored histories)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AutoShape 5"/>
          <p:cNvSpPr>
            <a:spLocks noChangeArrowheads="1"/>
          </p:cNvSpPr>
          <p:nvPr/>
        </p:nvSpPr>
        <p:spPr bwMode="auto">
          <a:xfrm>
            <a:off x="2209800" y="2133600"/>
            <a:ext cx="1676400" cy="1295400"/>
          </a:xfrm>
          <a:prstGeom prst="roundRect">
            <a:avLst>
              <a:gd name="adj" fmla="val 9602"/>
            </a:avLst>
          </a:prstGeom>
          <a:solidFill>
            <a:srgbClr val="AAD1F5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5" name="AutoShape 6"/>
          <p:cNvSpPr>
            <a:spLocks noChangeArrowheads="1"/>
          </p:cNvSpPr>
          <p:nvPr/>
        </p:nvSpPr>
        <p:spPr bwMode="auto">
          <a:xfrm>
            <a:off x="4800600" y="4191000"/>
            <a:ext cx="2914650" cy="1219200"/>
          </a:xfrm>
          <a:prstGeom prst="roundRect">
            <a:avLst>
              <a:gd name="adj" fmla="val 9602"/>
            </a:avLst>
          </a:prstGeom>
          <a:solidFill>
            <a:srgbClr val="9FC6B7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6" name="AutoShape 7"/>
          <p:cNvSpPr>
            <a:spLocks noChangeArrowheads="1"/>
          </p:cNvSpPr>
          <p:nvPr/>
        </p:nvSpPr>
        <p:spPr bwMode="auto">
          <a:xfrm>
            <a:off x="4648200" y="1676400"/>
            <a:ext cx="3124200" cy="1752600"/>
          </a:xfrm>
          <a:prstGeom prst="roundRect">
            <a:avLst>
              <a:gd name="adj" fmla="val 9602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7" name="Text Box 8"/>
          <p:cNvSpPr txBox="1">
            <a:spLocks noChangeArrowheads="1"/>
          </p:cNvSpPr>
          <p:nvPr/>
        </p:nvSpPr>
        <p:spPr bwMode="auto">
          <a:xfrm>
            <a:off x="6419850" y="5183188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Grid Resource</a:t>
            </a:r>
          </a:p>
        </p:txBody>
      </p:sp>
      <p:sp>
        <p:nvSpPr>
          <p:cNvPr id="69638" name="Text Box 9"/>
          <p:cNvSpPr txBox="1">
            <a:spLocks noChangeArrowheads="1"/>
          </p:cNvSpPr>
          <p:nvPr/>
        </p:nvSpPr>
        <p:spPr bwMode="auto">
          <a:xfrm>
            <a:off x="5372100" y="4514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 charset="0"/>
              </a:rPr>
              <a:t>…</a:t>
            </a:r>
          </a:p>
        </p:txBody>
      </p:sp>
      <p:sp>
        <p:nvSpPr>
          <p:cNvPr id="69639" name="AutoShape 10"/>
          <p:cNvSpPr>
            <a:spLocks noChangeArrowheads="1"/>
          </p:cNvSpPr>
          <p:nvPr/>
        </p:nvSpPr>
        <p:spPr bwMode="auto">
          <a:xfrm>
            <a:off x="6608763" y="4546600"/>
            <a:ext cx="271462" cy="331788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0" name="AutoShape 11"/>
          <p:cNvSpPr>
            <a:spLocks noChangeArrowheads="1"/>
          </p:cNvSpPr>
          <p:nvPr/>
        </p:nvSpPr>
        <p:spPr bwMode="auto">
          <a:xfrm>
            <a:off x="6472238" y="4583113"/>
            <a:ext cx="271462" cy="547687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1" name="AutoShape 12"/>
          <p:cNvSpPr>
            <a:spLocks noChangeArrowheads="1"/>
          </p:cNvSpPr>
          <p:nvPr/>
        </p:nvSpPr>
        <p:spPr bwMode="auto">
          <a:xfrm>
            <a:off x="6880225" y="4546600"/>
            <a:ext cx="271463" cy="331788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2" name="AutoShape 13"/>
          <p:cNvSpPr>
            <a:spLocks noChangeArrowheads="1"/>
          </p:cNvSpPr>
          <p:nvPr/>
        </p:nvSpPr>
        <p:spPr bwMode="auto">
          <a:xfrm>
            <a:off x="6743700" y="4586288"/>
            <a:ext cx="271463" cy="547687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3" name="AutoShape 14"/>
          <p:cNvSpPr>
            <a:spLocks noChangeArrowheads="1"/>
          </p:cNvSpPr>
          <p:nvPr/>
        </p:nvSpPr>
        <p:spPr bwMode="auto">
          <a:xfrm>
            <a:off x="7151688" y="4419600"/>
            <a:ext cx="271462" cy="547688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44" name="AutoShape 15"/>
          <p:cNvSpPr>
            <a:spLocks noChangeArrowheads="1"/>
          </p:cNvSpPr>
          <p:nvPr/>
        </p:nvSpPr>
        <p:spPr bwMode="auto">
          <a:xfrm>
            <a:off x="7015163" y="4586288"/>
            <a:ext cx="271462" cy="547687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45" name="Picture 16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/>
              <a:stretch>
                <a:fillRect/>
              </a:stretch>
            </p:blipFill>
          </mc:Choice>
          <mc:Fallback>
            <p:blipFill>
              <a:blip r:embed="rId3"/>
              <a:srcRect/>
              <a:stretch>
                <a:fillRect/>
              </a:stretch>
            </p:blipFill>
          </mc:Fallback>
        </mc:AlternateContent>
        <p:spPr bwMode="auto">
          <a:xfrm>
            <a:off x="2438400" y="2182813"/>
            <a:ext cx="838200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46" name="AutoShape 17"/>
          <p:cNvSpPr>
            <a:spLocks noChangeArrowheads="1"/>
          </p:cNvSpPr>
          <p:nvPr/>
        </p:nvSpPr>
        <p:spPr bwMode="auto">
          <a:xfrm>
            <a:off x="6586538" y="4356100"/>
            <a:ext cx="685800" cy="444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Manager</a:t>
            </a:r>
          </a:p>
        </p:txBody>
      </p:sp>
      <p:sp>
        <p:nvSpPr>
          <p:cNvPr id="69647" name="AutoShape 18"/>
          <p:cNvSpPr>
            <a:spLocks noChangeArrowheads="1"/>
          </p:cNvSpPr>
          <p:nvPr/>
        </p:nvSpPr>
        <p:spPr bwMode="auto">
          <a:xfrm>
            <a:off x="4800600" y="1752600"/>
            <a:ext cx="762000" cy="604838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Repository</a:t>
            </a:r>
          </a:p>
        </p:txBody>
      </p:sp>
      <p:sp>
        <p:nvSpPr>
          <p:cNvPr id="69648" name="AutoShape 19"/>
          <p:cNvSpPr>
            <a:spLocks noChangeArrowheads="1"/>
          </p:cNvSpPr>
          <p:nvPr/>
        </p:nvSpPr>
        <p:spPr bwMode="auto">
          <a:xfrm>
            <a:off x="4876800" y="2895600"/>
            <a:ext cx="609600" cy="381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Agent</a:t>
            </a:r>
            <a:endParaRPr lang="en-US" sz="12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69649" name="AutoShape 20"/>
          <p:cNvSpPr>
            <a:spLocks noChangeArrowheads="1"/>
          </p:cNvSpPr>
          <p:nvPr/>
        </p:nvSpPr>
        <p:spPr bwMode="auto">
          <a:xfrm>
            <a:off x="6629400" y="2895600"/>
            <a:ext cx="612775" cy="38417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Depot</a:t>
            </a:r>
          </a:p>
        </p:txBody>
      </p:sp>
      <p:cxnSp>
        <p:nvCxnSpPr>
          <p:cNvPr id="69650" name="AutoShape 21"/>
          <p:cNvCxnSpPr>
            <a:cxnSpLocks noChangeShapeType="1"/>
            <a:stCxn id="69664" idx="0"/>
            <a:endCxn id="69649" idx="2"/>
          </p:cNvCxnSpPr>
          <p:nvPr/>
        </p:nvCxnSpPr>
        <p:spPr bwMode="auto">
          <a:xfrm flipV="1">
            <a:off x="5443538" y="3279775"/>
            <a:ext cx="1492250" cy="1063625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</p:cxnSp>
      <p:cxnSp>
        <p:nvCxnSpPr>
          <p:cNvPr id="69651" name="AutoShape 22"/>
          <p:cNvCxnSpPr>
            <a:cxnSpLocks noChangeShapeType="1"/>
            <a:stCxn id="69648" idx="2"/>
            <a:endCxn id="69646" idx="0"/>
          </p:cNvCxnSpPr>
          <p:nvPr/>
        </p:nvCxnSpPr>
        <p:spPr bwMode="auto">
          <a:xfrm>
            <a:off x="5181600" y="3276600"/>
            <a:ext cx="1747838" cy="10795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</p:cxnSp>
      <p:sp>
        <p:nvSpPr>
          <p:cNvPr id="69652" name="Oval 23"/>
          <p:cNvSpPr>
            <a:spLocks noChangeArrowheads="1"/>
          </p:cNvSpPr>
          <p:nvPr/>
        </p:nvSpPr>
        <p:spPr bwMode="auto">
          <a:xfrm>
            <a:off x="5837238" y="3657600"/>
            <a:ext cx="182562" cy="182563"/>
          </a:xfrm>
          <a:prstGeom prst="ellipse">
            <a:avLst/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69653" name="AutoShape 24"/>
          <p:cNvCxnSpPr>
            <a:cxnSpLocks noChangeShapeType="1"/>
            <a:stCxn id="69648" idx="2"/>
            <a:endCxn id="69664" idx="0"/>
          </p:cNvCxnSpPr>
          <p:nvPr/>
        </p:nvCxnSpPr>
        <p:spPr bwMode="auto">
          <a:xfrm>
            <a:off x="5181600" y="3276600"/>
            <a:ext cx="261938" cy="10668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</p:cxnSp>
      <p:cxnSp>
        <p:nvCxnSpPr>
          <p:cNvPr id="69654" name="AutoShape 25"/>
          <p:cNvCxnSpPr>
            <a:cxnSpLocks noChangeShapeType="1"/>
            <a:stCxn id="69646" idx="0"/>
            <a:endCxn id="69649" idx="2"/>
          </p:cNvCxnSpPr>
          <p:nvPr/>
        </p:nvCxnSpPr>
        <p:spPr bwMode="auto">
          <a:xfrm flipV="1">
            <a:off x="6929438" y="3279775"/>
            <a:ext cx="6350" cy="1076325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</p:cxnSp>
      <p:cxnSp>
        <p:nvCxnSpPr>
          <p:cNvPr id="69655" name="AutoShape 26"/>
          <p:cNvCxnSpPr>
            <a:cxnSpLocks noChangeShapeType="1"/>
            <a:stCxn id="69649" idx="0"/>
            <a:endCxn id="69656" idx="2"/>
          </p:cNvCxnSpPr>
          <p:nvPr/>
        </p:nvCxnSpPr>
        <p:spPr bwMode="auto">
          <a:xfrm flipH="1" flipV="1">
            <a:off x="6934200" y="2667000"/>
            <a:ext cx="1588" cy="228600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</p:cxnSp>
      <p:sp>
        <p:nvSpPr>
          <p:cNvPr id="69656" name="Rectangle 27"/>
          <p:cNvSpPr>
            <a:spLocks noChangeArrowheads="1"/>
          </p:cNvSpPr>
          <p:nvPr/>
        </p:nvSpPr>
        <p:spPr bwMode="auto">
          <a:xfrm>
            <a:off x="6248400" y="2362200"/>
            <a:ext cx="13716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Data Consumers</a:t>
            </a:r>
          </a:p>
        </p:txBody>
      </p:sp>
      <p:sp>
        <p:nvSpPr>
          <p:cNvPr id="69657" name="Text Box 28"/>
          <p:cNvSpPr txBox="1">
            <a:spLocks noChangeArrowheads="1"/>
          </p:cNvSpPr>
          <p:nvPr/>
        </p:nvSpPr>
        <p:spPr bwMode="auto">
          <a:xfrm>
            <a:off x="4895850" y="5167313"/>
            <a:ext cx="920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Grid Resource</a:t>
            </a:r>
          </a:p>
        </p:txBody>
      </p:sp>
      <p:sp>
        <p:nvSpPr>
          <p:cNvPr id="69658" name="AutoShape 29"/>
          <p:cNvSpPr>
            <a:spLocks noChangeArrowheads="1"/>
          </p:cNvSpPr>
          <p:nvPr/>
        </p:nvSpPr>
        <p:spPr bwMode="auto">
          <a:xfrm>
            <a:off x="5122863" y="4533900"/>
            <a:ext cx="271462" cy="331788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59" name="AutoShape 30"/>
          <p:cNvSpPr>
            <a:spLocks noChangeArrowheads="1"/>
          </p:cNvSpPr>
          <p:nvPr/>
        </p:nvSpPr>
        <p:spPr bwMode="auto">
          <a:xfrm>
            <a:off x="4986338" y="4586288"/>
            <a:ext cx="271462" cy="547687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60" name="AutoShape 31"/>
          <p:cNvSpPr>
            <a:spLocks noChangeArrowheads="1"/>
          </p:cNvSpPr>
          <p:nvPr/>
        </p:nvSpPr>
        <p:spPr bwMode="auto">
          <a:xfrm>
            <a:off x="5394325" y="4533900"/>
            <a:ext cx="271463" cy="331788"/>
          </a:xfrm>
          <a:prstGeom prst="cube">
            <a:avLst>
              <a:gd name="adj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61" name="AutoShape 32"/>
          <p:cNvSpPr>
            <a:spLocks noChangeArrowheads="1"/>
          </p:cNvSpPr>
          <p:nvPr/>
        </p:nvSpPr>
        <p:spPr bwMode="auto">
          <a:xfrm>
            <a:off x="5257800" y="4586288"/>
            <a:ext cx="271463" cy="547687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62" name="AutoShape 33"/>
          <p:cNvSpPr>
            <a:spLocks noChangeArrowheads="1"/>
          </p:cNvSpPr>
          <p:nvPr/>
        </p:nvSpPr>
        <p:spPr bwMode="auto">
          <a:xfrm>
            <a:off x="5665788" y="4419600"/>
            <a:ext cx="271462" cy="547688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63" name="AutoShape 34"/>
          <p:cNvSpPr>
            <a:spLocks noChangeArrowheads="1"/>
          </p:cNvSpPr>
          <p:nvPr/>
        </p:nvSpPr>
        <p:spPr bwMode="auto">
          <a:xfrm>
            <a:off x="5529263" y="4586288"/>
            <a:ext cx="271462" cy="547687"/>
          </a:xfrm>
          <a:prstGeom prst="cube">
            <a:avLst>
              <a:gd name="adj" fmla="val 25000"/>
            </a:avLst>
          </a:prstGeom>
          <a:solidFill>
            <a:schemeClr val="bg2"/>
          </a:solidFill>
          <a:ln w="9525">
            <a:solidFill>
              <a:srgbClr val="333333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64" name="AutoShape 35"/>
          <p:cNvSpPr>
            <a:spLocks noChangeArrowheads="1"/>
          </p:cNvSpPr>
          <p:nvPr/>
        </p:nvSpPr>
        <p:spPr bwMode="auto">
          <a:xfrm>
            <a:off x="5100638" y="43434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Reporter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Manager</a:t>
            </a:r>
          </a:p>
        </p:txBody>
      </p:sp>
      <p:sp>
        <p:nvSpPr>
          <p:cNvPr id="69665" name="Oval 36"/>
          <p:cNvSpPr>
            <a:spLocks noChangeArrowheads="1"/>
          </p:cNvSpPr>
          <p:nvPr/>
        </p:nvSpPr>
        <p:spPr bwMode="auto">
          <a:xfrm>
            <a:off x="5257800" y="3886200"/>
            <a:ext cx="182563" cy="182563"/>
          </a:xfrm>
          <a:prstGeom prst="ellipse">
            <a:avLst/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69666" name="AutoShape 37"/>
          <p:cNvCxnSpPr>
            <a:cxnSpLocks noChangeShapeType="1"/>
            <a:stCxn id="69647" idx="3"/>
            <a:endCxn id="69648" idx="0"/>
          </p:cNvCxnSpPr>
          <p:nvPr/>
        </p:nvCxnSpPr>
        <p:spPr bwMode="auto">
          <a:xfrm>
            <a:off x="5181600" y="2357438"/>
            <a:ext cx="0" cy="53816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</p:cxnSp>
      <p:cxnSp>
        <p:nvCxnSpPr>
          <p:cNvPr id="69667" name="AutoShape 38"/>
          <p:cNvCxnSpPr>
            <a:cxnSpLocks noChangeShapeType="1"/>
            <a:stCxn id="69676" idx="3"/>
            <a:endCxn id="69648" idx="1"/>
          </p:cNvCxnSpPr>
          <p:nvPr/>
        </p:nvCxnSpPr>
        <p:spPr bwMode="auto">
          <a:xfrm>
            <a:off x="3581400" y="2814638"/>
            <a:ext cx="1295400" cy="271462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</p:cxnSp>
      <p:sp>
        <p:nvSpPr>
          <p:cNvPr id="69668" name="Oval 39"/>
          <p:cNvSpPr>
            <a:spLocks noChangeArrowheads="1"/>
          </p:cNvSpPr>
          <p:nvPr/>
        </p:nvSpPr>
        <p:spPr bwMode="auto">
          <a:xfrm>
            <a:off x="5075238" y="2514600"/>
            <a:ext cx="182562" cy="182563"/>
          </a:xfrm>
          <a:prstGeom prst="ellipse">
            <a:avLst/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sp>
        <p:nvSpPr>
          <p:cNvPr id="69669" name="AutoShape 40"/>
          <p:cNvSpPr>
            <a:spLocks noChangeArrowheads="1"/>
          </p:cNvSpPr>
          <p:nvPr/>
        </p:nvSpPr>
        <p:spPr bwMode="auto">
          <a:xfrm>
            <a:off x="4084638" y="2819400"/>
            <a:ext cx="182562" cy="182563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C</a:t>
            </a:r>
          </a:p>
        </p:txBody>
      </p:sp>
      <p:sp>
        <p:nvSpPr>
          <p:cNvPr id="69670" name="AutoShape 41"/>
          <p:cNvSpPr>
            <a:spLocks noChangeArrowheads="1"/>
          </p:cNvSpPr>
          <p:nvPr/>
        </p:nvSpPr>
        <p:spPr bwMode="auto">
          <a:xfrm>
            <a:off x="2228850" y="3810000"/>
            <a:ext cx="514350" cy="425450"/>
          </a:xfrm>
          <a:prstGeom prst="roundRect">
            <a:avLst>
              <a:gd name="adj" fmla="val 9602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71" name="Text Box 42"/>
          <p:cNvSpPr txBox="1">
            <a:spLocks noChangeArrowheads="1"/>
          </p:cNvSpPr>
          <p:nvPr/>
        </p:nvSpPr>
        <p:spPr bwMode="auto">
          <a:xfrm>
            <a:off x="2743200" y="3733800"/>
            <a:ext cx="2057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000">
                <a:solidFill>
                  <a:schemeClr val="accent2"/>
                </a:solidFill>
                <a:latin typeface="Times New Roman" charset="0"/>
              </a:rPr>
              <a:t>Server Components:</a:t>
            </a:r>
          </a:p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Centrally manage, store and display reporter results</a:t>
            </a:r>
          </a:p>
          <a:p>
            <a:endParaRPr lang="en-US" sz="1000">
              <a:solidFill>
                <a:srgbClr val="4C4C4C"/>
              </a:solidFill>
              <a:latin typeface="Times New Roman" charset="0"/>
            </a:endParaRPr>
          </a:p>
          <a:p>
            <a:r>
              <a:rPr lang="en-US" sz="1000">
                <a:solidFill>
                  <a:schemeClr val="accent2"/>
                </a:solidFill>
                <a:latin typeface="Times New Roman" charset="0"/>
              </a:rPr>
              <a:t>Inca GUI:</a:t>
            </a:r>
          </a:p>
          <a:p>
            <a:pPr>
              <a:spcAft>
                <a:spcPct val="50000"/>
              </a:spcAft>
            </a:pPr>
            <a:r>
              <a:rPr lang="en-US" sz="1000">
                <a:solidFill>
                  <a:srgbClr val="4C4C4C"/>
                </a:solidFill>
                <a:latin typeface="Times New Roman" charset="0"/>
              </a:rPr>
              <a:t>Configure reporters</a:t>
            </a:r>
          </a:p>
          <a:p>
            <a:endParaRPr lang="en-US" sz="1000">
              <a:solidFill>
                <a:srgbClr val="4C4C4C"/>
              </a:solidFill>
              <a:latin typeface="Times New Roman" charset="0"/>
            </a:endParaRPr>
          </a:p>
          <a:p>
            <a:r>
              <a:rPr lang="en-US" sz="1000">
                <a:solidFill>
                  <a:schemeClr val="accent2"/>
                </a:solidFill>
                <a:latin typeface="Times New Roman" charset="0"/>
              </a:rPr>
              <a:t>Reporter Managers:</a:t>
            </a:r>
          </a:p>
          <a:p>
            <a:r>
              <a:rPr lang="en-US" sz="1000">
                <a:solidFill>
                  <a:srgbClr val="4C4C4C"/>
                </a:solidFill>
                <a:latin typeface="Times New Roman" charset="0"/>
              </a:rPr>
              <a:t>Execute reporters</a:t>
            </a:r>
            <a:endParaRPr lang="en-US" sz="1000">
              <a:solidFill>
                <a:schemeClr val="accent2"/>
              </a:solidFill>
              <a:latin typeface="Times New Roman" charset="0"/>
            </a:endParaRPr>
          </a:p>
        </p:txBody>
      </p:sp>
      <p:sp>
        <p:nvSpPr>
          <p:cNvPr id="69672" name="Text Box 43"/>
          <p:cNvSpPr txBox="1">
            <a:spLocks noChangeArrowheads="1"/>
          </p:cNvSpPr>
          <p:nvPr/>
        </p:nvSpPr>
        <p:spPr bwMode="auto">
          <a:xfrm>
            <a:off x="2160588" y="3505200"/>
            <a:ext cx="26400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4C4C4C"/>
                </a:solidFill>
                <a:latin typeface="Times New Roman" charset="0"/>
              </a:rPr>
              <a:t>A typical Inca installation</a:t>
            </a:r>
          </a:p>
        </p:txBody>
      </p:sp>
      <p:sp>
        <p:nvSpPr>
          <p:cNvPr id="69673" name="AutoShape 44"/>
          <p:cNvSpPr>
            <a:spLocks noChangeArrowheads="1"/>
          </p:cNvSpPr>
          <p:nvPr/>
        </p:nvSpPr>
        <p:spPr bwMode="auto">
          <a:xfrm>
            <a:off x="2228850" y="4419600"/>
            <a:ext cx="514350" cy="425450"/>
          </a:xfrm>
          <a:prstGeom prst="roundRect">
            <a:avLst>
              <a:gd name="adj" fmla="val 9602"/>
            </a:avLst>
          </a:prstGeom>
          <a:solidFill>
            <a:srgbClr val="AAD1F5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74" name="AutoShape 45"/>
          <p:cNvSpPr>
            <a:spLocks noChangeArrowheads="1"/>
          </p:cNvSpPr>
          <p:nvPr/>
        </p:nvSpPr>
        <p:spPr bwMode="auto">
          <a:xfrm>
            <a:off x="2228850" y="4953000"/>
            <a:ext cx="514350" cy="427038"/>
          </a:xfrm>
          <a:prstGeom prst="roundRect">
            <a:avLst>
              <a:gd name="adj" fmla="val 9602"/>
            </a:avLst>
          </a:prstGeom>
          <a:solidFill>
            <a:srgbClr val="9FC6B7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75" name="Picture 46" descr="ug-incat-repositori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00300" y="2852738"/>
            <a:ext cx="13335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76" name="AutoShape 47"/>
          <p:cNvSpPr>
            <a:spLocks noChangeArrowheads="1"/>
          </p:cNvSpPr>
          <p:nvPr/>
        </p:nvSpPr>
        <p:spPr bwMode="auto">
          <a:xfrm>
            <a:off x="3124200" y="2700338"/>
            <a:ext cx="457200" cy="228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Times New Roman" charset="0"/>
              </a:rPr>
              <a:t>Incat</a:t>
            </a:r>
            <a:endParaRPr lang="en-US" sz="11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69677" name="AutoShape 48"/>
          <p:cNvSpPr>
            <a:spLocks noChangeArrowheads="1"/>
          </p:cNvSpPr>
          <p:nvPr/>
        </p:nvSpPr>
        <p:spPr bwMode="auto">
          <a:xfrm>
            <a:off x="6324600" y="3581400"/>
            <a:ext cx="182563" cy="182563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sp>
        <p:nvSpPr>
          <p:cNvPr id="69678" name="AutoShape 49"/>
          <p:cNvSpPr>
            <a:spLocks noChangeArrowheads="1"/>
          </p:cNvSpPr>
          <p:nvPr/>
        </p:nvSpPr>
        <p:spPr bwMode="auto">
          <a:xfrm>
            <a:off x="6858000" y="3657600"/>
            <a:ext cx="182563" cy="182563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r</a:t>
            </a:r>
          </a:p>
        </p:txBody>
      </p:sp>
      <p:cxnSp>
        <p:nvCxnSpPr>
          <p:cNvPr id="69679" name="AutoShape 50"/>
          <p:cNvCxnSpPr>
            <a:cxnSpLocks noChangeShapeType="1"/>
            <a:stCxn id="69648" idx="3"/>
            <a:endCxn id="69649" idx="1"/>
          </p:cNvCxnSpPr>
          <p:nvPr/>
        </p:nvCxnSpPr>
        <p:spPr bwMode="auto">
          <a:xfrm>
            <a:off x="5486400" y="3086100"/>
            <a:ext cx="1143000" cy="1588"/>
          </a:xfrm>
          <a:prstGeom prst="straightConnector1">
            <a:avLst/>
          </a:prstGeom>
          <a:noFill/>
          <a:ln w="12700">
            <a:solidFill>
              <a:srgbClr val="333333"/>
            </a:solidFill>
            <a:round/>
            <a:headEnd/>
            <a:tailEnd type="triangle" w="med" len="med"/>
          </a:ln>
        </p:spPr>
      </p:cxnSp>
      <p:sp>
        <p:nvSpPr>
          <p:cNvPr id="69680" name="AutoShape 51"/>
          <p:cNvSpPr>
            <a:spLocks noChangeArrowheads="1"/>
          </p:cNvSpPr>
          <p:nvPr/>
        </p:nvSpPr>
        <p:spPr bwMode="auto">
          <a:xfrm>
            <a:off x="5867400" y="2971800"/>
            <a:ext cx="182563" cy="182563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  <p:pic>
        <p:nvPicPr>
          <p:cNvPr id="69681" name="Picture 52" descr="googleNeonPing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1852613"/>
            <a:ext cx="490538" cy="490537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69682" name="Picture 53" descr="summaryHistoryJsp_sm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29400" y="1752600"/>
            <a:ext cx="514350" cy="51435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pic>
        <p:nvPicPr>
          <p:cNvPr id="69683" name="Picture 54" descr="summary_report_sm"/>
          <p:cNvPicPr preferRelativeResize="0"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24600" y="1809750"/>
            <a:ext cx="536575" cy="533400"/>
          </a:xfrm>
          <a:prstGeom prst="rect">
            <a:avLst/>
          </a:prstGeom>
          <a:noFill/>
          <a:ln w="9525">
            <a:solidFill>
              <a:srgbClr val="333333"/>
            </a:solidFill>
            <a:miter lim="800000"/>
            <a:headEnd/>
            <a:tailEnd/>
          </a:ln>
        </p:spPr>
      </p:pic>
      <p:sp>
        <p:nvSpPr>
          <p:cNvPr id="69684" name="AutoShape 55"/>
          <p:cNvSpPr>
            <a:spLocks noChangeArrowheads="1"/>
          </p:cNvSpPr>
          <p:nvPr/>
        </p:nvSpPr>
        <p:spPr bwMode="auto">
          <a:xfrm>
            <a:off x="5608638" y="3505200"/>
            <a:ext cx="182562" cy="182563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  <p:sp>
        <p:nvSpPr>
          <p:cNvPr id="69685" name="AutoShape 56"/>
          <p:cNvSpPr>
            <a:spLocks noChangeAspect="1" noChangeArrowheads="1"/>
          </p:cNvSpPr>
          <p:nvPr/>
        </p:nvSpPr>
        <p:spPr bwMode="auto">
          <a:xfrm>
            <a:off x="5181600" y="3657600"/>
            <a:ext cx="182563" cy="184150"/>
          </a:xfrm>
          <a:prstGeom prst="foldedCorner">
            <a:avLst>
              <a:gd name="adj" fmla="val 12500"/>
            </a:avLst>
          </a:prstGeom>
          <a:solidFill>
            <a:srgbClr val="EFD9B2"/>
          </a:solidFill>
          <a:ln w="9525">
            <a:solidFill>
              <a:srgbClr val="333333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900">
                <a:solidFill>
                  <a:srgbClr val="4C4C4C"/>
                </a:solidFill>
                <a:latin typeface="Times New Roman" charset="0"/>
              </a:rPr>
              <a:t>S</a:t>
            </a:r>
          </a:p>
        </p:txBody>
      </p:sp>
      <p:sp>
        <p:nvSpPr>
          <p:cNvPr id="69686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Inca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-- Day 1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2400"/>
            <a:ext cx="7947025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307204" name="Group 4"/>
          <p:cNvGraphicFramePr>
            <a:graphicFrameLocks noGrp="1"/>
          </p:cNvGraphicFramePr>
          <p:nvPr/>
        </p:nvGraphicFramePr>
        <p:xfrm>
          <a:off x="685800" y="1524000"/>
          <a:ext cx="7696200" cy="4495801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9:00 - 10:00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overview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10:00 - 11:00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Working with Inca Reporters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11:15 - 12:00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Reporter API and Repository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1:00 - 2:00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Control Infrastructure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2:00 - 3:00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Administering Inca with incat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3:15 - 4:00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Inca deployment (part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-- Day 1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2400"/>
            <a:ext cx="7947025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93591" name="Group 55"/>
          <p:cNvGraphicFramePr>
            <a:graphicFrameLocks noGrp="1"/>
          </p:cNvGraphicFramePr>
          <p:nvPr/>
        </p:nvGraphicFramePr>
        <p:xfrm>
          <a:off x="685800" y="1524000"/>
          <a:ext cx="7696200" cy="4495801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9:00 - 10:00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overview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10:00 - 11:00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Working with Inca Reporters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11:15 - 12:00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Reporter API and Repository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3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1:00 - 2:00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Inca Control Infrastructure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2:00 - 3:00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Administering Inca with incat</a:t>
                      </a:r>
                      <a:endParaRPr kumimoji="0" lang="en-US" sz="2400" b="0" i="0" u="sng" strike="noStrike" cap="none" normalizeH="0" baseline="0">
                        <a:ln>
                          <a:noFill/>
                        </a:ln>
                        <a:solidFill>
                          <a:srgbClr val="815B43"/>
                        </a:solidFill>
                        <a:effectLst/>
                        <a:latin typeface="Verdan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3:15 - 4:00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Inca deployment (part 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 -- Day 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22400"/>
            <a:ext cx="7947025" cy="4749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195623" name="Group 39"/>
          <p:cNvGraphicFramePr>
            <a:graphicFrameLocks noGrp="1"/>
          </p:cNvGraphicFramePr>
          <p:nvPr/>
        </p:nvGraphicFramePr>
        <p:xfrm>
          <a:off x="685800" y="1447800"/>
          <a:ext cx="7696200" cy="2782889"/>
        </p:xfrm>
        <a:graphic>
          <a:graphicData uri="http://schemas.openxmlformats.org/drawingml/2006/table">
            <a:tbl>
              <a:tblPr/>
              <a:tblGrid>
                <a:gridCol w="2133600"/>
                <a:gridCol w="5562600"/>
              </a:tblGrid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9:00 - 9:30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Inside the Inca Depot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9:30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 –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:10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Data display (data consumers)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:20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- 11:00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Writing data consumers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:00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- 12:00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-128"/>
                          <a:cs typeface="ＭＳ Ｐゴシック" charset="-128"/>
                        </a:rPr>
                        <a:t>Hands-on: Data display (data consumers)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2"/>
          <p:cNvSpPr>
            <a:spLocks noGrp="1" noChangeArrowheads="1"/>
          </p:cNvSpPr>
          <p:nvPr>
            <p:ph type="body" sz="half" idx="2"/>
          </p:nvPr>
        </p:nvSpPr>
        <p:spPr>
          <a:xfrm>
            <a:off x="4422775" y="1422400"/>
            <a:ext cx="4267200" cy="4749800"/>
          </a:xfrm>
        </p:spPr>
        <p:txBody>
          <a:bodyPr/>
          <a:lstStyle/>
          <a:p>
            <a:r>
              <a:rPr lang="en-US" sz="2400"/>
              <a:t>Supported by:</a:t>
            </a:r>
          </a:p>
          <a:p>
            <a:endParaRPr lang="en-US" sz="2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Inca Information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447800"/>
            <a:ext cx="4156075" cy="4572000"/>
          </a:xfrm>
        </p:spPr>
        <p:txBody>
          <a:bodyPr/>
          <a:lstStyle/>
          <a:p>
            <a:r>
              <a:rPr lang="en-US" sz="2400"/>
              <a:t>Announcements:</a:t>
            </a:r>
            <a:br>
              <a:rPr lang="en-US" sz="2400"/>
            </a:br>
            <a:r>
              <a:rPr lang="en-US" sz="2400">
                <a:hlinkClick r:id="rId3"/>
              </a:rPr>
              <a:t>inca-users@sdsc.edu</a:t>
            </a: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r>
              <a:rPr lang="en-US" sz="2400"/>
              <a:t>Email:  </a:t>
            </a:r>
            <a:br>
              <a:rPr lang="en-US" sz="2400"/>
            </a:br>
            <a:r>
              <a:rPr lang="en-US" sz="2400">
                <a:hlinkClick r:id="rId4"/>
              </a:rPr>
              <a:t>inca@sdsc.edu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  <a:p>
            <a:r>
              <a:rPr lang="en-US" sz="2400"/>
              <a:t>Website:		 </a:t>
            </a:r>
            <a:br>
              <a:rPr lang="en-US" sz="2400"/>
            </a:br>
            <a:r>
              <a:rPr lang="en-US" sz="2400">
                <a:hlinkClick r:id="rId5"/>
              </a:rPr>
              <a:t>http://inca.sdsc.edu</a:t>
            </a:r>
            <a:endParaRPr lang="en-US" sz="2400"/>
          </a:p>
        </p:txBody>
      </p:sp>
      <p:pic>
        <p:nvPicPr>
          <p:cNvPr id="27653" name="Picture 5" descr="tg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45313" y="2209800"/>
            <a:ext cx="123031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16" descr="nsf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05400" y="2209800"/>
            <a:ext cx="1411288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3810000"/>
            <a:ext cx="1397000" cy="95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81000" y="1393825"/>
            <a:ext cx="3200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6538" indent="-236538">
              <a:spcAft>
                <a:spcPct val="50000"/>
              </a:spcAft>
              <a:buFont typeface="Times" charset="0"/>
              <a:buChar char="•"/>
            </a:pPr>
            <a:r>
              <a:rPr lang="en-US" sz="2400">
                <a:latin typeface="Times New Roman" charset="0"/>
              </a:rPr>
              <a:t>Over 750 TF</a:t>
            </a:r>
            <a:endParaRPr lang="en-GB" sz="2400">
              <a:latin typeface="Times New Roman" charset="0"/>
            </a:endParaRPr>
          </a:p>
          <a:p>
            <a:pPr marL="236538" indent="-236538">
              <a:spcAft>
                <a:spcPct val="50000"/>
              </a:spcAft>
              <a:buFontTx/>
              <a:buChar char="•"/>
            </a:pPr>
            <a:r>
              <a:rPr lang="en-US" sz="2400">
                <a:latin typeface="Times New Roman" charset="0"/>
              </a:rPr>
              <a:t>Over 30 PB of online and archival data storage</a:t>
            </a:r>
          </a:p>
          <a:p>
            <a:pPr marL="236538" indent="-236538">
              <a:spcAft>
                <a:spcPct val="50000"/>
              </a:spcAft>
              <a:buFontTx/>
              <a:buChar char="•"/>
            </a:pPr>
            <a:r>
              <a:rPr lang="en-GB" sz="2400">
                <a:latin typeface="Times New Roman" charset="0"/>
              </a:rPr>
              <a:t>Connected via dedicated multi-Gbps links</a:t>
            </a:r>
          </a:p>
          <a:p>
            <a:pPr marL="236538" indent="-236538">
              <a:spcAft>
                <a:spcPct val="50000"/>
              </a:spcAft>
              <a:buFontTx/>
              <a:buChar char="•"/>
            </a:pPr>
            <a:r>
              <a:rPr lang="en-GB" sz="2400">
                <a:latin typeface="Times New Roman" charset="0"/>
              </a:rPr>
              <a:t>30-63 software packages and 6-23 services per resource</a:t>
            </a:r>
            <a:endParaRPr lang="en-US" sz="2400">
              <a:latin typeface="Times New Roman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30200"/>
            <a:ext cx="8915400" cy="1041400"/>
          </a:xfrm>
        </p:spPr>
        <p:txBody>
          <a:bodyPr/>
          <a:lstStyle/>
          <a:p>
            <a:r>
              <a:rPr lang="en-GB" sz="3200">
                <a:solidFill>
                  <a:srgbClr val="0E1ECC"/>
                </a:solidFill>
              </a:rPr>
              <a:t>Goal: reliable grid software and services for users</a:t>
            </a:r>
            <a:endParaRPr lang="en-US"/>
          </a:p>
        </p:txBody>
      </p:sp>
      <p:pic>
        <p:nvPicPr>
          <p:cNvPr id="31749" name="Picture 4" descr="tg_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2400" y="4721225"/>
            <a:ext cx="941388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3906838" y="4873625"/>
            <a:ext cx="3408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GB" i="1">
                <a:solidFill>
                  <a:schemeClr val="accent2"/>
                </a:solidFill>
                <a:latin typeface="Times New Roman" charset="0"/>
              </a:rPr>
              <a:t>11 TeraGrid sites, 21 resources</a:t>
            </a:r>
            <a:endParaRPr lang="en-US" sz="2400">
              <a:latin typeface="Times New Roman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505200" y="1497013"/>
          <a:ext cx="5257800" cy="3224212"/>
        </p:xfrm>
        <a:graphic>
          <a:graphicData uri="http://schemas.openxmlformats.org/presentationml/2006/ole">
            <p:oleObj spid="_x0000_s31746" name="Document" r:id="rId6" imgW="4093464" imgH="267614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257800"/>
            <a:ext cx="8839200" cy="914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>
                <a:solidFill>
                  <a:schemeClr val="hlink"/>
                </a:solidFill>
                <a:latin typeface="Arial" charset="0"/>
                <a:ea typeface="ＭＳ Ｐゴシック" charset="-128"/>
              </a:rPr>
              <a:t>Inca’s primary objective:  user-level Grid monitoring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-128"/>
              </a:rPr>
              <a:t>Related Grid monitoring tools</a:t>
            </a:r>
          </a:p>
        </p:txBody>
      </p:sp>
      <p:pic>
        <p:nvPicPr>
          <p:cNvPr id="21508" name="Picture 6" descr="smalllogo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8100" y="2976563"/>
            <a:ext cx="22733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8" descr="ml_main_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514600"/>
            <a:ext cx="30099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105400" y="1524000"/>
            <a:ext cx="2286000" cy="1066800"/>
            <a:chOff x="432" y="1872"/>
            <a:chExt cx="1440" cy="672"/>
          </a:xfrm>
        </p:grpSpPr>
        <p:sp>
          <p:nvSpPr>
            <p:cNvPr id="21514" name="Rectangle 21"/>
            <p:cNvSpPr>
              <a:spLocks noChangeArrowheads="1"/>
            </p:cNvSpPr>
            <p:nvPr/>
          </p:nvSpPr>
          <p:spPr bwMode="auto">
            <a:xfrm>
              <a:off x="432" y="1872"/>
              <a:ext cx="1440" cy="672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21515" name="Picture 12" descr="GridICElogo_162x70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3" y="1920"/>
              <a:ext cx="1273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1511" name="Picture 20" descr="ScreenSnapz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9200" y="1524000"/>
            <a:ext cx="2743200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27" descr="bunny-small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00" y="3871913"/>
            <a:ext cx="1257300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2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87900" y="4038600"/>
            <a:ext cx="28321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User-level grid monitoring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6172200" cy="4495800"/>
          </a:xfrm>
          <a:noFill/>
        </p:spPr>
        <p:txBody>
          <a:bodyPr>
            <a:spAutoFit/>
          </a:bodyPr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Runs from a standard user account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Executes using a standard GSI credential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Uses tests that are developed and configured based on user documentation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Centrally manages monitoring configuration 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Automates periodic execution of tests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Verifies user-accessible Grid access points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n-US" sz="2400"/>
              <a:t>Easily updates and maintains monitoring deployment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mc:AlternateContent>
          <mc:Choice xmlns:ma="http://schemas.microsoft.com/office/mac/drawingml/2008/main" Requires="ma">
            <p:blipFill>
              <a:blip r:embed="rId3">
                <a:grayscl/>
              </a:blip>
              <a:srcRect/>
              <a:stretch>
                <a:fillRect/>
              </a:stretch>
            </p:blipFill>
          </mc:Choice>
          <mc:Fallback>
            <p:blipFill>
              <a:blip r:embed="rId4">
                <a:grayscl/>
              </a:blip>
              <a:srcRect/>
              <a:stretch>
                <a:fillRect/>
              </a:stretch>
            </p:blipFill>
          </mc:Fallback>
        </mc:AlternateContent>
        <p:spPr bwMode="auto">
          <a:xfrm>
            <a:off x="7197725" y="1960563"/>
            <a:ext cx="955675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1438" y="3898900"/>
            <a:ext cx="9699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10488" y="3884613"/>
            <a:ext cx="98583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Line 8"/>
          <p:cNvSpPr>
            <a:spLocks noChangeShapeType="1"/>
          </p:cNvSpPr>
          <p:nvPr/>
        </p:nvSpPr>
        <p:spPr bwMode="auto">
          <a:xfrm flipH="1">
            <a:off x="6858000" y="2790825"/>
            <a:ext cx="685800" cy="10668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>
            <a:off x="7543800" y="2790825"/>
            <a:ext cx="609600" cy="1066800"/>
          </a:xfrm>
          <a:prstGeom prst="line">
            <a:avLst/>
          </a:prstGeom>
          <a:noFill/>
          <a:ln w="9525">
            <a:solidFill>
              <a:srgbClr val="333333"/>
            </a:solidFill>
            <a:round/>
            <a:headEnd/>
            <a:tailEnd type="stealth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/>
          <p:cNvSpPr>
            <a:spLocks noChangeArrowheads="1"/>
          </p:cNvSpPr>
          <p:nvPr/>
        </p:nvSpPr>
        <p:spPr bwMode="auto">
          <a:xfrm>
            <a:off x="5562600" y="3232150"/>
            <a:ext cx="17795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>
                <a:latin typeface="Helvetica" charset="0"/>
              </a:rPr>
              <a:t>System</a:t>
            </a:r>
          </a:p>
          <a:p>
            <a:pPr algn="ctr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>
                <a:latin typeface="Helvetica" charset="0"/>
              </a:rPr>
              <a:t>administrators</a:t>
            </a:r>
            <a:endParaRPr lang="en-US" sz="1800">
              <a:latin typeface="Helvetica" charset="0"/>
            </a:endParaRPr>
          </a:p>
        </p:txBody>
      </p:sp>
      <p:sp>
        <p:nvSpPr>
          <p:cNvPr id="35843" name="Rectangle 18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041400"/>
          </a:xfrm>
        </p:spPr>
        <p:txBody>
          <a:bodyPr/>
          <a:lstStyle/>
          <a:p>
            <a:r>
              <a:rPr lang="en-US" sz="3200"/>
              <a:t>Who benefits from user-level grid monitoring?</a:t>
            </a:r>
            <a:endParaRPr lang="en-US"/>
          </a:p>
        </p:txBody>
      </p:sp>
      <p:sp>
        <p:nvSpPr>
          <p:cNvPr id="35844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381000" y="1422400"/>
            <a:ext cx="4419600" cy="4749800"/>
          </a:xfrm>
        </p:spPr>
        <p:txBody>
          <a:bodyPr/>
          <a:lstStyle/>
          <a:p>
            <a:r>
              <a:rPr lang="en-US" sz="2400"/>
              <a:t>Grid operators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000">
                <a:ea typeface="ＭＳ Ｐゴシック" charset="-128"/>
              </a:rPr>
              <a:t>Verify requirements are fulfilled by resource providers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</a:pPr>
            <a:r>
              <a:rPr lang="en-US" sz="2000">
                <a:ea typeface="ＭＳ Ｐゴシック" charset="-128"/>
              </a:rPr>
              <a:t>Identify failure trends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sz="2400"/>
              <a:t>System administrators</a:t>
            </a:r>
          </a:p>
          <a:p>
            <a:pPr lvl="1"/>
            <a:r>
              <a:rPr lang="en-US" sz="2000">
                <a:ea typeface="ＭＳ Ｐゴシック" charset="-128"/>
              </a:rPr>
              <a:t>Email notification</a:t>
            </a:r>
          </a:p>
          <a:p>
            <a:pPr lvl="1">
              <a:spcAft>
                <a:spcPct val="50000"/>
              </a:spcAft>
            </a:pPr>
            <a:r>
              <a:rPr lang="en-US" sz="2000">
                <a:ea typeface="ＭＳ Ｐゴシック" charset="-128"/>
              </a:rPr>
              <a:t>Debugging support</a:t>
            </a:r>
          </a:p>
          <a:p>
            <a:r>
              <a:rPr lang="en-US" sz="2400"/>
              <a:t>End users</a:t>
            </a:r>
          </a:p>
          <a:p>
            <a:pPr lvl="1"/>
            <a:r>
              <a:rPr lang="en-US" sz="2000">
                <a:ea typeface="ＭＳ Ｐゴシック" charset="-128"/>
              </a:rPr>
              <a:t>Debug user account/environment issues </a:t>
            </a:r>
          </a:p>
          <a:p>
            <a:pPr lvl="1"/>
            <a:r>
              <a:rPr lang="en-US" sz="2000">
                <a:ea typeface="ＭＳ Ｐゴシック" charset="-128"/>
              </a:rPr>
              <a:t>Advanced users: feedback to Grid/VO</a:t>
            </a:r>
          </a:p>
        </p:txBody>
      </p:sp>
      <p:pic>
        <p:nvPicPr>
          <p:cNvPr id="35845" name="Picture 20" descr="group_l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063750"/>
            <a:ext cx="3505200" cy="250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dsc-inca-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7780BF"/>
      </a:accent1>
      <a:accent2>
        <a:srgbClr val="C27D52"/>
      </a:accent2>
      <a:accent3>
        <a:srgbClr val="FFFFFF"/>
      </a:accent3>
      <a:accent4>
        <a:srgbClr val="000000"/>
      </a:accent4>
      <a:accent5>
        <a:srgbClr val="BDC0DC"/>
      </a:accent5>
      <a:accent6>
        <a:srgbClr val="B07149"/>
      </a:accent6>
      <a:hlink>
        <a:srgbClr val="FC0128"/>
      </a:hlink>
      <a:folHlink>
        <a:srgbClr val="CECECE"/>
      </a:folHlink>
    </a:clrScheme>
    <a:fontScheme name="sdsc-inca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sdsc-inca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sc-inca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sc-inca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HD:Users:ssmallen:Work:Templates:sdsc-inca-template.pot</Template>
  <TotalTime>35524</TotalTime>
  <Words>1447</Words>
  <Application>Microsoft Macintosh PowerPoint</Application>
  <PresentationFormat>On-screen Show (4:3)</PresentationFormat>
  <Paragraphs>277</Paragraphs>
  <Slides>27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ＭＳ Ｐゴシック</vt:lpstr>
      <vt:lpstr>Times New Roman</vt:lpstr>
      <vt:lpstr>Times</vt:lpstr>
      <vt:lpstr>Verdana</vt:lpstr>
      <vt:lpstr>Helvetica</vt:lpstr>
      <vt:lpstr>sdsc-inca-template</vt:lpstr>
      <vt:lpstr>Microsoft Word Document</vt:lpstr>
      <vt:lpstr>Welcome to the 3rd Inca Workshop  Sponsored by the NSF   August 26-27, 2008</vt:lpstr>
      <vt:lpstr>Workshop Goals</vt:lpstr>
      <vt:lpstr>Agenda -- Day 1</vt:lpstr>
      <vt:lpstr>Agenda -- Day 2</vt:lpstr>
      <vt:lpstr>Inca Information</vt:lpstr>
      <vt:lpstr>Goal: reliable grid software and services for users</vt:lpstr>
      <vt:lpstr>Related Grid monitoring tools</vt:lpstr>
      <vt:lpstr>User-level grid monitoring</vt:lpstr>
      <vt:lpstr>Who benefits from user-level grid monitoring?</vt:lpstr>
      <vt:lpstr>Inca provides user-level grid monitoring</vt:lpstr>
      <vt:lpstr>Reporters collect monitoring data</vt:lpstr>
      <vt:lpstr>Repositories support sharing</vt:lpstr>
      <vt:lpstr>Agent provides centralized configuration and management</vt:lpstr>
      <vt:lpstr>Depot stores and publishes data</vt:lpstr>
      <vt:lpstr>Consumer displays data</vt:lpstr>
      <vt:lpstr>Slide 16</vt:lpstr>
      <vt:lpstr>Inca components communicate using SSL</vt:lpstr>
      <vt:lpstr>Software status and deployments </vt:lpstr>
      <vt:lpstr>Inca TeraGrid deployment</vt:lpstr>
      <vt:lpstr>Inca monitoring benefits TeraGrid end users</vt:lpstr>
      <vt:lpstr>Inca GEON deployment</vt:lpstr>
      <vt:lpstr>Inca GLEON deployment</vt:lpstr>
      <vt:lpstr>Inca Performance deployments</vt:lpstr>
      <vt:lpstr>Benefits of using Inca</vt:lpstr>
      <vt:lpstr>More features planned</vt:lpstr>
      <vt:lpstr>Inca architecture</vt:lpstr>
      <vt:lpstr>Agenda -- Day 1</vt:lpstr>
    </vt:vector>
  </TitlesOfParts>
  <Company>SDSC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harness and reporting framework</dc:title>
  <dc:creator>Catherine Olschanowsky</dc:creator>
  <cp:lastModifiedBy>Shava Smallen</cp:lastModifiedBy>
  <cp:revision>238</cp:revision>
  <cp:lastPrinted>2006-02-21T02:23:15Z</cp:lastPrinted>
  <dcterms:created xsi:type="dcterms:W3CDTF">2010-08-24T22:07:34Z</dcterms:created>
  <dcterms:modified xsi:type="dcterms:W3CDTF">2010-08-25T11:07:05Z</dcterms:modified>
</cp:coreProperties>
</file>