
<file path=[Content_Types].xml><?xml version="1.0" encoding="utf-8"?>
<Types xmlns="http://schemas.openxmlformats.org/package/2006/content-types">
  <Override PartName="/ppt/slides/slide18.xml" ContentType="application/vnd.openxmlformats-officedocument.presentationml.slide+xml"/>
  <Default Extension="pict" ContentType="image/pict"/>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Default Extension="doc" ContentType="application/msword"/>
  <Override PartName="/ppt/notesSlides/notesSlide17.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Default Extension="pdf" ContentType="application/pdf"/>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s/slide7.xml" ContentType="application/vnd.openxmlformats-officedocument.presentationml.slide+xml"/>
  <Override PartName="/ppt/notesSlides/notesSlide18.xml" ContentType="application/vnd.openxmlformats-officedocument.presentationml.notes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1" r:id="rId1"/>
  </p:sldMasterIdLst>
  <p:notesMasterIdLst>
    <p:notesMasterId r:id="rId23"/>
  </p:notesMasterIdLst>
  <p:handoutMasterIdLst>
    <p:handoutMasterId r:id="rId24"/>
  </p:handoutMasterIdLst>
  <p:sldIdLst>
    <p:sldId id="334" r:id="rId2"/>
    <p:sldId id="339" r:id="rId3"/>
    <p:sldId id="295" r:id="rId4"/>
    <p:sldId id="340" r:id="rId5"/>
    <p:sldId id="261" r:id="rId6"/>
    <p:sldId id="341" r:id="rId7"/>
    <p:sldId id="343" r:id="rId8"/>
    <p:sldId id="358" r:id="rId9"/>
    <p:sldId id="344" r:id="rId10"/>
    <p:sldId id="345" r:id="rId11"/>
    <p:sldId id="346" r:id="rId12"/>
    <p:sldId id="347" r:id="rId13"/>
    <p:sldId id="355" r:id="rId14"/>
    <p:sldId id="359" r:id="rId15"/>
    <p:sldId id="342" r:id="rId16"/>
    <p:sldId id="349" r:id="rId17"/>
    <p:sldId id="360" r:id="rId18"/>
    <p:sldId id="350" r:id="rId19"/>
    <p:sldId id="356" r:id="rId20"/>
    <p:sldId id="351" r:id="rId21"/>
    <p:sldId id="277" r:id="rId22"/>
  </p:sldIdLst>
  <p:sldSz cx="9144000" cy="6858000" type="screen4x3"/>
  <p:notesSz cx="9144000" cy="6858000"/>
  <p:defaultTex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0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0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0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0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0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0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0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0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clrMru>
    <a:srgbClr val="AAD1F5"/>
    <a:srgbClr val="4C4C4C"/>
    <a:srgbClr val="666666"/>
    <a:srgbClr val="9FC6B7"/>
    <a:srgbClr val="EFD9B2"/>
    <a:srgbClr val="0000CC"/>
    <a:srgbClr val="FF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showOutlineIcons="0">
    <p:restoredLeft sz="15620"/>
    <p:restoredTop sz="94660"/>
  </p:normalViewPr>
  <p:slideViewPr>
    <p:cSldViewPr>
      <p:cViewPr>
        <p:scale>
          <a:sx n="66" d="100"/>
          <a:sy n="66" d="100"/>
        </p:scale>
        <p:origin x="-1336" y="-7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160" y="-104"/>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7" name="Rectangle 3"/>
          <p:cNvSpPr>
            <a:spLocks noGrp="1" noChangeArrowheads="1"/>
          </p:cNvSpPr>
          <p:nvPr>
            <p:ph type="dt" sz="quarter" idx="1"/>
          </p:nvPr>
        </p:nvSpPr>
        <p:spPr bwMode="auto">
          <a:xfrm>
            <a:off x="518160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8"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9"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fld id="{72549E96-2D96-F141-AFF1-CE09A5689E5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6147" name="Rectangle 3"/>
          <p:cNvSpPr>
            <a:spLocks noGrp="1" noChangeArrowheads="1"/>
          </p:cNvSpPr>
          <p:nvPr>
            <p:ph type="dt" idx="1"/>
          </p:nvPr>
        </p:nvSpPr>
        <p:spPr bwMode="auto">
          <a:xfrm>
            <a:off x="518160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16388" name="Rectangle 4"/>
          <p:cNvSpPr>
            <a:spLocks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6151"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fld id="{9E07B614-BDFC-FF46-9153-8F28D281F1E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72662DE-622E-9B4B-87CF-856E72AEE307}" type="slidenum">
              <a:rPr lang="en-US">
                <a:latin typeface="Arial" charset="0"/>
                <a:ea typeface="ＭＳ Ｐゴシック" charset="-128"/>
                <a:cs typeface="ＭＳ Ｐゴシック" charset="-128"/>
              </a:rPr>
              <a:pPr/>
              <a:t>1</a:t>
            </a:fld>
            <a:endParaRPr lang="en-US">
              <a:latin typeface="Arial" charset="0"/>
              <a:ea typeface="ＭＳ Ｐゴシック" charset="-128"/>
              <a:cs typeface="ＭＳ Ｐゴシック" charset="-128"/>
            </a:endParaRPr>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err="1" smtClean="0">
                <a:latin typeface="Arial" charset="0"/>
                <a:ea typeface="ＭＳ Ｐゴシック" charset="-128"/>
                <a:cs typeface="ＭＳ Ｐゴシック" charset="-128"/>
              </a:rPr>
              <a:t>TeraGrid</a:t>
            </a:r>
            <a:r>
              <a:rPr lang="en-US" dirty="0" smtClean="0">
                <a:latin typeface="Arial" charset="0"/>
                <a:ea typeface="ＭＳ Ｐゴシック" charset="-128"/>
                <a:cs typeface="ＭＳ Ｐゴシック" charset="-128"/>
              </a:rPr>
              <a:t> IIS – JP’s talk on Friday</a:t>
            </a:r>
            <a:r>
              <a:rPr lang="en-US" baseline="0" dirty="0" smtClean="0">
                <a:latin typeface="Arial" charset="0"/>
                <a:ea typeface="ＭＳ Ｐゴシック" charset="-128"/>
                <a:cs typeface="ＭＳ Ｐゴシック" charset="-128"/>
              </a:rPr>
              <a:t> the 20</a:t>
            </a:r>
            <a:r>
              <a:rPr lang="en-US" baseline="30000" dirty="0" smtClean="0">
                <a:latin typeface="Arial" charset="0"/>
                <a:ea typeface="ＭＳ Ｐゴシック" charset="-128"/>
                <a:cs typeface="ＭＳ Ｐゴシック" charset="-128"/>
              </a:rPr>
              <a:t>th</a:t>
            </a:r>
            <a:r>
              <a:rPr lang="en-US" baseline="0" dirty="0" smtClean="0">
                <a:latin typeface="Arial" charset="0"/>
                <a:ea typeface="ＭＳ Ｐゴシック" charset="-128"/>
                <a:cs typeface="ＭＳ Ｐゴシック" charset="-128"/>
              </a:rPr>
              <a:t> at GCE’09 workshop</a:t>
            </a:r>
          </a:p>
          <a:p>
            <a:pPr eaLnBrk="1" hangingPunct="1"/>
            <a:r>
              <a:rPr lang="en-US" baseline="0" dirty="0" smtClean="0">
                <a:latin typeface="Arial" charset="0"/>
                <a:ea typeface="ＭＳ Ｐゴシック" charset="-128"/>
                <a:cs typeface="ＭＳ Ｐゴシック" charset="-128"/>
              </a:rPr>
              <a:t>UC Grid install</a:t>
            </a:r>
          </a:p>
          <a:p>
            <a:pPr eaLnBrk="1" hangingPunct="1"/>
            <a:r>
              <a:rPr lang="en-US" baseline="0" dirty="0" smtClean="0">
                <a:latin typeface="Arial" charset="0"/>
                <a:ea typeface="ＭＳ Ｐゴシック" charset="-128"/>
                <a:cs typeface="ＭＳ Ｐゴシック" charset="-128"/>
              </a:rPr>
              <a:t>PRAGMA install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A05A760-0F19-7E41-B53D-3FAB026197A5}" type="slidenum">
              <a:rPr lang="en-US">
                <a:latin typeface="Arial" charset="0"/>
                <a:ea typeface="ＭＳ Ｐゴシック" charset="-128"/>
                <a:cs typeface="ＭＳ Ｐゴシック" charset="-128"/>
              </a:rPr>
              <a:pPr/>
              <a:t>10</a:t>
            </a:fld>
            <a:endParaRPr lang="en-US">
              <a:latin typeface="Arial" charset="0"/>
              <a:ea typeface="ＭＳ Ｐゴシック" charset="-128"/>
              <a:cs typeface="ＭＳ Ｐゴシック" charset="-128"/>
            </a:endParaRPr>
          </a:p>
        </p:txBody>
      </p:sp>
      <p:sp>
        <p:nvSpPr>
          <p:cNvPr id="34819" name="Rectangle 2"/>
          <p:cNvSpPr>
            <a:spLocks noChangeArrowheads="1"/>
          </p:cNvSpPr>
          <p:nvPr>
            <p:ph type="sldImg"/>
          </p:nvPr>
        </p:nvSpPr>
        <p:spPr>
          <a:xfrm>
            <a:off x="2971800" y="457200"/>
            <a:ext cx="3251200" cy="2438400"/>
          </a:xfrm>
          <a:solidFill>
            <a:srgbClr val="FFFFFF"/>
          </a:solidFill>
          <a:ln/>
        </p:spPr>
      </p:sp>
      <p:sp>
        <p:nvSpPr>
          <p:cNvPr id="34820"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1668831-C6FC-1343-80CB-A77368B744E2}" type="slidenum">
              <a:rPr lang="en-US">
                <a:latin typeface="Arial" charset="0"/>
                <a:ea typeface="ＭＳ Ｐゴシック" charset="-128"/>
                <a:cs typeface="ＭＳ Ｐゴシック" charset="-128"/>
              </a:rPr>
              <a:pPr/>
              <a:t>11</a:t>
            </a:fld>
            <a:endParaRPr lang="en-US">
              <a:latin typeface="Arial" charset="0"/>
              <a:ea typeface="ＭＳ Ｐゴシック" charset="-128"/>
              <a:cs typeface="ＭＳ Ｐゴシック" charset="-128"/>
            </a:endParaRPr>
          </a:p>
        </p:txBody>
      </p:sp>
      <p:sp>
        <p:nvSpPr>
          <p:cNvPr id="36867" name="Rectangle 2"/>
          <p:cNvSpPr>
            <a:spLocks noChangeArrowheads="1"/>
          </p:cNvSpPr>
          <p:nvPr>
            <p:ph type="sldImg"/>
          </p:nvPr>
        </p:nvSpPr>
        <p:spPr>
          <a:xfrm>
            <a:off x="2971800" y="457200"/>
            <a:ext cx="3251200" cy="2438400"/>
          </a:xfrm>
          <a:solidFill>
            <a:srgbClr val="FFFFFF"/>
          </a:solidFill>
          <a:ln/>
        </p:spPr>
      </p:sp>
      <p:sp>
        <p:nvSpPr>
          <p:cNvPr id="36868"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buFontTx/>
              <a:buChar char="•"/>
            </a:pPr>
            <a:endParaRPr lang="en-US">
              <a:latin typeface="Arial" charset="0"/>
              <a:ea typeface="ＭＳ Ｐゴシック" charset="-128"/>
              <a:cs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6A3247D-A5C8-7B48-B69A-09F4A74B6B72}" type="slidenum">
              <a:rPr lang="en-US">
                <a:latin typeface="Arial" charset="0"/>
                <a:ea typeface="ＭＳ Ｐゴシック" charset="-128"/>
                <a:cs typeface="ＭＳ Ｐゴシック" charset="-128"/>
              </a:rPr>
              <a:pPr/>
              <a:t>12</a:t>
            </a:fld>
            <a:endParaRPr lang="en-US">
              <a:latin typeface="Arial" charset="0"/>
              <a:ea typeface="ＭＳ Ｐゴシック" charset="-128"/>
              <a:cs typeface="ＭＳ Ｐゴシック" charset="-128"/>
            </a:endParaRPr>
          </a:p>
        </p:txBody>
      </p:sp>
      <p:sp>
        <p:nvSpPr>
          <p:cNvPr id="38915" name="Rectangle 2"/>
          <p:cNvSpPr>
            <a:spLocks noChangeArrowheads="1"/>
          </p:cNvSpPr>
          <p:nvPr>
            <p:ph type="sldImg"/>
          </p:nvPr>
        </p:nvSpPr>
        <p:spPr>
          <a:xfrm>
            <a:off x="2971800" y="457200"/>
            <a:ext cx="3251200" cy="2438400"/>
          </a:xfrm>
          <a:solidFill>
            <a:srgbClr val="FFFFFF"/>
          </a:solidFill>
          <a:ln/>
        </p:spPr>
      </p:sp>
      <p:sp>
        <p:nvSpPr>
          <p:cNvPr id="38916"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buFontTx/>
              <a:buChar char="•"/>
            </a:pPr>
            <a:endParaRPr lang="en-US">
              <a:latin typeface="Arial" charset="0"/>
              <a:ea typeface="ＭＳ Ｐゴシック"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240BC28-2A22-8D44-A4D5-169651449BE8}" type="slidenum">
              <a:rPr lang="en-US">
                <a:latin typeface="Arial" charset="0"/>
                <a:ea typeface="ＭＳ Ｐゴシック" charset="-128"/>
                <a:cs typeface="ＭＳ Ｐゴシック" charset="-128"/>
              </a:rPr>
              <a:pPr/>
              <a:t>13</a:t>
            </a:fld>
            <a:endParaRPr lang="en-US">
              <a:latin typeface="Arial" charset="0"/>
              <a:ea typeface="ＭＳ Ｐゴシック" charset="-128"/>
              <a:cs typeface="ＭＳ Ｐゴシック" charset="-128"/>
            </a:endParaRPr>
          </a:p>
        </p:txBody>
      </p:sp>
      <p:sp>
        <p:nvSpPr>
          <p:cNvPr id="40963" name="Rectangle 2"/>
          <p:cNvSpPr>
            <a:spLocks noChangeArrowheads="1"/>
          </p:cNvSpPr>
          <p:nvPr>
            <p:ph type="sldImg"/>
          </p:nvPr>
        </p:nvSpPr>
        <p:spPr>
          <a:xfrm>
            <a:off x="2971800" y="457200"/>
            <a:ext cx="3251200" cy="2438400"/>
          </a:xfrm>
          <a:solidFill>
            <a:srgbClr val="FFFFFF"/>
          </a:solidFill>
          <a:ln/>
        </p:spPr>
      </p:sp>
      <p:sp>
        <p:nvSpPr>
          <p:cNvPr id="40964"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07B614-BDFC-FF46-9153-8F28D281F1E7}"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A19F3DE-0EE2-F048-AC79-A2B9D668580D}" type="slidenum">
              <a:rPr lang="en-US">
                <a:latin typeface="Arial" charset="0"/>
                <a:ea typeface="ＭＳ Ｐゴシック" charset="-128"/>
                <a:cs typeface="ＭＳ Ｐゴシック" charset="-128"/>
              </a:rPr>
              <a:pPr/>
              <a:t>15</a:t>
            </a:fld>
            <a:endParaRPr lang="en-US">
              <a:latin typeface="Arial" charset="0"/>
              <a:ea typeface="ＭＳ Ｐゴシック" charset="-128"/>
              <a:cs typeface="ＭＳ Ｐゴシック" charset="-128"/>
            </a:endParaRPr>
          </a:p>
        </p:txBody>
      </p:sp>
      <p:sp>
        <p:nvSpPr>
          <p:cNvPr id="43011" name="Rectangle 2"/>
          <p:cNvSpPr>
            <a:spLocks noChangeArrowheads="1"/>
          </p:cNvSpPr>
          <p:nvPr>
            <p:ph type="sldImg"/>
          </p:nvPr>
        </p:nvSpPr>
        <p:spPr>
          <a:xfrm>
            <a:off x="2971800" y="457200"/>
            <a:ext cx="3251200" cy="2438400"/>
          </a:xfrm>
          <a:solidFill>
            <a:srgbClr val="FFFFFF"/>
          </a:solidFill>
          <a:ln/>
        </p:spPr>
      </p:sp>
      <p:sp>
        <p:nvSpPr>
          <p:cNvPr id="43012"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buFontTx/>
              <a:buChar char="•"/>
            </a:pPr>
            <a:endParaRPr lang="en-US">
              <a:latin typeface="Arial" charset="0"/>
              <a:ea typeface="ＭＳ Ｐゴシック" charset="-128"/>
              <a:cs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5E0FF29-4BD9-D64B-B2EC-CA9C6D2A5081}" type="slidenum">
              <a:rPr lang="en-US">
                <a:latin typeface="Arial" charset="0"/>
                <a:ea typeface="ＭＳ Ｐゴシック" charset="-128"/>
                <a:cs typeface="ＭＳ Ｐゴシック" charset="-128"/>
              </a:rPr>
              <a:pPr/>
              <a:t>16</a:t>
            </a:fld>
            <a:endParaRPr lang="en-US">
              <a:latin typeface="Arial" charset="0"/>
              <a:ea typeface="ＭＳ Ｐゴシック" charset="-128"/>
              <a:cs typeface="ＭＳ Ｐゴシック" charset="-128"/>
            </a:endParaRPr>
          </a:p>
        </p:txBody>
      </p:sp>
      <p:sp>
        <p:nvSpPr>
          <p:cNvPr id="45059" name="Rectangle 2"/>
          <p:cNvSpPr>
            <a:spLocks noChangeArrowheads="1"/>
          </p:cNvSpPr>
          <p:nvPr>
            <p:ph type="sldImg"/>
          </p:nvPr>
        </p:nvSpPr>
        <p:spPr>
          <a:xfrm>
            <a:off x="2971800" y="457200"/>
            <a:ext cx="3251200" cy="2438400"/>
          </a:xfrm>
          <a:solidFill>
            <a:srgbClr val="FFFFFF"/>
          </a:solidFill>
          <a:ln/>
        </p:spPr>
      </p:sp>
      <p:sp>
        <p:nvSpPr>
          <p:cNvPr id="45060"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buFontTx/>
              <a:buChar char="•"/>
            </a:pPr>
            <a:endParaRPr lang="en-US">
              <a:latin typeface="Arial" charset="0"/>
              <a:ea typeface="ＭＳ Ｐゴシック" charset="-128"/>
              <a:cs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endParaRPr lang="en-US" dirty="0" smtClean="0">
              <a:latin typeface="Arial" pitchFamily="-65" charset="0"/>
              <a:ea typeface="ＭＳ Ｐゴシック" pitchFamily="-65" charset="-128"/>
              <a:cs typeface="ＭＳ Ｐゴシック" pitchFamily="-65" charset="-128"/>
            </a:endParaRPr>
          </a:p>
        </p:txBody>
      </p:sp>
      <p:sp>
        <p:nvSpPr>
          <p:cNvPr id="47108" name="Slide Number Placeholder 3"/>
          <p:cNvSpPr>
            <a:spLocks noGrp="1"/>
          </p:cNvSpPr>
          <p:nvPr>
            <p:ph type="sldNum" sz="quarter" idx="5"/>
          </p:nvPr>
        </p:nvSpPr>
        <p:spPr>
          <a:noFill/>
        </p:spPr>
        <p:txBody>
          <a:bodyPr/>
          <a:lstStyle/>
          <a:p>
            <a:fld id="{1E86DA1E-65AE-324E-9F47-584B25123D27}" type="slidenum">
              <a:rPr lang="en-US" smtClean="0">
                <a:latin typeface="Arial" pitchFamily="-65" charset="0"/>
                <a:ea typeface="ＭＳ Ｐゴシック" pitchFamily="-65" charset="-128"/>
                <a:cs typeface="ＭＳ Ｐゴシック" pitchFamily="-65" charset="-128"/>
              </a:rPr>
              <a:pPr/>
              <a:t>17</a:t>
            </a:fld>
            <a:endParaRPr lang="en-US"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7A34E90-95EB-1C4E-8539-9ED86092C88F}" type="slidenum">
              <a:rPr lang="en-US">
                <a:latin typeface="Arial" charset="0"/>
                <a:ea typeface="ＭＳ Ｐゴシック" charset="-128"/>
                <a:cs typeface="ＭＳ Ｐゴシック" charset="-128"/>
              </a:rPr>
              <a:pPr/>
              <a:t>18</a:t>
            </a:fld>
            <a:endParaRPr lang="en-US">
              <a:latin typeface="Arial" charset="0"/>
              <a:ea typeface="ＭＳ Ｐゴシック" charset="-128"/>
              <a:cs typeface="ＭＳ Ｐゴシック" charset="-128"/>
            </a:endParaRPr>
          </a:p>
        </p:txBody>
      </p:sp>
      <p:sp>
        <p:nvSpPr>
          <p:cNvPr id="49155" name="Rectangle 2"/>
          <p:cNvSpPr>
            <a:spLocks noChangeArrowheads="1"/>
          </p:cNvSpPr>
          <p:nvPr>
            <p:ph type="sldImg"/>
          </p:nvPr>
        </p:nvSpPr>
        <p:spPr>
          <a:xfrm>
            <a:off x="2971800" y="457200"/>
            <a:ext cx="3251200" cy="2438400"/>
          </a:xfrm>
          <a:solidFill>
            <a:srgbClr val="FFFFFF"/>
          </a:solidFill>
          <a:ln/>
        </p:spPr>
      </p:sp>
      <p:sp>
        <p:nvSpPr>
          <p:cNvPr id="49156"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3A7E2E2-1F8D-2F48-8E96-C3DF2E2CC463}" type="slidenum">
              <a:rPr lang="en-US">
                <a:latin typeface="Arial" charset="0"/>
                <a:ea typeface="ＭＳ Ｐゴシック" charset="-128"/>
                <a:cs typeface="ＭＳ Ｐゴシック" charset="-128"/>
              </a:rPr>
              <a:pPr/>
              <a:t>19</a:t>
            </a:fld>
            <a:endParaRPr lang="en-US">
              <a:latin typeface="Arial" charset="0"/>
              <a:ea typeface="ＭＳ Ｐゴシック" charset="-128"/>
              <a:cs typeface="ＭＳ Ｐゴシック" charset="-128"/>
            </a:endParaRPr>
          </a:p>
        </p:txBody>
      </p:sp>
      <p:sp>
        <p:nvSpPr>
          <p:cNvPr id="51203" name="Rectangle 2"/>
          <p:cNvSpPr>
            <a:spLocks noChangeArrowheads="1"/>
          </p:cNvSpPr>
          <p:nvPr>
            <p:ph type="sldImg"/>
          </p:nvPr>
        </p:nvSpPr>
        <p:spPr>
          <a:solidFill>
            <a:srgbClr val="FFFFFF"/>
          </a:solidFill>
          <a:ln/>
        </p:spPr>
      </p:sp>
      <p:sp>
        <p:nvSpPr>
          <p:cNvPr id="51204"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F2B1991-DAEC-2F4C-8F99-9219569E141C}" type="slidenum">
              <a:rPr lang="en-US">
                <a:latin typeface="Arial" charset="0"/>
                <a:ea typeface="ＭＳ Ｐゴシック" charset="-128"/>
                <a:cs typeface="ＭＳ Ｐゴシック" charset="-128"/>
              </a:rPr>
              <a:pPr/>
              <a:t>2</a:t>
            </a:fld>
            <a:endParaRPr lang="en-US">
              <a:latin typeface="Arial" charset="0"/>
              <a:ea typeface="ＭＳ Ｐゴシック" charset="-128"/>
              <a:cs typeface="ＭＳ Ｐゴシック" charset="-128"/>
            </a:endParaRPr>
          </a:p>
        </p:txBody>
      </p:sp>
      <p:sp>
        <p:nvSpPr>
          <p:cNvPr id="20483" name="Rectangle 2"/>
          <p:cNvSpPr>
            <a:spLocks noChangeArrowheads="1"/>
          </p:cNvSpPr>
          <p:nvPr>
            <p:ph type="sldImg"/>
          </p:nvPr>
        </p:nvSpPr>
        <p:spPr>
          <a:xfrm>
            <a:off x="2971800" y="457200"/>
            <a:ext cx="3251200" cy="2438400"/>
          </a:xfrm>
          <a:solidFill>
            <a:srgbClr val="FFFFFF"/>
          </a:solidFill>
          <a:ln/>
        </p:spPr>
      </p:sp>
      <p:sp>
        <p:nvSpPr>
          <p:cNvPr id="20484"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r>
              <a:rPr lang="en-US" smtClean="0">
                <a:latin typeface="Arial" charset="0"/>
                <a:ea typeface="ＭＳ Ｐゴシック" charset="-128"/>
                <a:cs typeface="ＭＳ Ｐゴシック" charset="-128"/>
              </a:rPr>
              <a:t>So, the problem we are addressing with Inca is the issue of reliability in Grids.  Grids today are composed of hundreds to thousands services which adds more capabilities but also adds more complexity which leads to an increased probabillity that something will fail.  We were originally developed within the TeraGrid is a project funded by NSF and is a collaboration of several supercomputer centers across the US. One of its TeraGrid’s activities in order to support and encourage the execution of Grid applications is to provide a coordinated software environment known as CTSS. CTSS contains packages such as Globus, Storage Resource Broker, MyProxy, and GSI-SSH and environment setup using a tool called SoftEnv.  The goal of this was so developers and users could focus their effort of porting their Grid applications to machine architecture differences  rather than the middleware. When CTSS was first deployed, there were many inconsistencies between sites due to misunderstandings of the specifications or misconfigurations of the software itself. These inconsistencies along with software failures in general is something we wanted to monitor in order to provide a stable environment to users.</a:t>
            </a:r>
          </a:p>
          <a:p>
            <a:pPr eaLnBrk="1" hangingPunct="1"/>
            <a:endParaRPr lang="en-US" smtClean="0">
              <a:latin typeface="Arial" charset="0"/>
              <a:ea typeface="ＭＳ Ｐゴシック"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7760D14-B58A-154B-9B77-1365B5854324}" type="slidenum">
              <a:rPr lang="en-US">
                <a:latin typeface="Arial" charset="0"/>
                <a:ea typeface="ＭＳ Ｐゴシック" charset="-128"/>
                <a:cs typeface="ＭＳ Ｐゴシック" charset="-128"/>
              </a:rPr>
              <a:pPr/>
              <a:t>20</a:t>
            </a:fld>
            <a:endParaRPr lang="en-US">
              <a:latin typeface="Arial" charset="0"/>
              <a:ea typeface="ＭＳ Ｐゴシック" charset="-128"/>
              <a:cs typeface="ＭＳ Ｐゴシック" charset="-128"/>
            </a:endParaRPr>
          </a:p>
        </p:txBody>
      </p:sp>
      <p:sp>
        <p:nvSpPr>
          <p:cNvPr id="53251" name="Rectangle 2"/>
          <p:cNvSpPr>
            <a:spLocks noChangeArrowheads="1"/>
          </p:cNvSpPr>
          <p:nvPr>
            <p:ph type="sldImg"/>
          </p:nvPr>
        </p:nvSpPr>
        <p:spPr>
          <a:xfrm>
            <a:off x="2971800" y="457200"/>
            <a:ext cx="3251200" cy="2438400"/>
          </a:xfrm>
          <a:solidFill>
            <a:srgbClr val="FFFFFF"/>
          </a:solidFill>
          <a:ln/>
        </p:spPr>
      </p:sp>
      <p:sp>
        <p:nvSpPr>
          <p:cNvPr id="53252"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buFontTx/>
              <a:buChar char="•"/>
            </a:pPr>
            <a:endParaRPr lang="en-US">
              <a:latin typeface="Arial" charset="0"/>
              <a:ea typeface="ＭＳ Ｐゴシック" charset="-128"/>
              <a:cs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12CE713-EE11-AD44-87E0-3B5B4D2ED42D}" type="slidenum">
              <a:rPr lang="en-US">
                <a:latin typeface="Arial" charset="0"/>
                <a:ea typeface="ＭＳ Ｐゴシック" charset="-128"/>
                <a:cs typeface="ＭＳ Ｐゴシック" charset="-128"/>
              </a:rPr>
              <a:pPr/>
              <a:t>21</a:t>
            </a:fld>
            <a:endParaRPr lang="en-US">
              <a:latin typeface="Arial" charset="0"/>
              <a:ea typeface="ＭＳ Ｐゴシック" charset="-128"/>
              <a:cs typeface="ＭＳ Ｐゴシック" charset="-128"/>
            </a:endParaRPr>
          </a:p>
        </p:txBody>
      </p:sp>
      <p:sp>
        <p:nvSpPr>
          <p:cNvPr id="55299" name="Rectangle 2"/>
          <p:cNvSpPr>
            <a:spLocks noChangeArrowheads="1"/>
          </p:cNvSpPr>
          <p:nvPr>
            <p:ph type="sldImg"/>
          </p:nvPr>
        </p:nvSpPr>
        <p:spPr>
          <a:solidFill>
            <a:srgbClr val="FFFFFF"/>
          </a:solidFill>
          <a:ln/>
        </p:spPr>
      </p:sp>
      <p:sp>
        <p:nvSpPr>
          <p:cNvPr id="55300"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B79E8196-B641-FC40-A022-BE78B295D469}" type="slidenum">
              <a:rPr lang="en-US">
                <a:latin typeface="Arial" charset="0"/>
                <a:ea typeface="ＭＳ Ｐゴシック" charset="-128"/>
                <a:cs typeface="ＭＳ Ｐゴシック" charset="-128"/>
              </a:rPr>
              <a:pPr/>
              <a:t>3</a:t>
            </a:fld>
            <a:endParaRPr lang="en-US">
              <a:latin typeface="Arial" charset="0"/>
              <a:ea typeface="ＭＳ Ｐゴシック" charset="-128"/>
              <a:cs typeface="ＭＳ Ｐゴシック" charset="-128"/>
            </a:endParaRPr>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smtClean="0">
                <a:latin typeface="Arial" charset="0"/>
                <a:ea typeface="ＭＳ Ｐゴシック" charset="-128"/>
                <a:cs typeface="ＭＳ Ｐゴシック" charset="-128"/>
              </a:rPr>
              <a:t>There weren’t any Grid monitoring systems when we started Inca but today here is a sampling of the most common onethat have either been developed or adapted to do Grid monitoring. One key difference is Inca’s ability to collect a wide variety of monitoring data from functionality to performance data.   But the main difference between Inca and these other tools is our the method of monitoring.  A lot of these tools focus on aggregating each site’s system-level monitoring data such such as queue information while we focus on emulating a user’s experience.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BE4E66E4-EC46-4F40-A610-53CD2E4785F8}" type="slidenum">
              <a:rPr lang="en-US">
                <a:latin typeface="Arial" charset="0"/>
                <a:ea typeface="ＭＳ Ｐゴシック" charset="-128"/>
                <a:cs typeface="ＭＳ Ｐゴシック" charset="-128"/>
              </a:rPr>
              <a:pPr/>
              <a:t>4</a:t>
            </a:fld>
            <a:endParaRPr lang="en-US">
              <a:latin typeface="Arial" charset="0"/>
              <a:ea typeface="ＭＳ Ｐゴシック" charset="-128"/>
              <a:cs typeface="ＭＳ Ｐゴシック" charset="-128"/>
            </a:endParaRPr>
          </a:p>
        </p:txBody>
      </p:sp>
      <p:sp>
        <p:nvSpPr>
          <p:cNvPr id="24579" name="Rectangle 2"/>
          <p:cNvSpPr>
            <a:spLocks noChangeArrowheads="1"/>
          </p:cNvSpPr>
          <p:nvPr>
            <p:ph type="sldImg"/>
          </p:nvPr>
        </p:nvSpPr>
        <p:spPr>
          <a:xfrm>
            <a:off x="2971800" y="457200"/>
            <a:ext cx="3251200" cy="2438400"/>
          </a:xfrm>
          <a:solidFill>
            <a:srgbClr val="FFFFFF"/>
          </a:solidFill>
          <a:ln/>
        </p:spPr>
      </p:sp>
      <p:sp>
        <p:nvSpPr>
          <p:cNvPr id="24580"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marL="228600" indent="-228600"/>
            <a:r>
              <a:rPr lang="en-US" smtClean="0">
                <a:latin typeface="Arial" charset="0"/>
                <a:ea typeface="ＭＳ Ｐゴシック" charset="-128"/>
                <a:cs typeface="ＭＳ Ｐゴシック" charset="-128"/>
              </a:rPr>
              <a:t>The approach we’ve developed over the years to address this is an active monitoring approach that we call user-level monitoring and the idea is that to attempt to emulate a user of the Grid and test the various services and software.   The goal being to </a:t>
            </a:r>
            <a:r>
              <a:rPr lang="en-US" sz="1100" smtClean="0">
                <a:latin typeface="Arial" charset="0"/>
                <a:ea typeface="ＭＳ Ｐゴシック" charset="-128"/>
                <a:cs typeface="ＭＳ Ｐゴシック" charset="-128"/>
              </a:rPr>
              <a:t>detect Grid infrastructure problems before the user’s notice them.</a:t>
            </a:r>
            <a:r>
              <a:rPr lang="en-US" smtClean="0">
                <a:latin typeface="Arial" charset="0"/>
                <a:ea typeface="ＭＳ Ｐゴシック" charset="-128"/>
                <a:cs typeface="ＭＳ Ｐゴシック" charset="-128"/>
              </a:rPr>
              <a:t> In order to provide user-level monitoring a system would need to…</a:t>
            </a:r>
          </a:p>
          <a:p>
            <a:pPr marL="228600" indent="-228600">
              <a:buFontTx/>
              <a:buChar char="•"/>
            </a:pPr>
            <a:r>
              <a:rPr lang="en-US" smtClean="0">
                <a:latin typeface="Arial" charset="0"/>
                <a:ea typeface="ＭＳ Ｐゴシック" charset="-128"/>
                <a:cs typeface="ＭＳ Ｐゴシック" charset="-128"/>
              </a:rPr>
              <a:t>First testing should be done from a standard user account that’s no different than what a new user of a Grid receives.  Early on, we found that testing was done from sys admin accounts which oftentimes have special privileges and have custom shell initialization file.  So when users logged on to the system, things would not work for them due to permission problems, environment variables, etc.</a:t>
            </a:r>
          </a:p>
          <a:p>
            <a:pPr marL="228600" indent="-228600">
              <a:buFontTx/>
              <a:buChar char="•"/>
            </a:pPr>
            <a:r>
              <a:rPr lang="en-US" smtClean="0">
                <a:latin typeface="Arial" charset="0"/>
                <a:ea typeface="ＭＳ Ｐゴシック" charset="-128"/>
                <a:cs typeface="ＭＳ Ｐゴシック" charset="-128"/>
              </a:rPr>
              <a:t> Second, because many Grid services require a valid GSI credential, testing needed be run with a standard GSI credential that was mapped on resources to our standard user account</a:t>
            </a:r>
          </a:p>
          <a:p>
            <a:pPr marL="228600" indent="-228600">
              <a:buFontTx/>
              <a:buChar char="•"/>
            </a:pPr>
            <a:r>
              <a:rPr lang="en-US" smtClean="0">
                <a:latin typeface="Arial" charset="0"/>
                <a:ea typeface="ＭＳ Ｐゴシック" charset="-128"/>
                <a:cs typeface="ＭＳ Ｐゴシック" charset="-128"/>
              </a:rPr>
              <a:t>Third we really try to develop the tests that are meaningful and as such are based on the commands written in the user documentation because that is what user’s will using.  Likewise, all our tests are configured using data from the user documentation.  In practice, this is sometimes difficult to achieve because management asks you to test before user documentation is available.  But these should be closely coordinated activities.  This provides some checks and balances for cases when sysadmins change something but forget to notify user documentation.  This helps to ensure that user documentation is correct.  And so what we have now in TeraGrid isthat information gets published to an information service and both Inca and user documentation pull data from that same source. It’s does yet contain everything but we are working towards that</a:t>
            </a:r>
          </a:p>
          <a:p>
            <a:pPr marL="228600" indent="-228600">
              <a:buFontTx/>
              <a:buChar char="•"/>
            </a:pPr>
            <a:r>
              <a:rPr lang="en-US" smtClean="0">
                <a:latin typeface="Arial" charset="0"/>
                <a:ea typeface="ＭＳ Ｐゴシック" charset="-128"/>
                <a:cs typeface="ＭＳ Ｐゴシック" charset="-128"/>
              </a:rPr>
              <a:t>Next, as you know, it is important to execute tests periodically because the Grid is so dynamic.  And as such, archiving those results will help us understand the Grid behavior over time.</a:t>
            </a:r>
          </a:p>
          <a:p>
            <a:pPr marL="228600" indent="-228600">
              <a:buFontTx/>
              <a:buChar char="•"/>
            </a:pPr>
            <a:r>
              <a:rPr lang="en-US" smtClean="0">
                <a:latin typeface="Arial" charset="0"/>
                <a:ea typeface="ＭＳ Ｐゴシック" charset="-128"/>
                <a:cs typeface="ＭＳ Ｐゴシック" charset="-128"/>
              </a:rPr>
              <a:t>In TeraGrid, a user can log in from any of the sites so has been important for us to run locally on each resource and verify that CTSS is available, there and working, etc.   </a:t>
            </a:r>
          </a:p>
          <a:p>
            <a:pPr marL="228600" indent="-228600">
              <a:buFontTx/>
              <a:buChar char="•"/>
            </a:pPr>
            <a:r>
              <a:rPr lang="en-US" smtClean="0">
                <a:latin typeface="Arial" charset="0"/>
                <a:ea typeface="ＭＳ Ｐゴシック" charset="-128"/>
                <a:cs typeface="ＭＳ Ｐゴシック" charset="-128"/>
              </a:rPr>
              <a:t>Fourth, is that rather than allowing each sites to configure tests for their resources, the configuration of tests is done centrally and the goal of that is to ensure that resources are being tested consistently across TeraGrid.  So, for example sometimes if a site has installed an incompatible version of software, this type of monitoring will detect that.  And this is the same model as a user executing a Grid application…they will have a configuration file for their application.</a:t>
            </a:r>
          </a:p>
          <a:p>
            <a:pPr marL="228600" indent="-228600">
              <a:buFontTx/>
              <a:buChar char="•"/>
            </a:pPr>
            <a:r>
              <a:rPr lang="en-US" smtClean="0">
                <a:latin typeface="Arial" charset="0"/>
                <a:ea typeface="ＭＳ Ｐゴシック" charset="-128"/>
                <a:cs typeface="ＭＳ Ｐゴシック" charset="-128"/>
              </a:rPr>
              <a:t>Fifth, due to the dynamic nature of the Grid, it is important for a system to be able to adapt to changes when new versions of software are installed and updated.  Another difficulty we’ve encountered is writing tests perfectly the first time around.  And the reason for that is the same as writing a Grid application, you have to worry about bugs, porting issues and ensuring that the test is testing the right thing…sometimes we discover bugs in the user documentation</a:t>
            </a:r>
          </a:p>
          <a:p>
            <a:pPr marL="228600" indent="-228600" eaLnBrk="1" hangingPunct="1"/>
            <a:endParaRPr lang="en-US" smtClean="0">
              <a:latin typeface="Arial" charset="0"/>
              <a:ea typeface="ＭＳ Ｐゴシック" charset="-128"/>
              <a:cs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241B300D-19CC-214B-9785-4EF0E5124A83}" type="slidenum">
              <a:rPr lang="en-US">
                <a:latin typeface="Arial" charset="0"/>
                <a:ea typeface="ＭＳ Ｐゴシック" charset="-128"/>
                <a:cs typeface="ＭＳ Ｐゴシック" charset="-128"/>
              </a:rPr>
              <a:pPr/>
              <a:t>5</a:t>
            </a:fld>
            <a:endParaRPr lang="en-US">
              <a:latin typeface="Arial" charset="0"/>
              <a:ea typeface="ＭＳ Ｐゴシック" charset="-128"/>
              <a:cs typeface="ＭＳ Ｐゴシック" charset="-128"/>
            </a:endParaRPr>
          </a:p>
        </p:txBody>
      </p:sp>
      <p:sp>
        <p:nvSpPr>
          <p:cNvPr id="26627" name="Rectangle 2"/>
          <p:cNvSpPr>
            <a:spLocks noChangeArrowheads="1"/>
          </p:cNvSpPr>
          <p:nvPr>
            <p:ph type="sldImg"/>
          </p:nvPr>
        </p:nvSpPr>
        <p:spPr>
          <a:solidFill>
            <a:srgbClr val="FFFFFF"/>
          </a:solidFill>
          <a:ln/>
        </p:spPr>
      </p:sp>
      <p:sp>
        <p:nvSpPr>
          <p:cNvPr id="26628"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A44F54C-E6FA-BE42-A3A4-84B03471FF94}" type="slidenum">
              <a:rPr lang="en-US">
                <a:latin typeface="Arial" charset="0"/>
                <a:ea typeface="ＭＳ Ｐゴシック" charset="-128"/>
                <a:cs typeface="ＭＳ Ｐゴシック" charset="-128"/>
              </a:rPr>
              <a:pPr/>
              <a:t>6</a:t>
            </a:fld>
            <a:endParaRPr lang="en-US">
              <a:latin typeface="Arial" charset="0"/>
              <a:ea typeface="ＭＳ Ｐゴシック" charset="-128"/>
              <a:cs typeface="ＭＳ Ｐゴシック" charset="-128"/>
            </a:endParaRPr>
          </a:p>
        </p:txBody>
      </p:sp>
      <p:sp>
        <p:nvSpPr>
          <p:cNvPr id="28675" name="Rectangle 2"/>
          <p:cNvSpPr>
            <a:spLocks noChangeArrowheads="1"/>
          </p:cNvSpPr>
          <p:nvPr>
            <p:ph type="sldImg"/>
          </p:nvPr>
        </p:nvSpPr>
        <p:spPr>
          <a:xfrm>
            <a:off x="2971800" y="457200"/>
            <a:ext cx="3251200" cy="2438400"/>
          </a:xfrm>
          <a:solidFill>
            <a:srgbClr val="FFFFFF"/>
          </a:solidFill>
          <a:ln/>
        </p:spPr>
      </p:sp>
      <p:sp>
        <p:nvSpPr>
          <p:cNvPr id="28676"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r>
              <a:rPr lang="en-US" smtClean="0">
                <a:latin typeface="Arial" charset="0"/>
                <a:ea typeface="ＭＳ Ｐゴシック" charset="-128"/>
                <a:cs typeface="ＭＳ Ｐゴシック" charset="-128"/>
              </a:rPr>
              <a:t>We designed Inca to implement this user-level Grid monitoring and In addition to the features presented in the previous slide, Inca…</a:t>
            </a:r>
          </a:p>
          <a:p>
            <a:pPr>
              <a:buFontTx/>
              <a:buChar char="•"/>
            </a:pPr>
            <a:r>
              <a:rPr lang="en-US" smtClean="0">
                <a:latin typeface="Arial" charset="0"/>
                <a:ea typeface="ＭＳ Ｐゴシック" charset="-128"/>
                <a:cs typeface="ＭＳ Ｐゴシック" charset="-128"/>
              </a:rPr>
              <a:t>Collects more than pass/fail data such as error messages, version information, and performance information.</a:t>
            </a:r>
          </a:p>
          <a:p>
            <a:pPr>
              <a:buFontTx/>
              <a:buChar char="•"/>
            </a:pPr>
            <a:r>
              <a:rPr lang="en-US" smtClean="0">
                <a:latin typeface="Arial" charset="0"/>
                <a:ea typeface="ＭＳ Ｐゴシック" charset="-128"/>
                <a:cs typeface="ＭＳ Ｐゴシック" charset="-128"/>
              </a:rPr>
              <a:t>Inca also captures the context of a monitoring result as it executes such as the script name, version, arguments, etc so that when Inca reports an error, there is enough information for a system admin to understand how the result was collected for so they can either debug the problem or inform us that the test is testing the wrong thing. It also reports the system usage so that the impact of the testing can be understood so that you can reduce the frequency of a test if it’s taking too much resources.  Mention in future work automatically tune frequency based on impact and past history</a:t>
            </a:r>
          </a:p>
          <a:p>
            <a:pPr>
              <a:buFontTx/>
              <a:buChar char="•"/>
            </a:pPr>
            <a:r>
              <a:rPr lang="en-US" smtClean="0">
                <a:latin typeface="Arial" charset="0"/>
                <a:ea typeface="ＭＳ Ｐゴシック" charset="-128"/>
                <a:cs typeface="ＭＳ Ｐゴシック" charset="-128"/>
              </a:rPr>
              <a:t>Inca also provides mechanisms to make it easy to write a new test or benchmark and propagate it out the monitored resources.  More later.</a:t>
            </a:r>
          </a:p>
          <a:p>
            <a:pPr>
              <a:buFontTx/>
              <a:buChar char="•"/>
            </a:pPr>
            <a:r>
              <a:rPr lang="en-US" smtClean="0">
                <a:latin typeface="Arial" charset="0"/>
                <a:ea typeface="ＭＳ Ｐゴシック" charset="-128"/>
                <a:cs typeface="ＭＳ Ｐゴシック" charset="-128"/>
              </a:rPr>
              <a:t>Finally, because we are testing Grid services, a valid GSI credential is needed to authenticate to services.  Inca provides facilities to securely download a short-term proxy for a particular test or benchmark and then cleans it off the system so as to a proxy is only on the machine for the time that it’s needed.  Finally, all components communicate using SSL.</a:t>
            </a:r>
          </a:p>
          <a:p>
            <a:pPr>
              <a:buFontTx/>
              <a:buChar char="•"/>
            </a:pPr>
            <a:r>
              <a:rPr lang="en-US" smtClean="0">
                <a:latin typeface="Arial" charset="0"/>
                <a:ea typeface="ＭＳ Ｐゴシック" charset="-128"/>
                <a:cs typeface="ＭＳ Ｐゴシック" charset="-128"/>
              </a:rPr>
              <a:t>The figure here shows the architecture of a typical Inca deployment.  The components inside the gray box indicate the core components of Inca.  So, the way it works is that an administrator for Inca would have a set of monitoring data they want to collect from resources.  The admin would use a GUI client called Incat to generate a configuration (stored in XML) for that monitoring data that contains the names of the tests they want to run, their parameters, execution frequency, and resources.  That configuration is then sent to the agent component which downloads the tests from a repository and stages and launches a client called the reporter manager on each monitored resource.  As each RM runs a test at its scheduled time, the data is stored in a component called the depot where it can be queried and displayed by a data consumer in a web page for example.  </a:t>
            </a:r>
          </a:p>
          <a:p>
            <a:pPr>
              <a:buFontTx/>
              <a:buChar char="•"/>
            </a:pPr>
            <a:r>
              <a:rPr lang="en-US" smtClean="0">
                <a:latin typeface="Arial" charset="0"/>
                <a:ea typeface="ＭＳ Ｐゴシック" charset="-128"/>
                <a:cs typeface="ＭＳ Ｐゴシック" charset="-128"/>
              </a:rPr>
              <a:t>Talk a bit more about each component using from the bottom-up.</a:t>
            </a:r>
          </a:p>
          <a:p>
            <a:pPr eaLnBrk="1" hangingPunct="1"/>
            <a:endParaRPr lang="en-US" smtClean="0">
              <a:latin typeface="Arial" charset="0"/>
              <a:ea typeface="ＭＳ Ｐゴシック" charset="-128"/>
              <a:cs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E96D605-4E58-A84D-AF53-AA1FD0C0D9F0}" type="slidenum">
              <a:rPr lang="en-US">
                <a:latin typeface="Arial" charset="0"/>
                <a:ea typeface="ＭＳ Ｐゴシック" charset="-128"/>
                <a:cs typeface="ＭＳ Ｐゴシック" charset="-128"/>
              </a:rPr>
              <a:pPr/>
              <a:t>7</a:t>
            </a:fld>
            <a:endParaRPr lang="en-US">
              <a:latin typeface="Arial" charset="0"/>
              <a:ea typeface="ＭＳ Ｐゴシック" charset="-128"/>
              <a:cs typeface="ＭＳ Ｐゴシック" charset="-128"/>
            </a:endParaRPr>
          </a:p>
        </p:txBody>
      </p:sp>
      <p:sp>
        <p:nvSpPr>
          <p:cNvPr id="30723" name="Rectangle 2"/>
          <p:cNvSpPr>
            <a:spLocks noChangeArrowheads="1"/>
          </p:cNvSpPr>
          <p:nvPr>
            <p:ph type="sldImg"/>
          </p:nvPr>
        </p:nvSpPr>
        <p:spPr>
          <a:xfrm>
            <a:off x="2971800" y="457200"/>
            <a:ext cx="3251200" cy="2438400"/>
          </a:xfrm>
          <a:solidFill>
            <a:srgbClr val="FFFFFF"/>
          </a:solidFill>
          <a:ln/>
        </p:spPr>
      </p:sp>
      <p:sp>
        <p:nvSpPr>
          <p:cNvPr id="30724"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buFontTx/>
              <a:buChar char="•"/>
            </a:pPr>
            <a:endParaRPr lang="en-US">
              <a:latin typeface="Arial" charset="0"/>
              <a:ea typeface="ＭＳ Ｐゴシック" charset="-128"/>
              <a:cs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C8FAD-9E6B-F64D-A292-1142303B4F19}" type="slidenum">
              <a:rPr lang="en-US"/>
              <a:pPr/>
              <a:t>8</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D5288A7-7789-0743-926E-BD7B0FC22B5B}" type="slidenum">
              <a:rPr lang="en-US">
                <a:latin typeface="Arial" charset="0"/>
                <a:ea typeface="ＭＳ Ｐゴシック" charset="-128"/>
                <a:cs typeface="ＭＳ Ｐゴシック" charset="-128"/>
              </a:rPr>
              <a:pPr/>
              <a:t>9</a:t>
            </a:fld>
            <a:endParaRPr lang="en-US">
              <a:latin typeface="Arial" charset="0"/>
              <a:ea typeface="ＭＳ Ｐゴシック" charset="-128"/>
              <a:cs typeface="ＭＳ Ｐゴシック" charset="-128"/>
            </a:endParaRPr>
          </a:p>
        </p:txBody>
      </p:sp>
      <p:sp>
        <p:nvSpPr>
          <p:cNvPr id="32771" name="Rectangle 2"/>
          <p:cNvSpPr>
            <a:spLocks noChangeArrowheads="1"/>
          </p:cNvSpPr>
          <p:nvPr>
            <p:ph type="sldImg"/>
          </p:nvPr>
        </p:nvSpPr>
        <p:spPr>
          <a:xfrm>
            <a:off x="2971800" y="457200"/>
            <a:ext cx="3251200" cy="2438400"/>
          </a:xfrm>
          <a:solidFill>
            <a:srgbClr val="FFFFFF"/>
          </a:solidFill>
          <a:ln/>
        </p:spPr>
      </p:sp>
      <p:sp>
        <p:nvSpPr>
          <p:cNvPr id="32772" name="Rectangle 3"/>
          <p:cNvSpPr>
            <a:spLocks noChangeArrowheads="1"/>
          </p:cNvSpPr>
          <p:nvPr>
            <p:ph type="body" idx="1"/>
          </p:nvPr>
        </p:nvSpPr>
        <p:spPr>
          <a:xfrm>
            <a:off x="304800" y="2971800"/>
            <a:ext cx="8686800" cy="3371850"/>
          </a:xfrm>
          <a:solidFill>
            <a:srgbClr val="FFFFFF"/>
          </a:solidFill>
          <a:ln>
            <a:solidFill>
              <a:srgbClr val="000000"/>
            </a:solidFill>
          </a:ln>
        </p:spPr>
        <p:txBody>
          <a:bodyPr/>
          <a:lstStyle/>
          <a:p>
            <a:pPr eaLnBrk="1" hangingPunct="1">
              <a:buFontTx/>
              <a:buChar char="•"/>
            </a:pPr>
            <a:endParaRPr lang="en-US">
              <a:latin typeface="Arial" charset="0"/>
              <a:ea typeface="ＭＳ Ｐゴシック"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1145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912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041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86300" y="1422400"/>
            <a:ext cx="4152900" cy="47498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041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22400"/>
            <a:ext cx="4152900"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22400"/>
            <a:ext cx="4152900"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458200" cy="10414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1422400"/>
            <a:ext cx="8458200" cy="47498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876" name="Rectangle 4"/>
          <p:cNvSpPr>
            <a:spLocks noChangeArrowheads="1"/>
          </p:cNvSpPr>
          <p:nvPr/>
        </p:nvSpPr>
        <p:spPr bwMode="auto">
          <a:xfrm>
            <a:off x="152400" y="228600"/>
            <a:ext cx="8839200" cy="76200"/>
          </a:xfrm>
          <a:prstGeom prst="rect">
            <a:avLst/>
          </a:prstGeom>
          <a:solidFill>
            <a:srgbClr val="0000CC"/>
          </a:solidFill>
          <a:ln w="12700">
            <a:noFill/>
            <a:miter lim="800000"/>
            <a:headEnd/>
            <a:tailEnd/>
          </a:ln>
          <a:effectLst/>
        </p:spPr>
        <p:txBody>
          <a:bodyPr wrap="none" anchor="ctr">
            <a:prstTxWarp prst="textNoShape">
              <a:avLst/>
            </a:prstTxWarp>
          </a:bodyPr>
          <a:lstStyle/>
          <a:p>
            <a:pPr>
              <a:defRPr/>
            </a:pPr>
            <a:endParaRPr lang="en-US">
              <a:latin typeface="Arial"/>
              <a:ea typeface="ＭＳ Ｐゴシック" pitchFamily="-112" charset="-128"/>
              <a:cs typeface="Arial"/>
            </a:endParaRPr>
          </a:p>
        </p:txBody>
      </p:sp>
      <p:sp>
        <p:nvSpPr>
          <p:cNvPr id="79877" name="Rectangle 5"/>
          <p:cNvSpPr>
            <a:spLocks noChangeArrowheads="1"/>
          </p:cNvSpPr>
          <p:nvPr/>
        </p:nvSpPr>
        <p:spPr bwMode="auto">
          <a:xfrm flipV="1">
            <a:off x="1905000" y="6594475"/>
            <a:ext cx="5027613" cy="96838"/>
          </a:xfrm>
          <a:prstGeom prst="rect">
            <a:avLst/>
          </a:prstGeom>
          <a:solidFill>
            <a:srgbClr val="0000CC"/>
          </a:solidFill>
          <a:ln w="12700">
            <a:noFill/>
            <a:miter lim="800000"/>
            <a:headEnd/>
            <a:tailEnd/>
          </a:ln>
          <a:effectLst/>
        </p:spPr>
        <p:txBody>
          <a:bodyPr wrap="none" anchor="ctr">
            <a:prstTxWarp prst="textNoShape">
              <a:avLst/>
            </a:prstTxWarp>
          </a:bodyPr>
          <a:lstStyle/>
          <a:p>
            <a:pPr>
              <a:defRPr/>
            </a:pPr>
            <a:endParaRPr lang="en-US">
              <a:latin typeface="Arial"/>
              <a:ea typeface="ＭＳ Ｐゴシック" pitchFamily="-112" charset="-128"/>
              <a:cs typeface="Arial"/>
            </a:endParaRPr>
          </a:p>
        </p:txBody>
      </p:sp>
      <p:sp>
        <p:nvSpPr>
          <p:cNvPr id="79878" name="Text Box 6"/>
          <p:cNvSpPr txBox="1">
            <a:spLocks noChangeArrowheads="1"/>
          </p:cNvSpPr>
          <p:nvPr/>
        </p:nvSpPr>
        <p:spPr bwMode="auto">
          <a:xfrm>
            <a:off x="1905000" y="6386513"/>
            <a:ext cx="3429000" cy="168275"/>
          </a:xfrm>
          <a:prstGeom prst="rect">
            <a:avLst/>
          </a:prstGeom>
          <a:noFill/>
          <a:ln w="12700">
            <a:noFill/>
            <a:miter lim="800000"/>
            <a:headEnd/>
            <a:tailEnd/>
          </a:ln>
          <a:effectLst/>
        </p:spPr>
        <p:txBody>
          <a:bodyPr lIns="0" tIns="0" rIns="0" bIns="0">
            <a:prstTxWarp prst="textNoShape">
              <a:avLst/>
            </a:prstTxWarp>
            <a:spAutoFit/>
          </a:bodyPr>
          <a:lstStyle/>
          <a:p>
            <a:pPr>
              <a:defRPr/>
            </a:pPr>
            <a:r>
              <a:rPr lang="en-US" sz="1100" b="1">
                <a:latin typeface="Arial"/>
                <a:ea typeface="ＭＳ Ｐゴシック" pitchFamily="-112" charset="-128"/>
                <a:cs typeface="Arial"/>
              </a:rPr>
              <a:t>SAN DIEGO SUPERCOMPUTER CENTER</a:t>
            </a:r>
          </a:p>
        </p:txBody>
      </p:sp>
      <p:pic>
        <p:nvPicPr>
          <p:cNvPr id="1031" name="Picture 7"/>
          <p:cNvPicPr>
            <a:picLocks noChangeAspect="1" noChangeArrowheads="1"/>
          </p:cNvPicPr>
          <p:nvPr/>
        </p:nvPicPr>
        <p:blipFill>
          <a:blip r:embed="rId15"/>
          <a:srcRect/>
          <a:stretch>
            <a:fillRect/>
          </a:stretch>
        </p:blipFill>
        <p:spPr bwMode="auto">
          <a:xfrm>
            <a:off x="152400" y="6324600"/>
            <a:ext cx="1676400" cy="398463"/>
          </a:xfrm>
          <a:prstGeom prst="rect">
            <a:avLst/>
          </a:prstGeom>
          <a:noFill/>
          <a:ln w="9525">
            <a:noFill/>
            <a:miter lim="800000"/>
            <a:headEnd/>
            <a:tailEnd/>
          </a:ln>
        </p:spPr>
      </p:pic>
      <p:pic>
        <p:nvPicPr>
          <p:cNvPr id="1032" name="Picture 8" descr="logo_sm"/>
          <p:cNvPicPr>
            <a:picLocks noChangeAspect="1" noChangeArrowheads="1"/>
          </p:cNvPicPr>
          <p:nvPr/>
        </p:nvPicPr>
        <p:blipFill>
          <a:blip r:embed="rId16"/>
          <a:srcRect/>
          <a:stretch>
            <a:fillRect/>
          </a:stretch>
        </p:blipFill>
        <p:spPr bwMode="auto">
          <a:xfrm>
            <a:off x="7010400" y="6248400"/>
            <a:ext cx="1447800" cy="552450"/>
          </a:xfrm>
          <a:prstGeom prst="rect">
            <a:avLst/>
          </a:prstGeom>
          <a:noFill/>
          <a:ln w="9525">
            <a:noFill/>
            <a:miter lim="800000"/>
            <a:headEnd/>
            <a:tailEnd/>
          </a:ln>
        </p:spPr>
      </p:pic>
      <p:pic>
        <p:nvPicPr>
          <p:cNvPr id="1033" name="Picture 9" descr="nsfe"/>
          <p:cNvPicPr>
            <a:picLocks noChangeAspect="1" noChangeArrowheads="1"/>
          </p:cNvPicPr>
          <p:nvPr userDrawn="1"/>
        </p:nvPicPr>
        <p:blipFill>
          <a:blip r:embed="rId17"/>
          <a:srcRect/>
          <a:stretch>
            <a:fillRect/>
          </a:stretch>
        </p:blipFill>
        <p:spPr bwMode="auto">
          <a:xfrm>
            <a:off x="8521700" y="6248400"/>
            <a:ext cx="546100" cy="536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ctr" rtl="0" eaLnBrk="0" fontAlgn="base" hangingPunct="0">
        <a:lnSpc>
          <a:spcPct val="90000"/>
        </a:lnSpc>
        <a:spcBef>
          <a:spcPct val="0"/>
        </a:spcBef>
        <a:spcAft>
          <a:spcPct val="0"/>
        </a:spcAft>
        <a:defRPr sz="3600" b="1">
          <a:solidFill>
            <a:srgbClr val="0000CC"/>
          </a:solidFill>
          <a:latin typeface="Arial"/>
          <a:ea typeface="ＭＳ Ｐゴシック" pitchFamily="-112" charset="-128"/>
          <a:cs typeface="Arial"/>
        </a:defRPr>
      </a:lvl1pPr>
      <a:lvl2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2pPr>
      <a:lvl3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3pPr>
      <a:lvl4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4pPr>
      <a:lvl5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5pPr>
      <a:lvl6pPr marL="457200" algn="ctr" rtl="0" eaLnBrk="0" fontAlgn="base" hangingPunct="0">
        <a:lnSpc>
          <a:spcPct val="90000"/>
        </a:lnSpc>
        <a:spcBef>
          <a:spcPct val="0"/>
        </a:spcBef>
        <a:spcAft>
          <a:spcPct val="0"/>
        </a:spcAft>
        <a:defRPr sz="3600" b="1">
          <a:solidFill>
            <a:srgbClr val="0000CC"/>
          </a:solidFill>
          <a:latin typeface="Times New Roman" pitchFamily="-112" charset="0"/>
        </a:defRPr>
      </a:lvl6pPr>
      <a:lvl7pPr marL="914400" algn="ctr" rtl="0" eaLnBrk="0" fontAlgn="base" hangingPunct="0">
        <a:lnSpc>
          <a:spcPct val="90000"/>
        </a:lnSpc>
        <a:spcBef>
          <a:spcPct val="0"/>
        </a:spcBef>
        <a:spcAft>
          <a:spcPct val="0"/>
        </a:spcAft>
        <a:defRPr sz="3600" b="1">
          <a:solidFill>
            <a:srgbClr val="0000CC"/>
          </a:solidFill>
          <a:latin typeface="Times New Roman" pitchFamily="-112" charset="0"/>
        </a:defRPr>
      </a:lvl7pPr>
      <a:lvl8pPr marL="1371600" algn="ctr" rtl="0" eaLnBrk="0" fontAlgn="base" hangingPunct="0">
        <a:lnSpc>
          <a:spcPct val="90000"/>
        </a:lnSpc>
        <a:spcBef>
          <a:spcPct val="0"/>
        </a:spcBef>
        <a:spcAft>
          <a:spcPct val="0"/>
        </a:spcAft>
        <a:defRPr sz="3600" b="1">
          <a:solidFill>
            <a:srgbClr val="0000CC"/>
          </a:solidFill>
          <a:latin typeface="Times New Roman" pitchFamily="-112" charset="0"/>
        </a:defRPr>
      </a:lvl8pPr>
      <a:lvl9pPr marL="1828800" algn="ctr" rtl="0" eaLnBrk="0" fontAlgn="base" hangingPunct="0">
        <a:lnSpc>
          <a:spcPct val="90000"/>
        </a:lnSpc>
        <a:spcBef>
          <a:spcPct val="0"/>
        </a:spcBef>
        <a:spcAft>
          <a:spcPct val="0"/>
        </a:spcAft>
        <a:defRPr sz="3600" b="1">
          <a:solidFill>
            <a:srgbClr val="0000CC"/>
          </a:solidFill>
          <a:latin typeface="Times New Roman" pitchFamily="-112" charset="0"/>
        </a:defRPr>
      </a:lvl9pPr>
    </p:titleStyle>
    <p:bodyStyle>
      <a:lvl1pPr marL="342900" indent="-342900" algn="l" rtl="0" eaLnBrk="0" fontAlgn="base" hangingPunct="0">
        <a:lnSpc>
          <a:spcPct val="95000"/>
        </a:lnSpc>
        <a:spcBef>
          <a:spcPct val="20000"/>
        </a:spcBef>
        <a:spcAft>
          <a:spcPct val="0"/>
        </a:spcAft>
        <a:buClr>
          <a:schemeClr val="tx1"/>
        </a:buClr>
        <a:buSzPct val="100000"/>
        <a:buChar char="•"/>
        <a:defRPr sz="2800">
          <a:solidFill>
            <a:schemeClr val="tx1"/>
          </a:solidFill>
          <a:latin typeface="Arial"/>
          <a:ea typeface="ＭＳ Ｐゴシック" pitchFamily="-112" charset="-128"/>
          <a:cs typeface="Arial"/>
        </a:defRPr>
      </a:lvl1pPr>
      <a:lvl2pPr marL="742950" indent="-285750" algn="l" rtl="0" eaLnBrk="0" fontAlgn="base" hangingPunct="0">
        <a:lnSpc>
          <a:spcPct val="95000"/>
        </a:lnSpc>
        <a:spcBef>
          <a:spcPct val="20000"/>
        </a:spcBef>
        <a:spcAft>
          <a:spcPct val="0"/>
        </a:spcAft>
        <a:buClr>
          <a:schemeClr val="tx1"/>
        </a:buClr>
        <a:buSzPct val="100000"/>
        <a:buChar char="•"/>
        <a:defRPr sz="2400">
          <a:solidFill>
            <a:schemeClr val="tx1"/>
          </a:solidFill>
          <a:latin typeface="Arial"/>
          <a:ea typeface="ＭＳ Ｐゴシック" pitchFamily="-112" charset="-128"/>
          <a:cs typeface="Arial"/>
        </a:defRPr>
      </a:lvl2pPr>
      <a:lvl3pPr marL="1143000" indent="-228600" algn="l" rtl="0" eaLnBrk="0" fontAlgn="base" hangingPunct="0">
        <a:lnSpc>
          <a:spcPct val="95000"/>
        </a:lnSpc>
        <a:spcBef>
          <a:spcPct val="20000"/>
        </a:spcBef>
        <a:spcAft>
          <a:spcPct val="0"/>
        </a:spcAft>
        <a:buClr>
          <a:schemeClr val="tx1"/>
        </a:buClr>
        <a:buSzPct val="100000"/>
        <a:buChar char="•"/>
        <a:defRPr sz="2000">
          <a:solidFill>
            <a:schemeClr val="tx1"/>
          </a:solidFill>
          <a:latin typeface="Arial"/>
          <a:ea typeface="ＭＳ Ｐゴシック" pitchFamily="-112" charset="-128"/>
          <a:cs typeface="Arial"/>
        </a:defRPr>
      </a:lvl3pPr>
      <a:lvl4pPr marL="1600200" indent="-228600" algn="l" rtl="0" eaLnBrk="0" fontAlgn="base" hangingPunct="0">
        <a:spcBef>
          <a:spcPct val="20000"/>
        </a:spcBef>
        <a:spcAft>
          <a:spcPct val="0"/>
        </a:spcAft>
        <a:buChar char="–"/>
        <a:defRPr sz="2000">
          <a:solidFill>
            <a:schemeClr val="tx1"/>
          </a:solidFill>
          <a:latin typeface="Arial"/>
          <a:ea typeface="ＭＳ Ｐゴシック" pitchFamily="-112" charset="-128"/>
          <a:cs typeface="Arial"/>
        </a:defRPr>
      </a:lvl4pPr>
      <a:lvl5pPr marL="2057400" indent="-228600" algn="l" rtl="0" eaLnBrk="0" fontAlgn="base" hangingPunct="0">
        <a:spcBef>
          <a:spcPct val="20000"/>
        </a:spcBef>
        <a:spcAft>
          <a:spcPct val="0"/>
        </a:spcAft>
        <a:buChar char="»"/>
        <a:defRPr sz="2000">
          <a:solidFill>
            <a:schemeClr val="tx1"/>
          </a:solidFill>
          <a:latin typeface="Arial"/>
          <a:ea typeface="ＭＳ Ｐゴシック" pitchFamily="-112" charset="-128"/>
          <a:cs typeface="Arial"/>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smallen@sd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jpe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 Id="rId11" Type="http://schemas.openxmlformats.org/officeDocument/2006/relationships/image" Target="../media/image45.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inca.teragrid.org/" TargetMode="External"/><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0.jpeg"/><Relationship Id="rId4"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5.png"/><Relationship Id="rId5" Type="http://schemas.openxmlformats.org/officeDocument/2006/relationships/oleObject" Target="../embeddings/Microsoft_Word_97_-_2004_Document1.doc"/><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2.jpeg"/></Relationships>
</file>

<file path=ppt/slides/_rels/slide21.xml.rels><?xml version="1.0" encoding="UTF-8" standalone="yes"?>
<Relationships xmlns="http://schemas.openxmlformats.org/package/2006/relationships"><Relationship Id="rId3" Type="http://schemas.openxmlformats.org/officeDocument/2006/relationships/hyperlink" Target="mailto:inca-users@sdsc.edu" TargetMode="External"/><Relationship Id="rId4" Type="http://schemas.openxmlformats.org/officeDocument/2006/relationships/hyperlink" Target="mailto:inca@sdsc.edu" TargetMode="External"/><Relationship Id="rId5" Type="http://schemas.openxmlformats.org/officeDocument/2006/relationships/hyperlink" Target="http://inca.sdsc.edu" TargetMode="External"/><Relationship Id="rId6" Type="http://schemas.openxmlformats.org/officeDocument/2006/relationships/image" Target="../media/image42.png"/><Relationship Id="rId7" Type="http://schemas.openxmlformats.org/officeDocument/2006/relationships/image" Target="../media/image53.jpeg"/><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2.pdf"/><Relationship Id="rId4" Type="http://schemas.openxmlformats.org/officeDocument/2006/relationships/image" Target="../media/image13.png"/><Relationship Id="rId5" Type="http://schemas.openxmlformats.org/officeDocument/2006/relationships/image" Target="../media/image14.jpeg"/><Relationship Id="rId6"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1752600"/>
            <a:ext cx="7772400" cy="1143000"/>
          </a:xfrm>
        </p:spPr>
        <p:txBody>
          <a:bodyPr/>
          <a:lstStyle/>
          <a:p>
            <a:r>
              <a:rPr lang="en-US" smtClean="0">
                <a:latin typeface="Arial" charset="0"/>
                <a:ea typeface="ＭＳ Ｐゴシック" charset="-128"/>
              </a:rPr>
              <a:t>Inca User-level Grid Monitoring</a:t>
            </a:r>
          </a:p>
        </p:txBody>
      </p:sp>
      <p:sp>
        <p:nvSpPr>
          <p:cNvPr id="17411" name="Rectangle 3"/>
          <p:cNvSpPr>
            <a:spLocks noGrp="1" noChangeArrowheads="1"/>
          </p:cNvSpPr>
          <p:nvPr>
            <p:ph type="subTitle" idx="1"/>
          </p:nvPr>
        </p:nvSpPr>
        <p:spPr>
          <a:xfrm>
            <a:off x="1371600" y="3581400"/>
            <a:ext cx="6400800" cy="1752600"/>
          </a:xfrm>
        </p:spPr>
        <p:txBody>
          <a:bodyPr/>
          <a:lstStyle/>
          <a:p>
            <a:r>
              <a:rPr lang="en-US" dirty="0">
                <a:latin typeface="Arial" charset="0"/>
                <a:ea typeface="ＭＳ Ｐゴシック" charset="-128"/>
              </a:rPr>
              <a:t>Shava Smallen</a:t>
            </a:r>
          </a:p>
          <a:p>
            <a:r>
              <a:rPr lang="en-US" dirty="0">
                <a:latin typeface="Arial" charset="0"/>
                <a:ea typeface="ＭＳ Ｐゴシック" charset="-128"/>
                <a:hlinkClick r:id="rId3"/>
              </a:rPr>
              <a:t>ssmallen@sdsc.edu</a:t>
            </a:r>
            <a:endParaRPr lang="en-US" dirty="0">
              <a:latin typeface="Arial" charset="0"/>
              <a:ea typeface="ＭＳ Ｐゴシック" charset="-128"/>
            </a:endParaRPr>
          </a:p>
          <a:p>
            <a:endParaRPr lang="en-US" dirty="0">
              <a:latin typeface="Arial" charset="0"/>
              <a:ea typeface="ＭＳ Ｐゴシック" charset="-128"/>
            </a:endParaRPr>
          </a:p>
          <a:p>
            <a:r>
              <a:rPr lang="en-US" dirty="0">
                <a:latin typeface="Arial" charset="0"/>
                <a:ea typeface="ＭＳ Ｐゴシック" charset="-128"/>
              </a:rPr>
              <a:t>SC’</a:t>
            </a:r>
            <a:r>
              <a:rPr lang="en-US" dirty="0" smtClean="0">
                <a:latin typeface="Arial" charset="0"/>
                <a:ea typeface="ＭＳ Ｐゴシック" charset="-128"/>
              </a:rPr>
              <a:t>09</a:t>
            </a:r>
            <a:br>
              <a:rPr lang="en-US" dirty="0" smtClean="0">
                <a:latin typeface="Arial" charset="0"/>
                <a:ea typeface="ＭＳ Ｐゴシック" charset="-128"/>
              </a:rPr>
            </a:br>
            <a:r>
              <a:rPr lang="en-US" dirty="0">
                <a:latin typeface="Arial" charset="0"/>
                <a:ea typeface="ＭＳ Ｐゴシック" charset="-128"/>
              </a:rPr>
              <a:t>November </a:t>
            </a:r>
            <a:r>
              <a:rPr lang="en-US" dirty="0" smtClean="0">
                <a:latin typeface="Arial" charset="0"/>
                <a:ea typeface="ＭＳ Ｐゴシック" charset="-128"/>
              </a:rPr>
              <a:t>17, 2009</a:t>
            </a:r>
          </a:p>
          <a:p>
            <a:endParaRPr lang="en-US"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254000"/>
            <a:ext cx="9144000" cy="1041400"/>
          </a:xfrm>
        </p:spPr>
        <p:txBody>
          <a:bodyPr/>
          <a:lstStyle/>
          <a:p>
            <a:r>
              <a:rPr lang="en-US" sz="2700">
                <a:latin typeface="Arial" charset="0"/>
                <a:ea typeface="ＭＳ Ｐゴシック" charset="-128"/>
              </a:rPr>
              <a:t>Agent provides centralized configuration and management</a:t>
            </a:r>
            <a:endParaRPr lang="en-US">
              <a:latin typeface="Arial" charset="0"/>
              <a:ea typeface="ＭＳ Ｐゴシック" charset="-128"/>
            </a:endParaRPr>
          </a:p>
        </p:txBody>
      </p:sp>
      <p:sp>
        <p:nvSpPr>
          <p:cNvPr id="33795" name="Rectangle 3"/>
          <p:cNvSpPr>
            <a:spLocks noGrp="1" noChangeArrowheads="1"/>
          </p:cNvSpPr>
          <p:nvPr>
            <p:ph type="body" idx="1"/>
          </p:nvPr>
        </p:nvSpPr>
        <p:spPr>
          <a:xfrm>
            <a:off x="152400" y="1066800"/>
            <a:ext cx="3657600" cy="4749800"/>
          </a:xfrm>
        </p:spPr>
        <p:txBody>
          <a:bodyPr/>
          <a:lstStyle/>
          <a:p>
            <a:pPr>
              <a:lnSpc>
                <a:spcPct val="85000"/>
              </a:lnSpc>
              <a:spcAft>
                <a:spcPct val="30000"/>
              </a:spcAft>
            </a:pPr>
            <a:r>
              <a:rPr lang="en-US" sz="2400" dirty="0">
                <a:latin typeface="Arial" charset="0"/>
                <a:ea typeface="ＭＳ Ｐゴシック" charset="-128"/>
              </a:rPr>
              <a:t>Implements the configuration specified by Inca administrator</a:t>
            </a:r>
          </a:p>
          <a:p>
            <a:pPr>
              <a:lnSpc>
                <a:spcPct val="85000"/>
              </a:lnSpc>
              <a:spcAft>
                <a:spcPct val="30000"/>
              </a:spcAft>
            </a:pPr>
            <a:r>
              <a:rPr lang="en-US" sz="2400" dirty="0">
                <a:latin typeface="Arial" charset="0"/>
                <a:ea typeface="ＭＳ Ｐゴシック" charset="-128"/>
              </a:rPr>
              <a:t>Stages and launches a reporter manager on each </a:t>
            </a:r>
            <a:r>
              <a:rPr lang="en-US" sz="2400" dirty="0" smtClean="0">
                <a:latin typeface="Arial" charset="0"/>
                <a:ea typeface="ＭＳ Ｐゴシック" charset="-128"/>
              </a:rPr>
              <a:t>resource - </a:t>
            </a:r>
            <a:r>
              <a:rPr lang="en-US" sz="2000" dirty="0" smtClean="0">
                <a:solidFill>
                  <a:schemeClr val="accent6"/>
                </a:solidFill>
                <a:latin typeface="Arial" charset="0"/>
                <a:ea typeface="ＭＳ Ｐゴシック" charset="-128"/>
              </a:rPr>
              <a:t>local, SSH, GRAM, WS-GRAM</a:t>
            </a:r>
          </a:p>
          <a:p>
            <a:pPr>
              <a:lnSpc>
                <a:spcPct val="85000"/>
              </a:lnSpc>
              <a:spcAft>
                <a:spcPct val="30000"/>
              </a:spcAft>
            </a:pPr>
            <a:r>
              <a:rPr lang="en-US" sz="2400" dirty="0">
                <a:latin typeface="Arial" charset="0"/>
                <a:ea typeface="ＭＳ Ｐゴシック" charset="-128"/>
              </a:rPr>
              <a:t>Sends package and configuration updates</a:t>
            </a:r>
          </a:p>
          <a:p>
            <a:pPr>
              <a:lnSpc>
                <a:spcPct val="85000"/>
              </a:lnSpc>
              <a:spcAft>
                <a:spcPct val="30000"/>
              </a:spcAft>
            </a:pPr>
            <a:r>
              <a:rPr lang="en-US" sz="2400" dirty="0">
                <a:solidFill>
                  <a:srgbClr val="000000"/>
                </a:solidFill>
                <a:latin typeface="Arial" charset="0"/>
                <a:ea typeface="ＭＳ Ｐゴシック" charset="-128"/>
              </a:rPr>
              <a:t>Manages proxy information</a:t>
            </a:r>
          </a:p>
          <a:p>
            <a:pPr>
              <a:lnSpc>
                <a:spcPct val="85000"/>
              </a:lnSpc>
              <a:spcAft>
                <a:spcPct val="30000"/>
              </a:spcAft>
            </a:pPr>
            <a:r>
              <a:rPr lang="en-US" sz="2400" dirty="0">
                <a:solidFill>
                  <a:srgbClr val="000000"/>
                </a:solidFill>
                <a:latin typeface="Arial" charset="0"/>
                <a:ea typeface="ＭＳ Ｐゴシック" charset="-128"/>
              </a:rPr>
              <a:t>Administration via GUI interface (</a:t>
            </a:r>
            <a:r>
              <a:rPr lang="en-US" sz="2400" dirty="0" err="1">
                <a:solidFill>
                  <a:srgbClr val="000000"/>
                </a:solidFill>
                <a:latin typeface="Arial" charset="0"/>
                <a:ea typeface="ＭＳ Ｐゴシック" charset="-128"/>
              </a:rPr>
              <a:t>incat</a:t>
            </a:r>
            <a:r>
              <a:rPr lang="en-US" sz="2400" dirty="0">
                <a:solidFill>
                  <a:srgbClr val="000000"/>
                </a:solidFill>
                <a:latin typeface="Arial" charset="0"/>
                <a:ea typeface="ＭＳ Ｐゴシック" charset="-128"/>
              </a:rPr>
              <a:t>)</a:t>
            </a:r>
            <a:endParaRPr lang="en-US" sz="2400" dirty="0">
              <a:latin typeface="Arial" charset="0"/>
              <a:ea typeface="ＭＳ Ｐゴシック" charset="-128"/>
            </a:endParaRPr>
          </a:p>
        </p:txBody>
      </p:sp>
      <p:sp>
        <p:nvSpPr>
          <p:cNvPr id="33796" name="Text Box 5"/>
          <p:cNvSpPr txBox="1">
            <a:spLocks noChangeArrowheads="1"/>
          </p:cNvSpPr>
          <p:nvPr/>
        </p:nvSpPr>
        <p:spPr bwMode="auto">
          <a:xfrm>
            <a:off x="3886200" y="3429000"/>
            <a:ext cx="4968875" cy="581025"/>
          </a:xfrm>
          <a:prstGeom prst="rect">
            <a:avLst/>
          </a:prstGeom>
          <a:noFill/>
          <a:ln w="9525">
            <a:noFill/>
            <a:miter lim="800000"/>
            <a:headEnd/>
            <a:tailEnd/>
          </a:ln>
        </p:spPr>
        <p:txBody>
          <a:bodyPr>
            <a:prstTxWarp prst="textNoShape">
              <a:avLst/>
            </a:prstTxWarp>
            <a:spAutoFit/>
          </a:bodyPr>
          <a:lstStyle/>
          <a:p>
            <a:r>
              <a:rPr lang="en-US" sz="1600" dirty="0">
                <a:latin typeface="Arial"/>
                <a:cs typeface="Arial"/>
              </a:rPr>
              <a:t>Screenshot of Inca GUI tool, </a:t>
            </a:r>
            <a:r>
              <a:rPr lang="en-US" sz="1600" dirty="0" err="1">
                <a:latin typeface="Arial"/>
                <a:cs typeface="Arial"/>
              </a:rPr>
              <a:t>incat</a:t>
            </a:r>
            <a:r>
              <a:rPr lang="en-US" sz="1600" dirty="0">
                <a:latin typeface="Arial"/>
                <a:cs typeface="Arial"/>
              </a:rPr>
              <a:t>, showing the reporters that are available from a local repository</a:t>
            </a:r>
          </a:p>
        </p:txBody>
      </p:sp>
      <p:sp>
        <p:nvSpPr>
          <p:cNvPr id="33797" name="Rectangle 6"/>
          <p:cNvSpPr>
            <a:spLocks noChangeArrowheads="1"/>
          </p:cNvSpPr>
          <p:nvPr/>
        </p:nvSpPr>
        <p:spPr bwMode="auto">
          <a:xfrm>
            <a:off x="10253663" y="4763"/>
            <a:ext cx="184150" cy="457200"/>
          </a:xfrm>
          <a:prstGeom prst="rect">
            <a:avLst/>
          </a:prstGeom>
          <a:noFill/>
          <a:ln w="9525">
            <a:noFill/>
            <a:miter lim="800000"/>
            <a:headEnd/>
            <a:tailEnd/>
          </a:ln>
        </p:spPr>
        <p:txBody>
          <a:bodyPr wrap="none">
            <a:prstTxWarp prst="textNoShape">
              <a:avLst/>
            </a:prstTxWarp>
            <a:spAutoFit/>
          </a:bodyPr>
          <a:lstStyle/>
          <a:p>
            <a:endParaRPr lang="en-US" sz="2400" i="1"/>
          </a:p>
        </p:txBody>
      </p:sp>
      <p:pic>
        <p:nvPicPr>
          <p:cNvPr id="33798" name="Picture 13" descr="Picture 1"/>
          <p:cNvPicPr>
            <a:picLocks noChangeAspect="1" noChangeArrowheads="1"/>
          </p:cNvPicPr>
          <p:nvPr/>
        </p:nvPicPr>
        <p:blipFill>
          <a:blip r:embed="rId3"/>
          <a:srcRect/>
          <a:stretch>
            <a:fillRect/>
          </a:stretch>
        </p:blipFill>
        <p:spPr bwMode="auto">
          <a:xfrm>
            <a:off x="3962400" y="1447800"/>
            <a:ext cx="4740275" cy="182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228600"/>
            <a:ext cx="8458200" cy="1041400"/>
          </a:xfrm>
        </p:spPr>
        <p:txBody>
          <a:bodyPr/>
          <a:lstStyle/>
          <a:p>
            <a:r>
              <a:rPr lang="en-US">
                <a:latin typeface="Arial" charset="0"/>
                <a:ea typeface="ＭＳ Ｐゴシック" charset="-128"/>
              </a:rPr>
              <a:t>Depot stores and publishes data</a:t>
            </a:r>
          </a:p>
        </p:txBody>
      </p:sp>
      <p:sp>
        <p:nvSpPr>
          <p:cNvPr id="35843" name="Rectangle 3"/>
          <p:cNvSpPr>
            <a:spLocks noGrp="1" noChangeArrowheads="1"/>
          </p:cNvSpPr>
          <p:nvPr>
            <p:ph type="body" idx="1"/>
          </p:nvPr>
        </p:nvSpPr>
        <p:spPr>
          <a:xfrm>
            <a:off x="152400" y="1219200"/>
            <a:ext cx="5334000" cy="5105400"/>
          </a:xfrm>
        </p:spPr>
        <p:txBody>
          <a:bodyPr/>
          <a:lstStyle/>
          <a:p>
            <a:pPr>
              <a:spcAft>
                <a:spcPct val="40000"/>
              </a:spcAft>
            </a:pPr>
            <a:r>
              <a:rPr lang="en-US" sz="2300">
                <a:latin typeface="Arial" charset="0"/>
                <a:ea typeface="ＭＳ Ｐゴシック" charset="-128"/>
              </a:rPr>
              <a:t>Stores configuration information and monitoring results</a:t>
            </a:r>
          </a:p>
          <a:p>
            <a:pPr>
              <a:spcAft>
                <a:spcPct val="40000"/>
              </a:spcAft>
            </a:pPr>
            <a:r>
              <a:rPr lang="en-US" sz="2300">
                <a:latin typeface="Arial" charset="0"/>
                <a:ea typeface="ＭＳ Ｐゴシック" charset="-128"/>
              </a:rPr>
              <a:t>Provides full archiving of reports</a:t>
            </a:r>
          </a:p>
          <a:p>
            <a:pPr>
              <a:spcAft>
                <a:spcPct val="40000"/>
              </a:spcAft>
            </a:pPr>
            <a:r>
              <a:rPr lang="en-US" sz="2300">
                <a:latin typeface="Arial" charset="0"/>
                <a:ea typeface="ＭＳ Ｐゴシック" charset="-128"/>
              </a:rPr>
              <a:t>Uses relational database backend via Hibernate</a:t>
            </a:r>
          </a:p>
          <a:p>
            <a:pPr>
              <a:spcAft>
                <a:spcPct val="40000"/>
              </a:spcAft>
            </a:pPr>
            <a:r>
              <a:rPr lang="en-US" sz="2300">
                <a:latin typeface="Arial" charset="0"/>
                <a:ea typeface="ＭＳ Ｐゴシック" charset="-128"/>
              </a:rPr>
              <a:t>Supports HQL and predefined queries </a:t>
            </a:r>
          </a:p>
          <a:p>
            <a:pPr>
              <a:spcAft>
                <a:spcPct val="40000"/>
              </a:spcAft>
            </a:pPr>
            <a:r>
              <a:rPr lang="en-US" sz="2300">
                <a:latin typeface="Arial" charset="0"/>
                <a:ea typeface="ＭＳ Ｐゴシック" charset="-128"/>
              </a:rPr>
              <a:t>Supports plug-in customization (e.g., email notifications, downtimes)</a:t>
            </a:r>
          </a:p>
          <a:p>
            <a:pPr>
              <a:spcAft>
                <a:spcPct val="40000"/>
              </a:spcAft>
            </a:pPr>
            <a:r>
              <a:rPr lang="en-US" sz="2300">
                <a:latin typeface="Arial" charset="0"/>
                <a:ea typeface="ＭＳ Ｐゴシック" charset="-128"/>
              </a:rPr>
              <a:t>Web services - Query data from depot and return as XML</a:t>
            </a:r>
          </a:p>
        </p:txBody>
      </p:sp>
      <p:pic>
        <p:nvPicPr>
          <p:cNvPr id="35844" name="Picture 4" descr="depot"/>
          <p:cNvPicPr>
            <a:picLocks noChangeAspect="1" noChangeArrowheads="1"/>
          </p:cNvPicPr>
          <p:nvPr/>
        </p:nvPicPr>
        <p:blipFill>
          <a:blip r:embed="rId3"/>
          <a:srcRect/>
          <a:stretch>
            <a:fillRect/>
          </a:stretch>
        </p:blipFill>
        <p:spPr bwMode="auto">
          <a:xfrm>
            <a:off x="5373688" y="1546225"/>
            <a:ext cx="3770312" cy="4549775"/>
          </a:xfrm>
          <a:prstGeom prst="rect">
            <a:avLst/>
          </a:prstGeom>
          <a:noFill/>
          <a:ln w="9525">
            <a:noFill/>
            <a:miter lim="800000"/>
            <a:headEnd/>
            <a:tailEnd/>
          </a:ln>
        </p:spPr>
      </p:pic>
      <p:pic>
        <p:nvPicPr>
          <p:cNvPr id="35845" name="Picture 5" descr="hibernate_icon"/>
          <p:cNvPicPr>
            <a:picLocks noChangeAspect="1" noChangeArrowheads="1"/>
          </p:cNvPicPr>
          <p:nvPr/>
        </p:nvPicPr>
        <p:blipFill>
          <a:blip r:embed="rId4"/>
          <a:srcRect/>
          <a:stretch>
            <a:fillRect/>
          </a:stretch>
        </p:blipFill>
        <p:spPr bwMode="auto">
          <a:xfrm>
            <a:off x="6553200" y="5026025"/>
            <a:ext cx="384175" cy="38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7890" name="Picture 8" descr="consumer"/>
          <p:cNvPicPr>
            <a:picLocks noChangeAspect="1" noChangeArrowheads="1"/>
          </p:cNvPicPr>
          <p:nvPr/>
        </p:nvPicPr>
        <p:blipFill>
          <a:blip r:embed="rId3"/>
          <a:srcRect/>
          <a:stretch>
            <a:fillRect/>
          </a:stretch>
        </p:blipFill>
        <p:spPr bwMode="auto">
          <a:xfrm>
            <a:off x="5529263" y="446088"/>
            <a:ext cx="3309937" cy="5802312"/>
          </a:xfrm>
          <a:prstGeom prst="rect">
            <a:avLst/>
          </a:prstGeom>
          <a:noFill/>
          <a:ln w="9525">
            <a:noFill/>
            <a:miter lim="800000"/>
            <a:headEnd/>
            <a:tailEnd/>
          </a:ln>
        </p:spPr>
      </p:pic>
      <p:sp>
        <p:nvSpPr>
          <p:cNvPr id="37891" name="Rectangle 2"/>
          <p:cNvSpPr>
            <a:spLocks noGrp="1" noChangeArrowheads="1"/>
          </p:cNvSpPr>
          <p:nvPr>
            <p:ph type="title"/>
          </p:nvPr>
        </p:nvSpPr>
        <p:spPr>
          <a:xfrm>
            <a:off x="-1143000" y="381000"/>
            <a:ext cx="8458200" cy="1041400"/>
          </a:xfrm>
        </p:spPr>
        <p:txBody>
          <a:bodyPr/>
          <a:lstStyle/>
          <a:p>
            <a:r>
              <a:rPr lang="en-US">
                <a:latin typeface="Arial" charset="0"/>
                <a:ea typeface="ＭＳ Ｐゴシック" charset="-128"/>
              </a:rPr>
              <a:t>Consumer displays data</a:t>
            </a:r>
          </a:p>
        </p:txBody>
      </p:sp>
      <p:sp>
        <p:nvSpPr>
          <p:cNvPr id="37892" name="Rectangle 3"/>
          <p:cNvSpPr>
            <a:spLocks noGrp="1" noChangeArrowheads="1"/>
          </p:cNvSpPr>
          <p:nvPr>
            <p:ph type="body" idx="1"/>
          </p:nvPr>
        </p:nvSpPr>
        <p:spPr>
          <a:xfrm>
            <a:off x="152400" y="1371600"/>
            <a:ext cx="4724400" cy="4953000"/>
          </a:xfrm>
        </p:spPr>
        <p:txBody>
          <a:bodyPr/>
          <a:lstStyle/>
          <a:p>
            <a:pPr marL="347472" indent="-347472">
              <a:lnSpc>
                <a:spcPct val="90000"/>
              </a:lnSpc>
              <a:spcBef>
                <a:spcPts val="400"/>
              </a:spcBef>
              <a:spcAft>
                <a:spcPts val="600"/>
              </a:spcAft>
            </a:pPr>
            <a:r>
              <a:rPr lang="en-US" sz="2400" dirty="0">
                <a:latin typeface="Arial" charset="0"/>
                <a:ea typeface="ＭＳ Ｐゴシック" charset="-128"/>
              </a:rPr>
              <a:t>Current and historical views</a:t>
            </a:r>
          </a:p>
          <a:p>
            <a:pPr marL="347472" indent="-347472">
              <a:lnSpc>
                <a:spcPct val="90000"/>
              </a:lnSpc>
              <a:spcBef>
                <a:spcPts val="400"/>
              </a:spcBef>
              <a:spcAft>
                <a:spcPts val="600"/>
              </a:spcAft>
            </a:pPr>
            <a:r>
              <a:rPr lang="en-US" sz="2400" dirty="0">
                <a:latin typeface="Arial" charset="0"/>
                <a:ea typeface="ＭＳ Ｐゴシック" charset="-128"/>
              </a:rPr>
              <a:t>Web application packaged with Jetty </a:t>
            </a:r>
          </a:p>
          <a:p>
            <a:pPr marL="347472" indent="-347472">
              <a:lnSpc>
                <a:spcPct val="90000"/>
              </a:lnSpc>
              <a:spcBef>
                <a:spcPts val="400"/>
              </a:spcBef>
              <a:spcAft>
                <a:spcPts val="600"/>
              </a:spcAft>
            </a:pPr>
            <a:r>
              <a:rPr lang="en-US" sz="2400" dirty="0">
                <a:latin typeface="Arial" charset="0"/>
                <a:ea typeface="ＭＳ Ｐゴシック" charset="-128"/>
              </a:rPr>
              <a:t>JSP 2.0 pages/tags to query data and format using XSLT</a:t>
            </a:r>
          </a:p>
          <a:p>
            <a:pPr marL="347472" indent="-347472">
              <a:lnSpc>
                <a:spcPct val="90000"/>
              </a:lnSpc>
              <a:spcBef>
                <a:spcPts val="400"/>
              </a:spcBef>
              <a:spcAft>
                <a:spcPts val="600"/>
              </a:spcAft>
            </a:pPr>
            <a:r>
              <a:rPr lang="en-US" sz="2400" dirty="0" err="1">
                <a:latin typeface="Arial" charset="0"/>
                <a:ea typeface="ＭＳ Ｐゴシック" charset="-128"/>
              </a:rPr>
              <a:t>CeWolf/JFreeChart</a:t>
            </a:r>
            <a:r>
              <a:rPr lang="en-US" sz="2400" dirty="0">
                <a:latin typeface="Arial" charset="0"/>
                <a:ea typeface="ＭＳ Ｐゴシック" charset="-128"/>
              </a:rPr>
              <a:t> to graph </a:t>
            </a:r>
            <a:r>
              <a:rPr lang="en-US" sz="2400" dirty="0" smtClean="0">
                <a:latin typeface="Arial" charset="0"/>
                <a:ea typeface="ＭＳ Ｐゴシック" charset="-128"/>
              </a:rPr>
              <a:t>data</a:t>
            </a:r>
          </a:p>
          <a:p>
            <a:pPr marL="347472" indent="-347472">
              <a:lnSpc>
                <a:spcPct val="90000"/>
              </a:lnSpc>
              <a:spcBef>
                <a:spcPts val="400"/>
              </a:spcBef>
              <a:spcAft>
                <a:spcPts val="600"/>
              </a:spcAft>
            </a:pPr>
            <a:r>
              <a:rPr lang="en-US" sz="2400" dirty="0" smtClean="0"/>
              <a:t>Ability to fetch Inca data in HTML or XML format via REST URLs  </a:t>
            </a:r>
            <a:r>
              <a:rPr lang="en-US" sz="2000" dirty="0" smtClean="0">
                <a:solidFill>
                  <a:srgbClr val="FF0000"/>
                </a:solidFill>
              </a:rPr>
              <a:t>*new*</a:t>
            </a:r>
            <a:endParaRPr lang="en-US" sz="2400" dirty="0" smtClean="0">
              <a:solidFill>
                <a:srgbClr val="FF0000"/>
              </a:solidFill>
              <a:latin typeface="Arial" charset="0"/>
              <a:ea typeface="ＭＳ Ｐゴシック" charset="-128"/>
            </a:endParaRPr>
          </a:p>
          <a:p>
            <a:pPr marL="347472" indent="-347472">
              <a:lnSpc>
                <a:spcPct val="90000"/>
              </a:lnSpc>
              <a:spcBef>
                <a:spcPts val="400"/>
              </a:spcBef>
              <a:spcAft>
                <a:spcPts val="600"/>
              </a:spcAft>
            </a:pPr>
            <a:r>
              <a:rPr lang="en-US" sz="2400" dirty="0" smtClean="0"/>
              <a:t>Allow “run </a:t>
            </a:r>
            <a:r>
              <a:rPr lang="en-US" sz="2400" dirty="0" err="1" smtClean="0"/>
              <a:t>nows</a:t>
            </a:r>
            <a:r>
              <a:rPr lang="en-US" sz="2400" dirty="0" smtClean="0"/>
              <a:t>” from the Inca web status pages  </a:t>
            </a:r>
            <a:r>
              <a:rPr lang="en-US" sz="2000" dirty="0" smtClean="0">
                <a:solidFill>
                  <a:srgbClr val="FF0000"/>
                </a:solidFill>
              </a:rPr>
              <a:t>*new*</a:t>
            </a:r>
            <a:endParaRPr lang="en-US" sz="2400" dirty="0" smtClean="0"/>
          </a:p>
          <a:p>
            <a:pPr>
              <a:lnSpc>
                <a:spcPct val="90000"/>
              </a:lnSpc>
              <a:spcBef>
                <a:spcPts val="400"/>
              </a:spcBef>
              <a:spcAft>
                <a:spcPts val="600"/>
              </a:spcAft>
            </a:pPr>
            <a:endParaRPr lang="en-US" sz="24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735388" y="2057400"/>
            <a:ext cx="2698750" cy="2590800"/>
          </a:xfrm>
          <a:noFill/>
        </p:spPr>
        <p:txBody>
          <a:bodyPr anchor="ctr" anchorCtr="1"/>
          <a:lstStyle/>
          <a:p>
            <a:pPr marL="0" indent="0" algn="ctr">
              <a:buFontTx/>
              <a:buNone/>
            </a:pPr>
            <a:r>
              <a:rPr lang="en-US">
                <a:latin typeface="Arial" charset="0"/>
                <a:ea typeface="ＭＳ Ｐゴシック" charset="-128"/>
              </a:rPr>
              <a:t>Inca’s status pages provide multiple levels of details</a:t>
            </a:r>
          </a:p>
        </p:txBody>
      </p:sp>
      <p:pic>
        <p:nvPicPr>
          <p:cNvPr id="39939" name="Picture 3" descr="ScreenSnapz"/>
          <p:cNvPicPr>
            <a:picLocks noChangeAspect="1" noChangeArrowheads="1"/>
          </p:cNvPicPr>
          <p:nvPr/>
        </p:nvPicPr>
        <p:blipFill>
          <a:blip r:embed="rId3"/>
          <a:srcRect/>
          <a:stretch>
            <a:fillRect/>
          </a:stretch>
        </p:blipFill>
        <p:spPr bwMode="auto">
          <a:xfrm>
            <a:off x="1219200" y="3600450"/>
            <a:ext cx="1316038" cy="895350"/>
          </a:xfrm>
          <a:prstGeom prst="rect">
            <a:avLst/>
          </a:prstGeom>
          <a:noFill/>
          <a:ln w="9525">
            <a:solidFill>
              <a:schemeClr val="tx1"/>
            </a:solidFill>
            <a:miter lim="800000"/>
            <a:headEnd/>
            <a:tailEnd/>
          </a:ln>
        </p:spPr>
      </p:pic>
      <p:pic>
        <p:nvPicPr>
          <p:cNvPr id="39940" name="Picture 4" descr="ScreenSnapz"/>
          <p:cNvPicPr>
            <a:picLocks noChangeAspect="1" noChangeArrowheads="1"/>
          </p:cNvPicPr>
          <p:nvPr/>
        </p:nvPicPr>
        <p:blipFill>
          <a:blip r:embed="rId4"/>
          <a:srcRect/>
          <a:stretch>
            <a:fillRect/>
          </a:stretch>
        </p:blipFill>
        <p:spPr bwMode="auto">
          <a:xfrm>
            <a:off x="2971800" y="228600"/>
            <a:ext cx="1600200" cy="1174750"/>
          </a:xfrm>
          <a:prstGeom prst="rect">
            <a:avLst/>
          </a:prstGeom>
          <a:noFill/>
          <a:ln w="9525">
            <a:solidFill>
              <a:schemeClr val="tx1"/>
            </a:solidFill>
            <a:miter lim="800000"/>
            <a:headEnd/>
            <a:tailEnd/>
          </a:ln>
        </p:spPr>
      </p:pic>
      <p:sp>
        <p:nvSpPr>
          <p:cNvPr id="39941" name="Line 5"/>
          <p:cNvSpPr>
            <a:spLocks noChangeShapeType="1"/>
          </p:cNvSpPr>
          <p:nvPr/>
        </p:nvSpPr>
        <p:spPr bwMode="auto">
          <a:xfrm>
            <a:off x="990600" y="381000"/>
            <a:ext cx="0" cy="6019800"/>
          </a:xfrm>
          <a:prstGeom prst="line">
            <a:avLst/>
          </a:prstGeom>
          <a:noFill/>
          <a:ln w="25400">
            <a:solidFill>
              <a:srgbClr val="969696"/>
            </a:solidFill>
            <a:round/>
            <a:headEnd type="triangle" w="med" len="med"/>
            <a:tailEnd/>
          </a:ln>
        </p:spPr>
        <p:txBody>
          <a:bodyPr wrap="none" anchor="ctr">
            <a:prstTxWarp prst="textNoShape">
              <a:avLst/>
            </a:prstTxWarp>
          </a:bodyPr>
          <a:lstStyle/>
          <a:p>
            <a:endParaRPr lang="en-US"/>
          </a:p>
        </p:txBody>
      </p:sp>
      <p:sp>
        <p:nvSpPr>
          <p:cNvPr id="39942" name="Text Box 6"/>
          <p:cNvSpPr txBox="1">
            <a:spLocks noChangeArrowheads="1"/>
          </p:cNvSpPr>
          <p:nvPr/>
        </p:nvSpPr>
        <p:spPr bwMode="auto">
          <a:xfrm>
            <a:off x="0" y="485775"/>
            <a:ext cx="1054100" cy="581025"/>
          </a:xfrm>
          <a:prstGeom prst="rect">
            <a:avLst/>
          </a:prstGeom>
          <a:noFill/>
          <a:ln w="9525">
            <a:noFill/>
            <a:miter lim="800000"/>
            <a:headEnd/>
            <a:tailEnd/>
          </a:ln>
        </p:spPr>
        <p:txBody>
          <a:bodyPr wrap="none">
            <a:prstTxWarp prst="textNoShape">
              <a:avLst/>
            </a:prstTxWarp>
            <a:spAutoFit/>
          </a:bodyPr>
          <a:lstStyle/>
          <a:p>
            <a:r>
              <a:rPr lang="en-US" sz="1600" i="1"/>
              <a:t>Tests</a:t>
            </a:r>
          </a:p>
          <a:p>
            <a:r>
              <a:rPr lang="en-US" sz="1600" i="1"/>
              <a:t>Summary</a:t>
            </a:r>
            <a:endParaRPr lang="en-US" i="1"/>
          </a:p>
        </p:txBody>
      </p:sp>
      <p:sp>
        <p:nvSpPr>
          <p:cNvPr id="39943" name="Text Box 7"/>
          <p:cNvSpPr txBox="1">
            <a:spLocks noChangeArrowheads="1"/>
          </p:cNvSpPr>
          <p:nvPr/>
        </p:nvSpPr>
        <p:spPr bwMode="auto">
          <a:xfrm>
            <a:off x="109538" y="5743575"/>
            <a:ext cx="804862" cy="581025"/>
          </a:xfrm>
          <a:prstGeom prst="rect">
            <a:avLst/>
          </a:prstGeom>
          <a:noFill/>
          <a:ln w="9525">
            <a:noFill/>
            <a:miter lim="800000"/>
            <a:headEnd/>
            <a:tailEnd/>
          </a:ln>
        </p:spPr>
        <p:txBody>
          <a:bodyPr wrap="none">
            <a:prstTxWarp prst="textNoShape">
              <a:avLst/>
            </a:prstTxWarp>
            <a:spAutoFit/>
          </a:bodyPr>
          <a:lstStyle/>
          <a:p>
            <a:r>
              <a:rPr lang="en-US" sz="1600" i="1"/>
              <a:t>Test</a:t>
            </a:r>
          </a:p>
          <a:p>
            <a:r>
              <a:rPr lang="en-US" sz="1600" i="1"/>
              <a:t>Details</a:t>
            </a:r>
            <a:endParaRPr lang="en-US" sz="2400" i="1"/>
          </a:p>
        </p:txBody>
      </p:sp>
      <p:sp>
        <p:nvSpPr>
          <p:cNvPr id="39944" name="Line 8"/>
          <p:cNvSpPr>
            <a:spLocks noChangeShapeType="1"/>
          </p:cNvSpPr>
          <p:nvPr/>
        </p:nvSpPr>
        <p:spPr bwMode="auto">
          <a:xfrm flipV="1">
            <a:off x="990600" y="6400800"/>
            <a:ext cx="7772400" cy="0"/>
          </a:xfrm>
          <a:prstGeom prst="line">
            <a:avLst/>
          </a:prstGeom>
          <a:noFill/>
          <a:ln w="25400">
            <a:solidFill>
              <a:srgbClr val="969696"/>
            </a:solidFill>
            <a:round/>
            <a:headEnd/>
            <a:tailEnd type="triangle" w="med" len="med"/>
          </a:ln>
        </p:spPr>
        <p:txBody>
          <a:bodyPr wrap="none" anchor="ctr">
            <a:prstTxWarp prst="textNoShape">
              <a:avLst/>
            </a:prstTxWarp>
          </a:bodyPr>
          <a:lstStyle/>
          <a:p>
            <a:endParaRPr lang="en-US"/>
          </a:p>
        </p:txBody>
      </p:sp>
      <p:sp>
        <p:nvSpPr>
          <p:cNvPr id="39945" name="Text Box 9"/>
          <p:cNvSpPr txBox="1">
            <a:spLocks noChangeArrowheads="1"/>
          </p:cNvSpPr>
          <p:nvPr/>
        </p:nvSpPr>
        <p:spPr bwMode="auto">
          <a:xfrm>
            <a:off x="7162800" y="6400800"/>
            <a:ext cx="1524000" cy="336550"/>
          </a:xfrm>
          <a:prstGeom prst="rect">
            <a:avLst/>
          </a:prstGeom>
          <a:noFill/>
          <a:ln w="9525">
            <a:noFill/>
            <a:miter lim="800000"/>
            <a:headEnd/>
            <a:tailEnd/>
          </a:ln>
        </p:spPr>
        <p:txBody>
          <a:bodyPr>
            <a:prstTxWarp prst="textNoShape">
              <a:avLst/>
            </a:prstTxWarp>
            <a:spAutoFit/>
          </a:bodyPr>
          <a:lstStyle/>
          <a:p>
            <a:r>
              <a:rPr lang="en-US" sz="1600" i="1"/>
              <a:t>Current status</a:t>
            </a:r>
          </a:p>
        </p:txBody>
      </p:sp>
      <p:sp>
        <p:nvSpPr>
          <p:cNvPr id="39946" name="Text Box 10"/>
          <p:cNvSpPr txBox="1">
            <a:spLocks noChangeArrowheads="1"/>
          </p:cNvSpPr>
          <p:nvPr/>
        </p:nvSpPr>
        <p:spPr bwMode="auto">
          <a:xfrm>
            <a:off x="962025" y="6400800"/>
            <a:ext cx="1019175" cy="336550"/>
          </a:xfrm>
          <a:prstGeom prst="rect">
            <a:avLst/>
          </a:prstGeom>
          <a:noFill/>
          <a:ln w="9525">
            <a:noFill/>
            <a:miter lim="800000"/>
            <a:headEnd/>
            <a:tailEnd/>
          </a:ln>
        </p:spPr>
        <p:txBody>
          <a:bodyPr wrap="none">
            <a:prstTxWarp prst="textNoShape">
              <a:avLst/>
            </a:prstTxWarp>
            <a:spAutoFit/>
          </a:bodyPr>
          <a:lstStyle/>
          <a:p>
            <a:r>
              <a:rPr lang="en-US" sz="1600" i="1"/>
              <a:t>Historical</a:t>
            </a:r>
          </a:p>
        </p:txBody>
      </p:sp>
      <p:sp>
        <p:nvSpPr>
          <p:cNvPr id="39947" name="Rectangle 11"/>
          <p:cNvSpPr>
            <a:spLocks noChangeArrowheads="1"/>
          </p:cNvSpPr>
          <p:nvPr/>
        </p:nvSpPr>
        <p:spPr bwMode="auto">
          <a:xfrm>
            <a:off x="2895600" y="5638800"/>
            <a:ext cx="1295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Individual test history</a:t>
            </a:r>
          </a:p>
        </p:txBody>
      </p:sp>
      <p:sp>
        <p:nvSpPr>
          <p:cNvPr id="39948" name="Rectangle 12"/>
          <p:cNvSpPr>
            <a:spLocks noChangeArrowheads="1"/>
          </p:cNvSpPr>
          <p:nvPr/>
        </p:nvSpPr>
        <p:spPr bwMode="auto">
          <a:xfrm>
            <a:off x="1295400" y="4524375"/>
            <a:ext cx="13716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Related test histories</a:t>
            </a:r>
          </a:p>
        </p:txBody>
      </p:sp>
      <p:pic>
        <p:nvPicPr>
          <p:cNvPr id="39949" name="Picture 13" descr="ScreenSnapz"/>
          <p:cNvPicPr>
            <a:picLocks noChangeAspect="1" noChangeArrowheads="1"/>
          </p:cNvPicPr>
          <p:nvPr/>
        </p:nvPicPr>
        <p:blipFill>
          <a:blip r:embed="rId5"/>
          <a:srcRect/>
          <a:stretch>
            <a:fillRect/>
          </a:stretch>
        </p:blipFill>
        <p:spPr bwMode="auto">
          <a:xfrm>
            <a:off x="1219200" y="5202238"/>
            <a:ext cx="1676400" cy="1122362"/>
          </a:xfrm>
          <a:prstGeom prst="rect">
            <a:avLst/>
          </a:prstGeom>
          <a:noFill/>
          <a:ln w="9525">
            <a:solidFill>
              <a:schemeClr val="tx1"/>
            </a:solidFill>
            <a:miter lim="800000"/>
            <a:headEnd/>
            <a:tailEnd/>
          </a:ln>
        </p:spPr>
      </p:pic>
      <p:sp>
        <p:nvSpPr>
          <p:cNvPr id="39950" name="Rectangle 14"/>
          <p:cNvSpPr>
            <a:spLocks noChangeArrowheads="1"/>
          </p:cNvSpPr>
          <p:nvPr/>
        </p:nvSpPr>
        <p:spPr bwMode="auto">
          <a:xfrm>
            <a:off x="1143000" y="2971800"/>
            <a:ext cx="1676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Error history summary</a:t>
            </a:r>
          </a:p>
        </p:txBody>
      </p:sp>
      <p:sp>
        <p:nvSpPr>
          <p:cNvPr id="39951" name="Rectangle 15"/>
          <p:cNvSpPr>
            <a:spLocks noChangeArrowheads="1"/>
          </p:cNvSpPr>
          <p:nvPr/>
        </p:nvSpPr>
        <p:spPr bwMode="auto">
          <a:xfrm>
            <a:off x="4572000" y="381000"/>
            <a:ext cx="12192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Weekly status report</a:t>
            </a:r>
          </a:p>
        </p:txBody>
      </p:sp>
      <p:pic>
        <p:nvPicPr>
          <p:cNvPr id="39952" name="Picture 16" descr="Snap"/>
          <p:cNvPicPr>
            <a:picLocks noChangeAspect="1" noChangeArrowheads="1"/>
          </p:cNvPicPr>
          <p:nvPr/>
        </p:nvPicPr>
        <p:blipFill>
          <a:blip r:embed="rId6"/>
          <a:srcRect/>
          <a:stretch>
            <a:fillRect/>
          </a:stretch>
        </p:blipFill>
        <p:spPr bwMode="auto">
          <a:xfrm>
            <a:off x="1219200" y="2133600"/>
            <a:ext cx="1295400" cy="839788"/>
          </a:xfrm>
          <a:prstGeom prst="rect">
            <a:avLst/>
          </a:prstGeom>
          <a:noFill/>
          <a:ln w="9525">
            <a:solidFill>
              <a:schemeClr val="tx1"/>
            </a:solidFill>
            <a:miter lim="800000"/>
            <a:headEnd/>
            <a:tailEnd/>
          </a:ln>
        </p:spPr>
      </p:pic>
      <p:pic>
        <p:nvPicPr>
          <p:cNvPr id="39953" name="Picture 17" descr="tgGoogleSnip"/>
          <p:cNvPicPr>
            <a:picLocks noChangeAspect="1" noChangeArrowheads="1"/>
          </p:cNvPicPr>
          <p:nvPr/>
        </p:nvPicPr>
        <p:blipFill>
          <a:blip r:embed="rId7"/>
          <a:srcRect/>
          <a:stretch>
            <a:fillRect/>
          </a:stretch>
        </p:blipFill>
        <p:spPr bwMode="auto">
          <a:xfrm>
            <a:off x="5727700" y="228600"/>
            <a:ext cx="1663700" cy="1300163"/>
          </a:xfrm>
          <a:prstGeom prst="rect">
            <a:avLst/>
          </a:prstGeom>
          <a:noFill/>
          <a:ln w="9525">
            <a:solidFill>
              <a:schemeClr val="tx1"/>
            </a:solidFill>
            <a:miter lim="800000"/>
            <a:headEnd/>
            <a:tailEnd/>
          </a:ln>
        </p:spPr>
      </p:pic>
      <p:pic>
        <p:nvPicPr>
          <p:cNvPr id="39954" name="Picture 18" descr="generic-status-page"/>
          <p:cNvPicPr>
            <a:picLocks noChangeAspect="1" noChangeArrowheads="1"/>
          </p:cNvPicPr>
          <p:nvPr/>
        </p:nvPicPr>
        <p:blipFill>
          <a:blip r:embed="rId8"/>
          <a:srcRect/>
          <a:stretch>
            <a:fillRect/>
          </a:stretch>
        </p:blipFill>
        <p:spPr bwMode="auto">
          <a:xfrm>
            <a:off x="7391400" y="2057400"/>
            <a:ext cx="1371600" cy="1384300"/>
          </a:xfrm>
          <a:prstGeom prst="rect">
            <a:avLst/>
          </a:prstGeom>
          <a:noFill/>
          <a:ln w="9525">
            <a:solidFill>
              <a:schemeClr val="tx1"/>
            </a:solidFill>
            <a:miter lim="800000"/>
            <a:headEnd/>
            <a:tailEnd/>
          </a:ln>
        </p:spPr>
      </p:pic>
      <p:pic>
        <p:nvPicPr>
          <p:cNvPr id="39955" name="Picture 19" descr="ScreenSnapz"/>
          <p:cNvPicPr>
            <a:picLocks noChangeAspect="1" noChangeArrowheads="1"/>
          </p:cNvPicPr>
          <p:nvPr/>
        </p:nvPicPr>
        <p:blipFill>
          <a:blip r:embed="rId9"/>
          <a:srcRect/>
          <a:stretch>
            <a:fillRect/>
          </a:stretch>
        </p:blipFill>
        <p:spPr bwMode="auto">
          <a:xfrm>
            <a:off x="6172200" y="5181600"/>
            <a:ext cx="1066800" cy="1143000"/>
          </a:xfrm>
          <a:prstGeom prst="rect">
            <a:avLst/>
          </a:prstGeom>
          <a:noFill/>
          <a:ln w="9525">
            <a:solidFill>
              <a:schemeClr val="tx1"/>
            </a:solidFill>
            <a:miter lim="800000"/>
            <a:headEnd/>
            <a:tailEnd/>
          </a:ln>
        </p:spPr>
      </p:pic>
      <p:sp>
        <p:nvSpPr>
          <p:cNvPr id="39956" name="Text Box 20"/>
          <p:cNvSpPr txBox="1">
            <a:spLocks noChangeArrowheads="1"/>
          </p:cNvSpPr>
          <p:nvPr/>
        </p:nvSpPr>
        <p:spPr bwMode="auto">
          <a:xfrm>
            <a:off x="7467600" y="381000"/>
            <a:ext cx="15240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Cumulative test status by resource</a:t>
            </a:r>
            <a:endParaRPr lang="en-US" sz="2400"/>
          </a:p>
        </p:txBody>
      </p:sp>
      <p:sp>
        <p:nvSpPr>
          <p:cNvPr id="39957" name="Rectangle 21"/>
          <p:cNvSpPr>
            <a:spLocks noChangeArrowheads="1"/>
          </p:cNvSpPr>
          <p:nvPr/>
        </p:nvSpPr>
        <p:spPr bwMode="auto">
          <a:xfrm>
            <a:off x="7315200" y="3581400"/>
            <a:ext cx="18288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Test status by package and resource</a:t>
            </a:r>
          </a:p>
        </p:txBody>
      </p:sp>
      <p:sp>
        <p:nvSpPr>
          <p:cNvPr id="39958" name="Rectangle 22"/>
          <p:cNvSpPr>
            <a:spLocks noChangeArrowheads="1"/>
          </p:cNvSpPr>
          <p:nvPr/>
        </p:nvSpPr>
        <p:spPr bwMode="auto">
          <a:xfrm>
            <a:off x="7239000" y="5257800"/>
            <a:ext cx="1676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Individual test result details</a:t>
            </a:r>
          </a:p>
        </p:txBody>
      </p:sp>
      <p:pic>
        <p:nvPicPr>
          <p:cNvPr id="39959" name="Picture 23" descr="ScreenSnapz"/>
          <p:cNvPicPr>
            <a:picLocks noChangeAspect="1" noChangeArrowheads="1"/>
          </p:cNvPicPr>
          <p:nvPr/>
        </p:nvPicPr>
        <p:blipFill>
          <a:blip r:embed="rId10"/>
          <a:srcRect/>
          <a:stretch>
            <a:fillRect/>
          </a:stretch>
        </p:blipFill>
        <p:spPr bwMode="auto">
          <a:xfrm>
            <a:off x="1295400" y="165100"/>
            <a:ext cx="1295400" cy="1189038"/>
          </a:xfrm>
          <a:prstGeom prst="rect">
            <a:avLst/>
          </a:prstGeom>
          <a:noFill/>
          <a:ln w="9525">
            <a:solidFill>
              <a:schemeClr val="tx1"/>
            </a:solidFill>
            <a:miter lim="800000"/>
            <a:headEnd/>
            <a:tailEnd/>
          </a:ln>
        </p:spPr>
      </p:pic>
      <p:sp>
        <p:nvSpPr>
          <p:cNvPr id="39960" name="Rectangle 24"/>
          <p:cNvSpPr>
            <a:spLocks noChangeArrowheads="1"/>
          </p:cNvSpPr>
          <p:nvPr/>
        </p:nvSpPr>
        <p:spPr bwMode="auto">
          <a:xfrm>
            <a:off x="1295400" y="1308100"/>
            <a:ext cx="14478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Resource status history</a:t>
            </a:r>
          </a:p>
        </p:txBody>
      </p:sp>
      <p:grpSp>
        <p:nvGrpSpPr>
          <p:cNvPr id="2" name="Group 25"/>
          <p:cNvGrpSpPr>
            <a:grpSpLocks/>
          </p:cNvGrpSpPr>
          <p:nvPr/>
        </p:nvGrpSpPr>
        <p:grpSpPr bwMode="auto">
          <a:xfrm>
            <a:off x="3048000" y="1905000"/>
            <a:ext cx="5791200" cy="3124200"/>
            <a:chOff x="1920" y="1200"/>
            <a:chExt cx="3648" cy="1968"/>
          </a:xfrm>
        </p:grpSpPr>
        <p:pic>
          <p:nvPicPr>
            <p:cNvPr id="39990" name="Picture 26" descr="generic-status-page"/>
            <p:cNvPicPr>
              <a:picLocks noChangeAspect="1" noChangeArrowheads="1"/>
            </p:cNvPicPr>
            <p:nvPr/>
          </p:nvPicPr>
          <p:blipFill>
            <a:blip r:embed="rId8"/>
            <a:srcRect/>
            <a:stretch>
              <a:fillRect/>
            </a:stretch>
          </p:blipFill>
          <p:spPr bwMode="auto">
            <a:xfrm>
              <a:off x="1920" y="1200"/>
              <a:ext cx="2256" cy="1968"/>
            </a:xfrm>
            <a:prstGeom prst="rect">
              <a:avLst/>
            </a:prstGeom>
            <a:noFill/>
            <a:ln w="9525">
              <a:solidFill>
                <a:schemeClr val="tx1"/>
              </a:solidFill>
              <a:miter lim="800000"/>
              <a:headEnd/>
              <a:tailEnd/>
            </a:ln>
          </p:spPr>
        </p:pic>
        <p:sp>
          <p:nvSpPr>
            <p:cNvPr id="39991" name="Rectangle 27"/>
            <p:cNvSpPr>
              <a:spLocks noChangeArrowheads="1"/>
            </p:cNvSpPr>
            <p:nvPr/>
          </p:nvSpPr>
          <p:spPr bwMode="auto">
            <a:xfrm>
              <a:off x="4512" y="1200"/>
              <a:ext cx="1056" cy="1584"/>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92" name="Line 28"/>
            <p:cNvSpPr>
              <a:spLocks noChangeShapeType="1"/>
            </p:cNvSpPr>
            <p:nvPr/>
          </p:nvSpPr>
          <p:spPr bwMode="auto">
            <a:xfrm flipH="1">
              <a:off x="4224" y="2160"/>
              <a:ext cx="288" cy="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grpSp>
      <p:grpSp>
        <p:nvGrpSpPr>
          <p:cNvPr id="3" name="Group 29"/>
          <p:cNvGrpSpPr>
            <a:grpSpLocks/>
          </p:cNvGrpSpPr>
          <p:nvPr/>
        </p:nvGrpSpPr>
        <p:grpSpPr bwMode="auto">
          <a:xfrm>
            <a:off x="3276600" y="152400"/>
            <a:ext cx="5638800" cy="4643438"/>
            <a:chOff x="2016" y="96"/>
            <a:chExt cx="3552" cy="2925"/>
          </a:xfrm>
        </p:grpSpPr>
        <p:pic>
          <p:nvPicPr>
            <p:cNvPr id="39987" name="Picture 30" descr="tgGoogleSnip"/>
            <p:cNvPicPr>
              <a:picLocks noChangeAspect="1" noChangeArrowheads="1"/>
            </p:cNvPicPr>
            <p:nvPr/>
          </p:nvPicPr>
          <p:blipFill>
            <a:blip r:embed="rId7"/>
            <a:srcRect/>
            <a:stretch>
              <a:fillRect/>
            </a:stretch>
          </p:blipFill>
          <p:spPr bwMode="auto">
            <a:xfrm>
              <a:off x="2016" y="1296"/>
              <a:ext cx="2208" cy="1725"/>
            </a:xfrm>
            <a:prstGeom prst="rect">
              <a:avLst/>
            </a:prstGeom>
            <a:noFill/>
            <a:ln w="9525">
              <a:solidFill>
                <a:schemeClr val="tx1"/>
              </a:solidFill>
              <a:miter lim="800000"/>
              <a:headEnd/>
              <a:tailEnd/>
            </a:ln>
          </p:spPr>
        </p:pic>
        <p:sp>
          <p:nvSpPr>
            <p:cNvPr id="39988" name="Rectangle 31"/>
            <p:cNvSpPr>
              <a:spLocks noChangeArrowheads="1"/>
            </p:cNvSpPr>
            <p:nvPr/>
          </p:nvSpPr>
          <p:spPr bwMode="auto">
            <a:xfrm>
              <a:off x="3456" y="96"/>
              <a:ext cx="2112" cy="912"/>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9" name="Line 32"/>
            <p:cNvSpPr>
              <a:spLocks noChangeShapeType="1"/>
            </p:cNvSpPr>
            <p:nvPr/>
          </p:nvSpPr>
          <p:spPr bwMode="auto">
            <a:xfrm flipH="1">
              <a:off x="3840" y="1008"/>
              <a:ext cx="288" cy="24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grpSp>
      <p:grpSp>
        <p:nvGrpSpPr>
          <p:cNvPr id="4" name="Group 33"/>
          <p:cNvGrpSpPr>
            <a:grpSpLocks/>
          </p:cNvGrpSpPr>
          <p:nvPr/>
        </p:nvGrpSpPr>
        <p:grpSpPr bwMode="auto">
          <a:xfrm>
            <a:off x="3429000" y="1828800"/>
            <a:ext cx="5334000" cy="4572000"/>
            <a:chOff x="2112" y="1152"/>
            <a:chExt cx="3360" cy="2880"/>
          </a:xfrm>
        </p:grpSpPr>
        <p:sp>
          <p:nvSpPr>
            <p:cNvPr id="39984" name="Rectangle 34"/>
            <p:cNvSpPr>
              <a:spLocks noChangeArrowheads="1"/>
            </p:cNvSpPr>
            <p:nvPr/>
          </p:nvSpPr>
          <p:spPr bwMode="auto">
            <a:xfrm>
              <a:off x="3792" y="3216"/>
              <a:ext cx="1680" cy="816"/>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5" name="Line 35"/>
            <p:cNvSpPr>
              <a:spLocks noChangeShapeType="1"/>
            </p:cNvSpPr>
            <p:nvPr/>
          </p:nvSpPr>
          <p:spPr bwMode="auto">
            <a:xfrm flipH="1" flipV="1">
              <a:off x="3360" y="3168"/>
              <a:ext cx="410" cy="288"/>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6" name="Picture 36" descr="ScreenSnapz"/>
            <p:cNvPicPr>
              <a:picLocks noChangeAspect="1" noChangeArrowheads="1"/>
            </p:cNvPicPr>
            <p:nvPr/>
          </p:nvPicPr>
          <p:blipFill>
            <a:blip r:embed="rId9"/>
            <a:srcRect/>
            <a:stretch>
              <a:fillRect/>
            </a:stretch>
          </p:blipFill>
          <p:spPr bwMode="auto">
            <a:xfrm>
              <a:off x="2112" y="1152"/>
              <a:ext cx="1837" cy="1968"/>
            </a:xfrm>
            <a:prstGeom prst="rect">
              <a:avLst/>
            </a:prstGeom>
            <a:noFill/>
            <a:ln w="9525">
              <a:solidFill>
                <a:schemeClr val="tx1"/>
              </a:solidFill>
              <a:miter lim="800000"/>
              <a:headEnd/>
              <a:tailEnd/>
            </a:ln>
          </p:spPr>
        </p:pic>
      </p:grpSp>
      <p:grpSp>
        <p:nvGrpSpPr>
          <p:cNvPr id="5" name="Group 37"/>
          <p:cNvGrpSpPr>
            <a:grpSpLocks/>
          </p:cNvGrpSpPr>
          <p:nvPr/>
        </p:nvGrpSpPr>
        <p:grpSpPr bwMode="auto">
          <a:xfrm>
            <a:off x="1143000" y="1676400"/>
            <a:ext cx="5943600" cy="4724400"/>
            <a:chOff x="672" y="1056"/>
            <a:chExt cx="3744" cy="2976"/>
          </a:xfrm>
        </p:grpSpPr>
        <p:sp>
          <p:nvSpPr>
            <p:cNvPr id="39981" name="Rectangle 38"/>
            <p:cNvSpPr>
              <a:spLocks noChangeArrowheads="1"/>
            </p:cNvSpPr>
            <p:nvPr/>
          </p:nvSpPr>
          <p:spPr bwMode="auto">
            <a:xfrm>
              <a:off x="672" y="3216"/>
              <a:ext cx="1872" cy="816"/>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2" name="Line 39"/>
            <p:cNvSpPr>
              <a:spLocks noChangeShapeType="1"/>
            </p:cNvSpPr>
            <p:nvPr/>
          </p:nvSpPr>
          <p:spPr bwMode="auto">
            <a:xfrm flipV="1">
              <a:off x="2544" y="3120"/>
              <a:ext cx="288" cy="384"/>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3" name="Picture 40" descr="ScreenSnapz"/>
            <p:cNvPicPr>
              <a:picLocks noChangeAspect="1" noChangeArrowheads="1"/>
            </p:cNvPicPr>
            <p:nvPr/>
          </p:nvPicPr>
          <p:blipFill>
            <a:blip r:embed="rId5"/>
            <a:srcRect/>
            <a:stretch>
              <a:fillRect/>
            </a:stretch>
          </p:blipFill>
          <p:spPr bwMode="auto">
            <a:xfrm>
              <a:off x="1680" y="1056"/>
              <a:ext cx="2736" cy="2064"/>
            </a:xfrm>
            <a:prstGeom prst="rect">
              <a:avLst/>
            </a:prstGeom>
            <a:noFill/>
            <a:ln w="9525">
              <a:solidFill>
                <a:schemeClr val="tx1"/>
              </a:solidFill>
              <a:miter lim="800000"/>
              <a:headEnd/>
              <a:tailEnd/>
            </a:ln>
          </p:spPr>
        </p:pic>
      </p:grpSp>
      <p:grpSp>
        <p:nvGrpSpPr>
          <p:cNvPr id="6" name="Group 41"/>
          <p:cNvGrpSpPr>
            <a:grpSpLocks/>
          </p:cNvGrpSpPr>
          <p:nvPr/>
        </p:nvGrpSpPr>
        <p:grpSpPr bwMode="auto">
          <a:xfrm>
            <a:off x="1143000" y="1916113"/>
            <a:ext cx="5943600" cy="3189287"/>
            <a:chOff x="720" y="1207"/>
            <a:chExt cx="3744" cy="2009"/>
          </a:xfrm>
        </p:grpSpPr>
        <p:sp>
          <p:nvSpPr>
            <p:cNvPr id="39978" name="Rectangle 42"/>
            <p:cNvSpPr>
              <a:spLocks noChangeArrowheads="1"/>
            </p:cNvSpPr>
            <p:nvPr/>
          </p:nvSpPr>
          <p:spPr bwMode="auto">
            <a:xfrm>
              <a:off x="720" y="2208"/>
              <a:ext cx="912" cy="1008"/>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79" name="Line 43"/>
            <p:cNvSpPr>
              <a:spLocks noChangeShapeType="1"/>
            </p:cNvSpPr>
            <p:nvPr/>
          </p:nvSpPr>
          <p:spPr bwMode="auto">
            <a:xfrm flipV="1">
              <a:off x="1632" y="2736"/>
              <a:ext cx="480" cy="144"/>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0" name="Picture 44" descr="ScreenSnapz"/>
            <p:cNvPicPr>
              <a:picLocks noChangeAspect="1" noChangeArrowheads="1"/>
            </p:cNvPicPr>
            <p:nvPr/>
          </p:nvPicPr>
          <p:blipFill>
            <a:blip r:embed="rId3"/>
            <a:srcRect/>
            <a:stretch>
              <a:fillRect/>
            </a:stretch>
          </p:blipFill>
          <p:spPr bwMode="auto">
            <a:xfrm>
              <a:off x="1680" y="1207"/>
              <a:ext cx="2784" cy="1529"/>
            </a:xfrm>
            <a:prstGeom prst="rect">
              <a:avLst/>
            </a:prstGeom>
            <a:noFill/>
            <a:ln w="9525">
              <a:solidFill>
                <a:schemeClr val="tx1"/>
              </a:solidFill>
              <a:miter lim="800000"/>
              <a:headEnd/>
              <a:tailEnd/>
            </a:ln>
          </p:spPr>
        </p:pic>
      </p:grpSp>
      <p:grpSp>
        <p:nvGrpSpPr>
          <p:cNvPr id="7" name="Group 45"/>
          <p:cNvGrpSpPr>
            <a:grpSpLocks/>
          </p:cNvGrpSpPr>
          <p:nvPr/>
        </p:nvGrpSpPr>
        <p:grpSpPr bwMode="auto">
          <a:xfrm>
            <a:off x="2667000" y="152400"/>
            <a:ext cx="4419600" cy="4818063"/>
            <a:chOff x="1680" y="96"/>
            <a:chExt cx="2784" cy="3035"/>
          </a:xfrm>
        </p:grpSpPr>
        <p:pic>
          <p:nvPicPr>
            <p:cNvPr id="39975" name="Picture 46" descr="Snap"/>
            <p:cNvPicPr>
              <a:picLocks noChangeAspect="1" noChangeArrowheads="1"/>
            </p:cNvPicPr>
            <p:nvPr/>
          </p:nvPicPr>
          <p:blipFill>
            <a:blip r:embed="rId11"/>
            <a:srcRect/>
            <a:stretch>
              <a:fillRect/>
            </a:stretch>
          </p:blipFill>
          <p:spPr bwMode="auto">
            <a:xfrm>
              <a:off x="1680" y="1152"/>
              <a:ext cx="2784" cy="1979"/>
            </a:xfrm>
            <a:prstGeom prst="rect">
              <a:avLst/>
            </a:prstGeom>
            <a:noFill/>
            <a:ln w="9525">
              <a:solidFill>
                <a:schemeClr val="tx1"/>
              </a:solidFill>
              <a:miter lim="800000"/>
              <a:headEnd/>
              <a:tailEnd/>
            </a:ln>
          </p:spPr>
        </p:pic>
        <p:sp>
          <p:nvSpPr>
            <p:cNvPr id="39976" name="Rectangle 47"/>
            <p:cNvSpPr>
              <a:spLocks noChangeArrowheads="1"/>
            </p:cNvSpPr>
            <p:nvPr/>
          </p:nvSpPr>
          <p:spPr bwMode="auto">
            <a:xfrm>
              <a:off x="1776" y="96"/>
              <a:ext cx="1680" cy="864"/>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77" name="Line 48"/>
            <p:cNvSpPr>
              <a:spLocks noChangeShapeType="1"/>
            </p:cNvSpPr>
            <p:nvPr/>
          </p:nvSpPr>
          <p:spPr bwMode="auto">
            <a:xfrm>
              <a:off x="2784" y="960"/>
              <a:ext cx="0" cy="192"/>
            </a:xfrm>
            <a:prstGeom prst="line">
              <a:avLst/>
            </a:prstGeom>
            <a:noFill/>
            <a:ln w="19050">
              <a:solidFill>
                <a:srgbClr val="B53742"/>
              </a:solidFill>
              <a:round/>
              <a:headEnd/>
              <a:tailEnd type="triangle" w="lg" len="lg"/>
            </a:ln>
          </p:spPr>
          <p:txBody>
            <a:bodyPr wrap="none" anchor="ctr">
              <a:prstTxWarp prst="textNoShape">
                <a:avLst/>
              </a:prstTxWarp>
            </a:bodyPr>
            <a:lstStyle/>
            <a:p>
              <a:endParaRPr lang="en-US"/>
            </a:p>
          </p:txBody>
        </p:sp>
      </p:grpSp>
      <p:grpSp>
        <p:nvGrpSpPr>
          <p:cNvPr id="8" name="Group 58"/>
          <p:cNvGrpSpPr>
            <a:grpSpLocks/>
          </p:cNvGrpSpPr>
          <p:nvPr/>
        </p:nvGrpSpPr>
        <p:grpSpPr bwMode="auto">
          <a:xfrm>
            <a:off x="1066800" y="1933575"/>
            <a:ext cx="6073775" cy="2514600"/>
            <a:chOff x="672" y="1218"/>
            <a:chExt cx="3826" cy="1584"/>
          </a:xfrm>
        </p:grpSpPr>
        <p:sp>
          <p:nvSpPr>
            <p:cNvPr id="39972" name="Line 59"/>
            <p:cNvSpPr>
              <a:spLocks noChangeShapeType="1"/>
            </p:cNvSpPr>
            <p:nvPr/>
          </p:nvSpPr>
          <p:spPr bwMode="auto">
            <a:xfrm flipV="1">
              <a:off x="1667" y="1816"/>
              <a:ext cx="143" cy="0"/>
            </a:xfrm>
            <a:prstGeom prst="line">
              <a:avLst/>
            </a:prstGeom>
            <a:noFill/>
            <a:ln w="19050">
              <a:solidFill>
                <a:srgbClr val="B53742"/>
              </a:solidFill>
              <a:round/>
              <a:headEnd/>
              <a:tailEnd type="triangle" w="lg" len="lg"/>
            </a:ln>
          </p:spPr>
          <p:txBody>
            <a:bodyPr wrap="none" anchor="ctr">
              <a:prstTxWarp prst="textNoShape">
                <a:avLst/>
              </a:prstTxWarp>
            </a:bodyPr>
            <a:lstStyle/>
            <a:p>
              <a:endParaRPr lang="en-US"/>
            </a:p>
          </p:txBody>
        </p:sp>
        <p:sp>
          <p:nvSpPr>
            <p:cNvPr id="39973" name="Rectangle 60"/>
            <p:cNvSpPr>
              <a:spLocks noChangeArrowheads="1"/>
            </p:cNvSpPr>
            <p:nvPr/>
          </p:nvSpPr>
          <p:spPr bwMode="auto">
            <a:xfrm>
              <a:off x="672" y="1323"/>
              <a:ext cx="995" cy="887"/>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pic>
          <p:nvPicPr>
            <p:cNvPr id="39974" name="Picture 61" descr="ScreenSnapz"/>
            <p:cNvPicPr>
              <a:picLocks noChangeAspect="1" noChangeArrowheads="1"/>
            </p:cNvPicPr>
            <p:nvPr/>
          </p:nvPicPr>
          <p:blipFill>
            <a:blip r:embed="rId12"/>
            <a:srcRect/>
            <a:stretch>
              <a:fillRect/>
            </a:stretch>
          </p:blipFill>
          <p:spPr bwMode="auto">
            <a:xfrm>
              <a:off x="1807" y="1218"/>
              <a:ext cx="2691" cy="1584"/>
            </a:xfrm>
            <a:prstGeom prst="rect">
              <a:avLst/>
            </a:prstGeom>
            <a:noFill/>
            <a:ln w="9525">
              <a:noFill/>
              <a:miter lim="800000"/>
              <a:headEnd/>
              <a:tailEnd/>
            </a:ln>
          </p:spPr>
        </p:pic>
      </p:grpSp>
      <p:grpSp>
        <p:nvGrpSpPr>
          <p:cNvPr id="9" name="Group 62"/>
          <p:cNvGrpSpPr>
            <a:grpSpLocks/>
          </p:cNvGrpSpPr>
          <p:nvPr/>
        </p:nvGrpSpPr>
        <p:grpSpPr bwMode="auto">
          <a:xfrm>
            <a:off x="1150938" y="122238"/>
            <a:ext cx="5954712" cy="4830762"/>
            <a:chOff x="725" y="77"/>
            <a:chExt cx="3751" cy="3043"/>
          </a:xfrm>
        </p:grpSpPr>
        <p:sp>
          <p:nvSpPr>
            <p:cNvPr id="39969" name="Line 63"/>
            <p:cNvSpPr>
              <a:spLocks noChangeShapeType="1"/>
            </p:cNvSpPr>
            <p:nvPr/>
          </p:nvSpPr>
          <p:spPr bwMode="auto">
            <a:xfrm>
              <a:off x="1775" y="947"/>
              <a:ext cx="408" cy="12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sp>
          <p:nvSpPr>
            <p:cNvPr id="39970" name="Rectangle 64"/>
            <p:cNvSpPr>
              <a:spLocks noChangeArrowheads="1"/>
            </p:cNvSpPr>
            <p:nvPr/>
          </p:nvSpPr>
          <p:spPr bwMode="auto">
            <a:xfrm>
              <a:off x="725" y="77"/>
              <a:ext cx="1039" cy="1248"/>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pic>
          <p:nvPicPr>
            <p:cNvPr id="39971" name="Picture 65" descr="ScreenSnapz1"/>
            <p:cNvPicPr>
              <a:picLocks noChangeAspect="1" noChangeArrowheads="1"/>
            </p:cNvPicPr>
            <p:nvPr/>
          </p:nvPicPr>
          <p:blipFill>
            <a:blip r:embed="rId13"/>
            <a:srcRect/>
            <a:stretch>
              <a:fillRect/>
            </a:stretch>
          </p:blipFill>
          <p:spPr bwMode="auto">
            <a:xfrm>
              <a:off x="1857" y="1088"/>
              <a:ext cx="2619" cy="2032"/>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3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3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3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3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3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1041400"/>
          </a:xfrm>
        </p:spPr>
        <p:txBody>
          <a:bodyPr/>
          <a:lstStyle/>
          <a:p>
            <a:r>
              <a:rPr lang="en-US" dirty="0" smtClean="0"/>
              <a:t>New features</a:t>
            </a:r>
            <a:endParaRPr lang="en-US" dirty="0"/>
          </a:p>
        </p:txBody>
      </p:sp>
      <p:sp>
        <p:nvSpPr>
          <p:cNvPr id="3" name="Content Placeholder 2"/>
          <p:cNvSpPr>
            <a:spLocks noGrp="1"/>
          </p:cNvSpPr>
          <p:nvPr>
            <p:ph sz="half" idx="1"/>
          </p:nvPr>
        </p:nvSpPr>
        <p:spPr>
          <a:xfrm>
            <a:off x="4648200" y="1295400"/>
            <a:ext cx="4495800" cy="1473200"/>
          </a:xfrm>
          <a:ln>
            <a:noFill/>
          </a:ln>
        </p:spPr>
        <p:txBody>
          <a:bodyPr/>
          <a:lstStyle/>
          <a:p>
            <a:pPr marL="0" indent="0">
              <a:buNone/>
            </a:pPr>
            <a:r>
              <a:rPr lang="en-US" sz="2400" dirty="0" smtClean="0"/>
              <a:t>“Approval” mode allows system administrators greater control over testing on their resources</a:t>
            </a:r>
          </a:p>
          <a:p>
            <a:endParaRPr lang="en-US" sz="2400" dirty="0" smtClean="0"/>
          </a:p>
        </p:txBody>
      </p:sp>
      <p:sp>
        <p:nvSpPr>
          <p:cNvPr id="7" name="Content Placeholder 2"/>
          <p:cNvSpPr>
            <a:spLocks noGrp="1"/>
          </p:cNvSpPr>
          <p:nvPr>
            <p:ph sz="half" idx="1"/>
          </p:nvPr>
        </p:nvSpPr>
        <p:spPr>
          <a:xfrm>
            <a:off x="304800" y="1295400"/>
            <a:ext cx="4038600" cy="1066800"/>
          </a:xfrm>
        </p:spPr>
        <p:txBody>
          <a:bodyPr/>
          <a:lstStyle/>
          <a:p>
            <a:pPr marL="0" indent="0">
              <a:buNone/>
            </a:pPr>
            <a:r>
              <a:rPr lang="en-US" sz="2400" dirty="0" smtClean="0"/>
              <a:t>Depot peering provides fault tolerance</a:t>
            </a:r>
          </a:p>
        </p:txBody>
      </p:sp>
      <p:pic>
        <p:nvPicPr>
          <p:cNvPr id="71682" name="Picture 2" descr="depot-enhancement"/>
          <p:cNvPicPr>
            <a:picLocks noChangeAspect="1" noChangeArrowheads="1"/>
          </p:cNvPicPr>
          <p:nvPr/>
        </p:nvPicPr>
        <p:blipFill>
          <a:blip r:embed="rId3"/>
          <a:srcRect/>
          <a:stretch>
            <a:fillRect/>
          </a:stretch>
        </p:blipFill>
        <p:spPr bwMode="auto">
          <a:xfrm>
            <a:off x="457200" y="2137818"/>
            <a:ext cx="3657600" cy="4034382"/>
          </a:xfrm>
          <a:prstGeom prst="rect">
            <a:avLst/>
          </a:prstGeom>
          <a:noFill/>
          <a:ln w="9525">
            <a:noFill/>
            <a:miter lim="800000"/>
            <a:headEnd/>
            <a:tailEnd/>
          </a:ln>
        </p:spPr>
      </p:pic>
      <p:pic>
        <p:nvPicPr>
          <p:cNvPr id="6" name="Picture 5" descr="ug-approve.png"/>
          <p:cNvPicPr>
            <a:picLocks noChangeAspect="1"/>
          </p:cNvPicPr>
          <p:nvPr/>
        </p:nvPicPr>
        <p:blipFill>
          <a:blip r:embed="rId4"/>
          <a:stretch>
            <a:fillRect/>
          </a:stretch>
        </p:blipFill>
        <p:spPr>
          <a:xfrm>
            <a:off x="4913621" y="2851412"/>
            <a:ext cx="3773179" cy="263498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atin typeface="Arial" charset="0"/>
                <a:ea typeface="ＭＳ Ｐゴシック" charset="-128"/>
              </a:rPr>
              <a:t>Software status and deployments </a:t>
            </a:r>
          </a:p>
        </p:txBody>
      </p:sp>
      <p:sp>
        <p:nvSpPr>
          <p:cNvPr id="41987" name="Rectangle 3"/>
          <p:cNvSpPr>
            <a:spLocks noGrp="1" noChangeArrowheads="1"/>
          </p:cNvSpPr>
          <p:nvPr>
            <p:ph type="body" sz="half" idx="1"/>
          </p:nvPr>
        </p:nvSpPr>
        <p:spPr>
          <a:xfrm>
            <a:off x="833438" y="1422400"/>
            <a:ext cx="7627937" cy="4572000"/>
          </a:xfrm>
        </p:spPr>
        <p:txBody>
          <a:bodyPr/>
          <a:lstStyle/>
          <a:p>
            <a:pPr algn="ctr">
              <a:buFontTx/>
              <a:buNone/>
            </a:pPr>
            <a:r>
              <a:rPr lang="en-US" dirty="0">
                <a:latin typeface="Arial" charset="0"/>
                <a:ea typeface="ＭＳ Ｐゴシック" charset="-128"/>
              </a:rPr>
              <a:t>Current software version:  </a:t>
            </a:r>
            <a:r>
              <a:rPr lang="en-US" dirty="0" smtClean="0">
                <a:latin typeface="Arial" charset="0"/>
                <a:ea typeface="ＭＳ Ｐゴシック" charset="-128"/>
              </a:rPr>
              <a:t>2.5</a:t>
            </a:r>
          </a:p>
          <a:p>
            <a:pPr algn="ctr">
              <a:buFontTx/>
              <a:buNone/>
            </a:pPr>
            <a:r>
              <a:rPr lang="en-US" dirty="0">
                <a:latin typeface="Arial" charset="0"/>
                <a:ea typeface="ＭＳ Ｐゴシック" charset="-128"/>
              </a:rPr>
              <a:t>(available from Inca website)</a:t>
            </a:r>
          </a:p>
          <a:p>
            <a:pPr algn="ctr">
              <a:buFontTx/>
              <a:buNone/>
            </a:pPr>
            <a:endParaRPr lang="en-US" dirty="0">
              <a:latin typeface="Arial" charset="0"/>
              <a:ea typeface="ＭＳ Ｐゴシック" charset="-128"/>
            </a:endParaRPr>
          </a:p>
          <a:p>
            <a:pPr algn="ctr">
              <a:buFontTx/>
              <a:buNone/>
            </a:pPr>
            <a:r>
              <a:rPr lang="en-US" b="1" dirty="0">
                <a:latin typeface="Arial" charset="0"/>
                <a:ea typeface="ＭＳ Ｐゴシック" charset="-128"/>
              </a:rPr>
              <a:t>http://</a:t>
            </a:r>
            <a:r>
              <a:rPr lang="en-US" b="1" dirty="0" err="1">
                <a:latin typeface="Arial" charset="0"/>
                <a:ea typeface="ＭＳ Ｐゴシック" charset="-128"/>
              </a:rPr>
              <a:t>inca.sdsc.edu</a:t>
            </a:r>
            <a:endParaRPr lang="en-US" sz="2000" b="1" dirty="0">
              <a:latin typeface="Arial" charset="0"/>
              <a:ea typeface="ＭＳ Ｐゴシック" charset="-128"/>
            </a:endParaRPr>
          </a:p>
          <a:p>
            <a:pPr>
              <a:buFontTx/>
              <a:buNone/>
            </a:pPr>
            <a:endParaRPr lang="en-US" dirty="0">
              <a:latin typeface="Arial" charset="0"/>
              <a:ea typeface="ＭＳ Ｐゴシック" charset="-128"/>
            </a:endParaRPr>
          </a:p>
          <a:p>
            <a:pPr>
              <a:buFontTx/>
              <a:buNone/>
            </a:pPr>
            <a:endParaRPr lang="en-US" dirty="0">
              <a:latin typeface="Arial" charset="0"/>
              <a:ea typeface="ＭＳ Ｐゴシック" charset="-128"/>
            </a:endParaRPr>
          </a:p>
          <a:p>
            <a:endParaRPr lang="en-US" sz="2400" dirty="0">
              <a:latin typeface="Arial" charset="0"/>
              <a:ea typeface="ＭＳ Ｐゴシック" charset="-128"/>
            </a:endParaRPr>
          </a:p>
        </p:txBody>
      </p:sp>
      <p:pic>
        <p:nvPicPr>
          <p:cNvPr id="27" name="Picture 4" descr="bkgrnd_header"/>
          <p:cNvPicPr>
            <a:picLocks noChangeAspect="1" noChangeArrowheads="1"/>
          </p:cNvPicPr>
          <p:nvPr/>
        </p:nvPicPr>
        <p:blipFill>
          <a:blip r:embed="rId3"/>
          <a:srcRect/>
          <a:stretch>
            <a:fillRect/>
          </a:stretch>
        </p:blipFill>
        <p:spPr bwMode="auto">
          <a:xfrm>
            <a:off x="2025650" y="3657600"/>
            <a:ext cx="2241550" cy="841375"/>
          </a:xfrm>
          <a:prstGeom prst="rect">
            <a:avLst/>
          </a:prstGeom>
          <a:noFill/>
          <a:ln w="9525">
            <a:noFill/>
            <a:miter lim="800000"/>
            <a:headEnd/>
            <a:tailEnd/>
          </a:ln>
        </p:spPr>
      </p:pic>
      <p:pic>
        <p:nvPicPr>
          <p:cNvPr id="28" name="Picture 6" descr="arcs"/>
          <p:cNvPicPr>
            <a:picLocks noChangeAspect="1" noChangeArrowheads="1"/>
          </p:cNvPicPr>
          <p:nvPr/>
        </p:nvPicPr>
        <p:blipFill>
          <a:blip r:embed="rId4"/>
          <a:srcRect/>
          <a:stretch>
            <a:fillRect/>
          </a:stretch>
        </p:blipFill>
        <p:spPr bwMode="auto">
          <a:xfrm>
            <a:off x="381000" y="4038600"/>
            <a:ext cx="1585913" cy="644525"/>
          </a:xfrm>
          <a:prstGeom prst="rect">
            <a:avLst/>
          </a:prstGeom>
          <a:noFill/>
          <a:ln w="9525">
            <a:noFill/>
            <a:miter lim="800000"/>
            <a:headEnd/>
            <a:tailEnd/>
          </a:ln>
        </p:spPr>
      </p:pic>
      <p:pic>
        <p:nvPicPr>
          <p:cNvPr id="29" name="Picture 7" descr="ngs"/>
          <p:cNvPicPr>
            <a:picLocks noChangeAspect="1" noChangeArrowheads="1"/>
          </p:cNvPicPr>
          <p:nvPr/>
        </p:nvPicPr>
        <p:blipFill>
          <a:blip r:embed="rId5"/>
          <a:srcRect/>
          <a:stretch>
            <a:fillRect/>
          </a:stretch>
        </p:blipFill>
        <p:spPr bwMode="auto">
          <a:xfrm>
            <a:off x="6762750" y="3794125"/>
            <a:ext cx="2000250" cy="854075"/>
          </a:xfrm>
          <a:prstGeom prst="rect">
            <a:avLst/>
          </a:prstGeom>
          <a:noFill/>
          <a:ln w="9525">
            <a:noFill/>
            <a:miter lim="800000"/>
            <a:headEnd/>
            <a:tailEnd/>
          </a:ln>
        </p:spPr>
      </p:pic>
      <p:pic>
        <p:nvPicPr>
          <p:cNvPr id="30" name="Picture 10" descr="logo_lofi"/>
          <p:cNvPicPr>
            <a:picLocks noChangeAspect="1" noChangeArrowheads="1"/>
          </p:cNvPicPr>
          <p:nvPr/>
        </p:nvPicPr>
        <p:blipFill>
          <a:blip r:embed="rId6"/>
          <a:srcRect/>
          <a:stretch>
            <a:fillRect/>
          </a:stretch>
        </p:blipFill>
        <p:spPr bwMode="auto">
          <a:xfrm>
            <a:off x="4267200" y="3660775"/>
            <a:ext cx="2352675" cy="909638"/>
          </a:xfrm>
          <a:prstGeom prst="rect">
            <a:avLst/>
          </a:prstGeom>
          <a:noFill/>
          <a:ln w="9525">
            <a:noFill/>
            <a:miter lim="800000"/>
            <a:headEnd/>
            <a:tailEnd/>
          </a:ln>
        </p:spPr>
      </p:pic>
      <p:pic>
        <p:nvPicPr>
          <p:cNvPr id="31" name="Picture 11" descr="team"/>
          <p:cNvPicPr>
            <a:picLocks noChangeAspect="1" noChangeArrowheads="1"/>
          </p:cNvPicPr>
          <p:nvPr/>
        </p:nvPicPr>
        <p:blipFill>
          <a:blip r:embed="rId7"/>
          <a:srcRect/>
          <a:stretch>
            <a:fillRect/>
          </a:stretch>
        </p:blipFill>
        <p:spPr bwMode="auto">
          <a:xfrm>
            <a:off x="3505200" y="4648200"/>
            <a:ext cx="1182688" cy="1734786"/>
          </a:xfrm>
          <a:prstGeom prst="rect">
            <a:avLst/>
          </a:prstGeom>
          <a:noFill/>
          <a:ln w="9525">
            <a:noFill/>
            <a:miter lim="800000"/>
            <a:headEnd/>
            <a:tailEnd/>
          </a:ln>
        </p:spPr>
      </p:pic>
      <p:pic>
        <p:nvPicPr>
          <p:cNvPr id="32" name="Picture 13" descr="tglogo"/>
          <p:cNvPicPr>
            <a:picLocks noChangeAspect="1" noChangeArrowheads="1"/>
          </p:cNvPicPr>
          <p:nvPr/>
        </p:nvPicPr>
        <p:blipFill>
          <a:blip r:embed="rId8"/>
          <a:srcRect/>
          <a:stretch>
            <a:fillRect/>
          </a:stretch>
        </p:blipFill>
        <p:spPr bwMode="auto">
          <a:xfrm>
            <a:off x="5105400" y="4953000"/>
            <a:ext cx="1100138" cy="1295400"/>
          </a:xfrm>
          <a:prstGeom prst="rect">
            <a:avLst/>
          </a:prstGeom>
          <a:noFill/>
          <a:ln w="9525">
            <a:noFill/>
            <a:miter lim="800000"/>
            <a:headEnd/>
            <a:tailEnd/>
          </a:ln>
        </p:spPr>
      </p:pic>
      <p:pic>
        <p:nvPicPr>
          <p:cNvPr id="33" name="Picture 32" descr="ScreenSnapz.png"/>
          <p:cNvPicPr>
            <a:picLocks noChangeAspect="1"/>
          </p:cNvPicPr>
          <p:nvPr/>
        </p:nvPicPr>
        <p:blipFill>
          <a:blip r:embed="rId9"/>
          <a:stretch>
            <a:fillRect/>
          </a:stretch>
        </p:blipFill>
        <p:spPr>
          <a:xfrm>
            <a:off x="6574971" y="5683250"/>
            <a:ext cx="1654629" cy="457200"/>
          </a:xfrm>
          <a:prstGeom prst="rect">
            <a:avLst/>
          </a:prstGeom>
        </p:spPr>
      </p:pic>
      <p:pic>
        <p:nvPicPr>
          <p:cNvPr id="34" name="Picture 33"/>
          <p:cNvPicPr>
            <a:picLocks noChangeAspect="1"/>
          </p:cNvPicPr>
          <p:nvPr/>
        </p:nvPicPr>
        <p:blipFill>
          <a:blip r:embed="rId10"/>
          <a:stretch>
            <a:fillRect/>
          </a:stretch>
        </p:blipFill>
        <p:spPr>
          <a:xfrm>
            <a:off x="6879771" y="4724400"/>
            <a:ext cx="914400" cy="914400"/>
          </a:xfrm>
          <a:prstGeom prst="rect">
            <a:avLst/>
          </a:prstGeom>
        </p:spPr>
      </p:pic>
      <p:pic>
        <p:nvPicPr>
          <p:cNvPr id="35" name="Picture 34" descr="ScreenSnapz.png"/>
          <p:cNvPicPr>
            <a:picLocks noChangeAspect="1"/>
          </p:cNvPicPr>
          <p:nvPr/>
        </p:nvPicPr>
        <p:blipFill>
          <a:blip r:embed="rId11"/>
          <a:stretch>
            <a:fillRect/>
          </a:stretch>
        </p:blipFill>
        <p:spPr>
          <a:xfrm>
            <a:off x="1295400" y="5181600"/>
            <a:ext cx="1822450" cy="6679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228600"/>
            <a:ext cx="8458200" cy="1041400"/>
          </a:xfrm>
        </p:spPr>
        <p:txBody>
          <a:bodyPr/>
          <a:lstStyle/>
          <a:p>
            <a:r>
              <a:rPr lang="en-US" dirty="0">
                <a:latin typeface="Arial" charset="0"/>
                <a:ea typeface="ＭＳ Ｐゴシック" charset="-128"/>
              </a:rPr>
              <a:t>Inca </a:t>
            </a:r>
            <a:r>
              <a:rPr lang="en-US" dirty="0" err="1">
                <a:latin typeface="Arial" charset="0"/>
                <a:ea typeface="ＭＳ Ｐゴシック" charset="-128"/>
              </a:rPr>
              <a:t>TeraGrid</a:t>
            </a:r>
            <a:r>
              <a:rPr lang="en-US" dirty="0">
                <a:latin typeface="Arial" charset="0"/>
                <a:ea typeface="ＭＳ Ｐゴシック" charset="-128"/>
              </a:rPr>
              <a:t> deployment</a:t>
            </a:r>
          </a:p>
        </p:txBody>
      </p:sp>
      <p:sp>
        <p:nvSpPr>
          <p:cNvPr id="44035" name="Rectangle 3"/>
          <p:cNvSpPr>
            <a:spLocks noGrp="1" noChangeArrowheads="1"/>
          </p:cNvSpPr>
          <p:nvPr>
            <p:ph type="body" idx="1"/>
          </p:nvPr>
        </p:nvSpPr>
        <p:spPr>
          <a:xfrm>
            <a:off x="152400" y="1219200"/>
            <a:ext cx="3429000" cy="4648200"/>
          </a:xfrm>
        </p:spPr>
        <p:txBody>
          <a:bodyPr/>
          <a:lstStyle/>
          <a:p>
            <a:pPr>
              <a:lnSpc>
                <a:spcPct val="85000"/>
              </a:lnSpc>
              <a:spcAft>
                <a:spcPct val="50000"/>
              </a:spcAft>
            </a:pPr>
            <a:r>
              <a:rPr lang="en-US" sz="2000" dirty="0">
                <a:latin typeface="Arial" charset="0"/>
                <a:ea typeface="ＭＳ Ｐゴシック" charset="-128"/>
              </a:rPr>
              <a:t>Running since 2003</a:t>
            </a:r>
            <a:endParaRPr lang="en-US" sz="2000" dirty="0" smtClean="0">
              <a:latin typeface="Arial" charset="0"/>
              <a:ea typeface="ＭＳ Ｐゴシック" charset="-128"/>
            </a:endParaRPr>
          </a:p>
          <a:p>
            <a:pPr defTabSz="457200" eaLnBrk="1" hangingPunct="1">
              <a:lnSpc>
                <a:spcPct val="120000"/>
              </a:lnSpc>
              <a:spcBef>
                <a:spcPct val="0"/>
              </a:spcBef>
              <a:spcAft>
                <a:spcPts val="1200"/>
              </a:spcAft>
              <a:buClrTx/>
              <a:buSzTx/>
              <a:buFont typeface="Arial" charset="0"/>
              <a:buChar char="•"/>
              <a:defRPr/>
            </a:pPr>
            <a:r>
              <a:rPr lang="en-US" sz="2000" dirty="0" smtClean="0">
                <a:latin typeface="Arial" charset="0"/>
                <a:ea typeface="ＭＳ Ｐゴシック" charset="-128"/>
              </a:rPr>
              <a:t>Resource registration in information </a:t>
            </a:r>
            <a:r>
              <a:rPr lang="en-US" sz="2000" dirty="0" smtClean="0">
                <a:latin typeface="Arial" charset="0"/>
                <a:ea typeface="ＭＳ Ｐゴシック" charset="-128"/>
              </a:rPr>
              <a:t>services (IIS)</a:t>
            </a:r>
            <a:endParaRPr lang="en-US" sz="1600" dirty="0" smtClean="0">
              <a:latin typeface="Arial" charset="0"/>
              <a:ea typeface="ＭＳ Ｐゴシック" charset="-128"/>
            </a:endParaRPr>
          </a:p>
          <a:p>
            <a:pPr lvl="0" defTabSz="457200" eaLnBrk="1" hangingPunct="1">
              <a:lnSpc>
                <a:spcPct val="120000"/>
              </a:lnSpc>
              <a:spcBef>
                <a:spcPct val="0"/>
              </a:spcBef>
              <a:spcAft>
                <a:spcPts val="1200"/>
              </a:spcAft>
              <a:buClrTx/>
              <a:buSzTx/>
              <a:buFont typeface="Arial" charset="0"/>
              <a:buChar char="•"/>
              <a:defRPr/>
            </a:pPr>
            <a:r>
              <a:rPr lang="en-US" sz="2000" kern="1200" dirty="0" smtClean="0">
                <a:ea typeface="ＭＳ Ｐゴシック" charset="-128"/>
                <a:cs typeface="ＭＳ Ｐゴシック" charset="-128"/>
              </a:rPr>
              <a:t>Total </a:t>
            </a:r>
            <a:r>
              <a:rPr lang="en-US" sz="2000" kern="1200" dirty="0" smtClean="0">
                <a:ea typeface="ＭＳ Ｐゴシック" charset="-128"/>
                <a:cs typeface="ＭＳ Ｐゴシック" charset="-128"/>
              </a:rPr>
              <a:t>of ~2200 tests running on 18 login nodes, 2 grid nodes, and 3 servers</a:t>
            </a:r>
            <a:endParaRPr lang="en-US" sz="2000" kern="1200" dirty="0" smtClean="0">
              <a:ea typeface="ＭＳ Ｐゴシック" charset="-128"/>
              <a:cs typeface="ＭＳ Ｐゴシック" charset="-128"/>
            </a:endParaRPr>
          </a:p>
          <a:p>
            <a:pPr lvl="0" defTabSz="457200" eaLnBrk="1" hangingPunct="1">
              <a:lnSpc>
                <a:spcPct val="120000"/>
              </a:lnSpc>
              <a:spcBef>
                <a:spcPct val="0"/>
              </a:spcBef>
              <a:spcAft>
                <a:spcPts val="1200"/>
              </a:spcAft>
              <a:buClrTx/>
              <a:buSzTx/>
              <a:buFont typeface="Arial" charset="0"/>
              <a:buChar char="•"/>
              <a:defRPr/>
            </a:pPr>
            <a:r>
              <a:rPr lang="en-US" sz="2000" kern="1200" dirty="0" smtClean="0">
                <a:ea typeface="ＭＳ Ｐゴシック" charset="-128"/>
                <a:cs typeface="ＭＳ Ｐゴシック" charset="-128"/>
              </a:rPr>
              <a:t>Email notifications for critical services</a:t>
            </a:r>
          </a:p>
          <a:p>
            <a:pPr>
              <a:lnSpc>
                <a:spcPct val="85000"/>
              </a:lnSpc>
              <a:spcAft>
                <a:spcPct val="50000"/>
              </a:spcAft>
            </a:pPr>
            <a:r>
              <a:rPr lang="en-US" sz="2000" dirty="0" smtClean="0">
                <a:latin typeface="Arial" charset="0"/>
                <a:ea typeface="ＭＳ Ｐゴシック" charset="-128"/>
              </a:rPr>
              <a:t>Cross</a:t>
            </a:r>
            <a:r>
              <a:rPr lang="en-US" sz="2000" dirty="0">
                <a:latin typeface="Arial" charset="0"/>
                <a:ea typeface="ＭＳ Ｐゴシック" charset="-128"/>
              </a:rPr>
              <a:t>-site tests</a:t>
            </a:r>
            <a:endParaRPr lang="en-US" sz="2000" dirty="0" smtClean="0">
              <a:latin typeface="Arial" charset="0"/>
              <a:ea typeface="ＭＳ Ｐゴシック" charset="-128"/>
            </a:endParaRPr>
          </a:p>
          <a:p>
            <a:pPr>
              <a:lnSpc>
                <a:spcPct val="85000"/>
              </a:lnSpc>
              <a:spcAft>
                <a:spcPct val="50000"/>
              </a:spcAft>
            </a:pPr>
            <a:r>
              <a:rPr lang="en-US" sz="2000" dirty="0" smtClean="0">
                <a:latin typeface="Arial" charset="0"/>
                <a:ea typeface="ＭＳ Ｐゴシック" charset="-128"/>
              </a:rPr>
              <a:t>CA </a:t>
            </a:r>
            <a:r>
              <a:rPr lang="en-US" sz="2000" dirty="0">
                <a:latin typeface="Arial" charset="0"/>
                <a:ea typeface="ＭＳ Ｐゴシック" charset="-128"/>
              </a:rPr>
              <a:t>certificate and CRL </a:t>
            </a:r>
            <a:r>
              <a:rPr lang="en-US" sz="2000" dirty="0" smtClean="0">
                <a:latin typeface="Arial" charset="0"/>
                <a:ea typeface="ＭＳ Ｐゴシック" charset="-128"/>
              </a:rPr>
              <a:t>checking</a:t>
            </a:r>
            <a:endParaRPr lang="en-US" sz="2000" dirty="0">
              <a:latin typeface="Arial" charset="0"/>
              <a:ea typeface="ＭＳ Ｐゴシック" charset="-128"/>
            </a:endParaRPr>
          </a:p>
        </p:txBody>
      </p:sp>
      <p:sp>
        <p:nvSpPr>
          <p:cNvPr id="44038" name="Text Box 6"/>
          <p:cNvSpPr txBox="1">
            <a:spLocks noChangeArrowheads="1"/>
          </p:cNvSpPr>
          <p:nvPr/>
        </p:nvSpPr>
        <p:spPr bwMode="auto">
          <a:xfrm>
            <a:off x="3773323" y="4648200"/>
            <a:ext cx="4761077" cy="369332"/>
          </a:xfrm>
          <a:prstGeom prst="rect">
            <a:avLst/>
          </a:prstGeom>
          <a:noFill/>
          <a:ln w="9525">
            <a:noFill/>
            <a:miter lim="800000"/>
            <a:headEnd/>
            <a:tailEnd/>
          </a:ln>
        </p:spPr>
        <p:txBody>
          <a:bodyPr wrap="none">
            <a:prstTxWarp prst="textNoShape">
              <a:avLst/>
            </a:prstTxWarp>
            <a:spAutoFit/>
          </a:bodyPr>
          <a:lstStyle/>
          <a:p>
            <a:r>
              <a:rPr lang="en-US" sz="1800" dirty="0">
                <a:solidFill>
                  <a:srgbClr val="000000"/>
                </a:solidFill>
                <a:latin typeface="Arial"/>
                <a:cs typeface="Arial"/>
              </a:rPr>
              <a:t>Screenshot of Inca status pages for </a:t>
            </a:r>
            <a:r>
              <a:rPr lang="en-US" sz="1800" dirty="0" err="1">
                <a:solidFill>
                  <a:srgbClr val="000000"/>
                </a:solidFill>
                <a:latin typeface="Arial"/>
                <a:cs typeface="Arial"/>
              </a:rPr>
              <a:t>TeraGrid</a:t>
            </a:r>
            <a:endParaRPr lang="en-US" sz="2400" dirty="0">
              <a:solidFill>
                <a:srgbClr val="000000"/>
              </a:solidFill>
              <a:latin typeface="Arial"/>
              <a:cs typeface="Arial"/>
            </a:endParaRPr>
          </a:p>
        </p:txBody>
      </p:sp>
      <p:sp>
        <p:nvSpPr>
          <p:cNvPr id="44039" name="Rectangle 7"/>
          <p:cNvSpPr>
            <a:spLocks noChangeArrowheads="1"/>
          </p:cNvSpPr>
          <p:nvPr/>
        </p:nvSpPr>
        <p:spPr bwMode="auto">
          <a:xfrm>
            <a:off x="5003800" y="4999037"/>
            <a:ext cx="2762295" cy="707886"/>
          </a:xfrm>
          <a:prstGeom prst="rect">
            <a:avLst/>
          </a:prstGeom>
          <a:noFill/>
          <a:ln w="12700">
            <a:noFill/>
            <a:miter lim="800000"/>
            <a:headEnd/>
            <a:tailEnd/>
          </a:ln>
        </p:spPr>
        <p:txBody>
          <a:bodyPr wrap="none">
            <a:prstTxWarp prst="textNoShape">
              <a:avLst/>
            </a:prstTxWarp>
            <a:spAutoFit/>
          </a:bodyPr>
          <a:lstStyle/>
          <a:p>
            <a:pPr algn="ctr"/>
            <a:r>
              <a:rPr lang="en-US" dirty="0">
                <a:latin typeface="Arial"/>
                <a:cs typeface="Arial"/>
                <a:hlinkClick r:id="rId3"/>
              </a:rPr>
              <a:t>http://inca.teragrid.org</a:t>
            </a:r>
            <a:r>
              <a:rPr lang="en-US" dirty="0" smtClean="0">
                <a:latin typeface="Arial"/>
                <a:cs typeface="Arial"/>
                <a:hlinkClick r:id="rId3"/>
              </a:rPr>
              <a:t>/</a:t>
            </a:r>
            <a:endParaRPr lang="en-US" dirty="0">
              <a:latin typeface="Arial"/>
              <a:cs typeface="Arial"/>
            </a:endParaRPr>
          </a:p>
          <a:p>
            <a:pPr algn="ctr"/>
            <a:endParaRPr lang="en-US" dirty="0" smtClean="0">
              <a:latin typeface="Arial"/>
              <a:cs typeface="Arial"/>
            </a:endParaRPr>
          </a:p>
        </p:txBody>
      </p:sp>
      <p:pic>
        <p:nvPicPr>
          <p:cNvPr id="9" name="Picture 8" descr="ScreenSnapz.png"/>
          <p:cNvPicPr>
            <a:picLocks noChangeAspect="1"/>
          </p:cNvPicPr>
          <p:nvPr/>
        </p:nvPicPr>
        <p:blipFill>
          <a:blip r:embed="rId4"/>
          <a:stretch>
            <a:fillRect/>
          </a:stretch>
        </p:blipFill>
        <p:spPr>
          <a:xfrm>
            <a:off x="3581400" y="1447800"/>
            <a:ext cx="5354320" cy="3149600"/>
          </a:xfrm>
          <a:prstGeom prst="rect">
            <a:avLst/>
          </a:prstGeom>
          <a:ln>
            <a:solidFill>
              <a:schemeClr val="bg2"/>
            </a:solidFill>
          </a:ln>
          <a:effectLst>
            <a:outerShdw blurRad="50800" dist="38100" dir="2700000" algn="tl" rotWithShape="0">
              <a:srgbClr val="000000">
                <a:alpha val="43000"/>
              </a:srgbClr>
            </a:outerShdw>
          </a:effectLst>
        </p:spPr>
      </p:pic>
      <p:sp>
        <p:nvSpPr>
          <p:cNvPr id="10" name="TextBox 9"/>
          <p:cNvSpPr txBox="1"/>
          <p:nvPr/>
        </p:nvSpPr>
        <p:spPr>
          <a:xfrm>
            <a:off x="3352800" y="5562600"/>
            <a:ext cx="5497619" cy="707886"/>
          </a:xfrm>
          <a:prstGeom prst="rect">
            <a:avLst/>
          </a:prstGeom>
          <a:noFill/>
        </p:spPr>
        <p:txBody>
          <a:bodyPr wrap="square" rtlCol="0">
            <a:spAutoFit/>
          </a:bodyPr>
          <a:lstStyle/>
          <a:p>
            <a:pPr algn="ctr"/>
            <a:r>
              <a:rPr lang="en-US" i="1" dirty="0" smtClean="0">
                <a:solidFill>
                  <a:srgbClr val="800000"/>
                </a:solidFill>
              </a:rPr>
              <a:t>IIS paper to be given on Friday at GCE’09</a:t>
            </a:r>
          </a:p>
          <a:p>
            <a:pPr algn="ctr"/>
            <a:r>
              <a:rPr lang="en-US" i="1" dirty="0" smtClean="0">
                <a:solidFill>
                  <a:srgbClr val="800000"/>
                </a:solidFill>
              </a:rPr>
              <a:t>by JP Navarro </a:t>
            </a:r>
            <a:endParaRPr lang="en-US" i="1" dirty="0">
              <a:solidFill>
                <a:srgbClr val="8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smtClean="0"/>
              <a:t>Using Inca and IPM to measure performance variation on TeraGrid</a:t>
            </a:r>
            <a:endParaRPr lang="en-US" dirty="0" smtClean="0"/>
          </a:p>
        </p:txBody>
      </p:sp>
      <p:sp>
        <p:nvSpPr>
          <p:cNvPr id="3" name="Text Placeholder 2"/>
          <p:cNvSpPr>
            <a:spLocks noGrp="1"/>
          </p:cNvSpPr>
          <p:nvPr>
            <p:ph type="body" sz="half" idx="1"/>
          </p:nvPr>
        </p:nvSpPr>
        <p:spPr>
          <a:xfrm>
            <a:off x="313268" y="1472403"/>
            <a:ext cx="4152900" cy="4275667"/>
          </a:xfrm>
        </p:spPr>
        <p:txBody>
          <a:bodyPr>
            <a:normAutofit fontScale="77500" lnSpcReduction="20000"/>
          </a:bodyPr>
          <a:lstStyle/>
          <a:p>
            <a:r>
              <a:rPr lang="en-US" dirty="0" smtClean="0"/>
              <a:t>Joint work with Nick Wright (LBL) and </a:t>
            </a:r>
            <a:r>
              <a:rPr lang="en-US" dirty="0" err="1" smtClean="0"/>
              <a:t>PMaC</a:t>
            </a:r>
            <a:r>
              <a:rPr lang="en-US" dirty="0" smtClean="0"/>
              <a:t> group</a:t>
            </a:r>
          </a:p>
          <a:p>
            <a:r>
              <a:rPr lang="en-US" dirty="0" smtClean="0"/>
              <a:t>Performance variation makes code optimization challenging</a:t>
            </a:r>
          </a:p>
          <a:p>
            <a:r>
              <a:rPr lang="en-US" dirty="0" smtClean="0"/>
              <a:t>Benchmarks:  </a:t>
            </a:r>
            <a:r>
              <a:rPr lang="en-US" dirty="0" err="1" smtClean="0"/>
              <a:t>Paratec</a:t>
            </a:r>
            <a:r>
              <a:rPr lang="en-US" dirty="0" smtClean="0"/>
              <a:t>, WRF, </a:t>
            </a:r>
            <a:r>
              <a:rPr lang="en-US" dirty="0" err="1" smtClean="0"/>
              <a:t>PingPong</a:t>
            </a:r>
            <a:r>
              <a:rPr lang="en-US" dirty="0" smtClean="0"/>
              <a:t>, and HPCC (naturally ordered ring and random ring) </a:t>
            </a:r>
          </a:p>
          <a:p>
            <a:r>
              <a:rPr lang="en-US" dirty="0" smtClean="0"/>
              <a:t>Machines:  NCSA Abe, NICS Kraken, and TACC Ranger </a:t>
            </a:r>
          </a:p>
          <a:p>
            <a:r>
              <a:rPr lang="en-US" dirty="0" smtClean="0"/>
              <a:t>256 processors twice a day during March 2009</a:t>
            </a:r>
          </a:p>
          <a:p>
            <a:r>
              <a:rPr lang="en-US" dirty="0" smtClean="0"/>
              <a:t>Variance due to network contention; higher for WRF</a:t>
            </a:r>
          </a:p>
        </p:txBody>
      </p:sp>
      <p:pic>
        <p:nvPicPr>
          <p:cNvPr id="46086" name="Picture 6"/>
          <p:cNvPicPr>
            <a:picLocks noChangeAspect="1" noChangeArrowheads="1"/>
          </p:cNvPicPr>
          <p:nvPr/>
        </p:nvPicPr>
        <p:blipFill>
          <a:blip r:embed="rId3"/>
          <a:srcRect/>
          <a:stretch>
            <a:fillRect/>
          </a:stretch>
        </p:blipFill>
        <p:spPr bwMode="auto">
          <a:xfrm>
            <a:off x="5232387" y="3356393"/>
            <a:ext cx="3079545" cy="1825207"/>
          </a:xfrm>
          <a:prstGeom prst="rect">
            <a:avLst/>
          </a:prstGeom>
          <a:noFill/>
          <a:ln w="9525">
            <a:noFill/>
            <a:miter lim="800000"/>
            <a:headEnd/>
            <a:tailEnd/>
          </a:ln>
        </p:spPr>
      </p:pic>
      <p:sp>
        <p:nvSpPr>
          <p:cNvPr id="46087" name="TextBox 17"/>
          <p:cNvSpPr txBox="1">
            <a:spLocks noChangeArrowheads="1"/>
          </p:cNvSpPr>
          <p:nvPr/>
        </p:nvSpPr>
        <p:spPr bwMode="auto">
          <a:xfrm>
            <a:off x="5079990" y="5147846"/>
            <a:ext cx="3485950" cy="338554"/>
          </a:xfrm>
          <a:prstGeom prst="rect">
            <a:avLst/>
          </a:prstGeom>
          <a:noFill/>
          <a:ln w="9525">
            <a:noFill/>
            <a:miter lim="800000"/>
            <a:headEnd/>
            <a:tailEnd/>
          </a:ln>
        </p:spPr>
        <p:txBody>
          <a:bodyPr wrap="none">
            <a:prstTxWarp prst="textNoShape">
              <a:avLst/>
            </a:prstTxWarp>
            <a:spAutoFit/>
          </a:bodyPr>
          <a:lstStyle/>
          <a:p>
            <a:r>
              <a:rPr lang="en-US" sz="1600" dirty="0">
                <a:solidFill>
                  <a:srgbClr val="B07149"/>
                </a:solidFill>
              </a:rPr>
              <a:t>Mean MPI ping pong bandwidth history</a:t>
            </a:r>
          </a:p>
        </p:txBody>
      </p:sp>
      <p:pic>
        <p:nvPicPr>
          <p:cNvPr id="9" name="Picture 8" descr="inca-ipm.png"/>
          <p:cNvPicPr>
            <a:picLocks noChangeAspect="1"/>
          </p:cNvPicPr>
          <p:nvPr/>
        </p:nvPicPr>
        <p:blipFill>
          <a:blip r:embed="rId4"/>
          <a:stretch>
            <a:fillRect/>
          </a:stretch>
        </p:blipFill>
        <p:spPr>
          <a:xfrm>
            <a:off x="4690532" y="1359688"/>
            <a:ext cx="4148668" cy="2145512"/>
          </a:xfrm>
          <a:prstGeom prst="rect">
            <a:avLst/>
          </a:prstGeom>
        </p:spPr>
      </p:pic>
      <p:sp>
        <p:nvSpPr>
          <p:cNvPr id="14" name="TextBox 13"/>
          <p:cNvSpPr txBox="1"/>
          <p:nvPr/>
        </p:nvSpPr>
        <p:spPr>
          <a:xfrm>
            <a:off x="313268" y="5620960"/>
            <a:ext cx="8525932" cy="745073"/>
          </a:xfrm>
          <a:prstGeom prst="rect">
            <a:avLst/>
          </a:prstGeom>
          <a:noFill/>
        </p:spPr>
        <p:txBody>
          <a:bodyPr wrap="square" rtlCol="0">
            <a:normAutofit fontScale="85000" lnSpcReduction="10000"/>
          </a:bodyPr>
          <a:lstStyle/>
          <a:p>
            <a:r>
              <a:rPr lang="en-US" dirty="0" smtClean="0">
                <a:solidFill>
                  <a:schemeClr val="tx2"/>
                </a:solidFill>
              </a:rPr>
              <a:t>Wright, N., Smallen, S., </a:t>
            </a:r>
            <a:r>
              <a:rPr lang="en-US" dirty="0" err="1" smtClean="0">
                <a:solidFill>
                  <a:schemeClr val="tx2"/>
                </a:solidFill>
              </a:rPr>
              <a:t>Olschanowsky</a:t>
            </a:r>
            <a:r>
              <a:rPr lang="en-US" dirty="0" smtClean="0">
                <a:solidFill>
                  <a:schemeClr val="tx2"/>
                </a:solidFill>
              </a:rPr>
              <a:t>, C., Hayes, J., </a:t>
            </a:r>
            <a:r>
              <a:rPr lang="en-US" dirty="0" err="1" smtClean="0">
                <a:solidFill>
                  <a:schemeClr val="tx2"/>
                </a:solidFill>
              </a:rPr>
              <a:t>Snavely</a:t>
            </a:r>
            <a:r>
              <a:rPr lang="en-US" dirty="0" smtClean="0">
                <a:solidFill>
                  <a:schemeClr val="tx2"/>
                </a:solidFill>
              </a:rPr>
              <a:t>, A. “Measuring and Understanding Variation in Benchmark Performance”</a:t>
            </a:r>
            <a:r>
              <a:rPr lang="en-US" i="1" dirty="0" smtClean="0">
                <a:solidFill>
                  <a:schemeClr val="tx2"/>
                </a:solidFill>
              </a:rPr>
              <a:t>, published in HPCMP UGC 2009</a:t>
            </a:r>
            <a:endParaRPr lang="en-US" i="1" dirty="0">
              <a:solidFill>
                <a:schemeClr val="tx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228600"/>
            <a:ext cx="8458200" cy="1041400"/>
          </a:xfrm>
        </p:spPr>
        <p:txBody>
          <a:bodyPr/>
          <a:lstStyle/>
          <a:p>
            <a:r>
              <a:rPr lang="en-US" dirty="0">
                <a:latin typeface="Arial" charset="0"/>
                <a:ea typeface="ＭＳ Ｐゴシック" charset="-128"/>
              </a:rPr>
              <a:t>Inca</a:t>
            </a:r>
            <a:r>
              <a:rPr lang="en-US" dirty="0" smtClean="0">
                <a:latin typeface="Arial" charset="0"/>
                <a:ea typeface="ＭＳ Ｐゴシック" charset="-128"/>
              </a:rPr>
              <a:t> UC Grid deployment</a:t>
            </a:r>
            <a:endParaRPr lang="en-US" dirty="0">
              <a:latin typeface="Arial" charset="0"/>
              <a:ea typeface="ＭＳ Ｐゴシック" charset="-128"/>
            </a:endParaRPr>
          </a:p>
        </p:txBody>
      </p:sp>
      <p:sp>
        <p:nvSpPr>
          <p:cNvPr id="48131" name="Rectangle 3"/>
          <p:cNvSpPr>
            <a:spLocks noGrp="1" noChangeArrowheads="1"/>
          </p:cNvSpPr>
          <p:nvPr>
            <p:ph type="body" idx="1"/>
          </p:nvPr>
        </p:nvSpPr>
        <p:spPr>
          <a:xfrm>
            <a:off x="304800" y="1422400"/>
            <a:ext cx="3124200" cy="4749800"/>
          </a:xfrm>
        </p:spPr>
        <p:txBody>
          <a:bodyPr/>
          <a:lstStyle/>
          <a:p>
            <a:pPr>
              <a:spcAft>
                <a:spcPct val="100000"/>
              </a:spcAft>
            </a:pPr>
            <a:r>
              <a:rPr lang="en-US" sz="2000" dirty="0" smtClean="0">
                <a:latin typeface="Arial" charset="0"/>
                <a:ea typeface="ＭＳ Ｐゴシック" charset="-128"/>
              </a:rPr>
              <a:t>University of California campuses</a:t>
            </a:r>
          </a:p>
          <a:p>
            <a:pPr>
              <a:spcAft>
                <a:spcPct val="100000"/>
              </a:spcAft>
            </a:pPr>
            <a:r>
              <a:rPr lang="en-US" sz="2000" dirty="0" smtClean="0">
                <a:latin typeface="Arial" charset="0"/>
                <a:ea typeface="ＭＳ Ｐゴシック" charset="-128"/>
              </a:rPr>
              <a:t>Lead by UCLA</a:t>
            </a:r>
          </a:p>
          <a:p>
            <a:pPr>
              <a:spcAft>
                <a:spcPct val="100000"/>
              </a:spcAft>
            </a:pPr>
            <a:r>
              <a:rPr lang="en-US" sz="2000" dirty="0" smtClean="0">
                <a:latin typeface="Arial" charset="0"/>
                <a:ea typeface="ＭＳ Ｐゴシック" charset="-128"/>
              </a:rPr>
              <a:t>First deployed in August and now includes 4 campuses</a:t>
            </a:r>
          </a:p>
          <a:p>
            <a:pPr>
              <a:spcAft>
                <a:spcPct val="100000"/>
              </a:spcAft>
            </a:pPr>
            <a:r>
              <a:rPr lang="en-US" sz="2000" dirty="0" smtClean="0">
                <a:latin typeface="Arial" charset="0"/>
                <a:ea typeface="ＭＳ Ｐゴシック" charset="-128"/>
              </a:rPr>
              <a:t>Total </a:t>
            </a:r>
            <a:r>
              <a:rPr lang="en-US" sz="2000" dirty="0">
                <a:latin typeface="Arial" charset="0"/>
                <a:ea typeface="ＭＳ Ｐゴシック" charset="-128"/>
              </a:rPr>
              <a:t>of</a:t>
            </a:r>
            <a:r>
              <a:rPr lang="en-US" sz="2000" dirty="0" smtClean="0">
                <a:latin typeface="Arial" charset="0"/>
                <a:ea typeface="ＭＳ Ｐゴシック" charset="-128"/>
              </a:rPr>
              <a:t> 71 tests </a:t>
            </a:r>
            <a:r>
              <a:rPr lang="en-US" sz="2000" dirty="0">
                <a:latin typeface="Arial" charset="0"/>
                <a:ea typeface="ＭＳ Ｐゴシック" charset="-128"/>
              </a:rPr>
              <a:t>running on</a:t>
            </a:r>
            <a:r>
              <a:rPr lang="en-US" sz="2000" dirty="0" smtClean="0">
                <a:latin typeface="Arial" charset="0"/>
                <a:ea typeface="ＭＳ Ｐゴシック" charset="-128"/>
              </a:rPr>
              <a:t> 5 portal servers, 4 appliance nodes, and the </a:t>
            </a:r>
            <a:r>
              <a:rPr lang="en-US" sz="2000" dirty="0" err="1" smtClean="0">
                <a:latin typeface="Arial" charset="0"/>
                <a:ea typeface="ＭＳ Ｐゴシック" charset="-128"/>
              </a:rPr>
              <a:t>myproxy</a:t>
            </a:r>
            <a:r>
              <a:rPr lang="en-US" sz="2000" dirty="0" smtClean="0">
                <a:latin typeface="Arial" charset="0"/>
                <a:ea typeface="ＭＳ Ｐゴシック" charset="-128"/>
              </a:rPr>
              <a:t> server</a:t>
            </a:r>
            <a:endParaRPr lang="en-US" sz="2000" dirty="0">
              <a:latin typeface="Arial" charset="0"/>
              <a:ea typeface="ＭＳ Ｐゴシック" charset="-128"/>
            </a:endParaRPr>
          </a:p>
        </p:txBody>
      </p:sp>
      <p:sp>
        <p:nvSpPr>
          <p:cNvPr id="48133" name="Text Box 7"/>
          <p:cNvSpPr txBox="1">
            <a:spLocks noChangeArrowheads="1"/>
          </p:cNvSpPr>
          <p:nvPr/>
        </p:nvSpPr>
        <p:spPr bwMode="auto">
          <a:xfrm>
            <a:off x="5257800" y="5715000"/>
            <a:ext cx="2508519" cy="400110"/>
          </a:xfrm>
          <a:prstGeom prst="rect">
            <a:avLst/>
          </a:prstGeom>
          <a:noFill/>
          <a:ln w="9525">
            <a:noFill/>
            <a:miter lim="800000"/>
            <a:headEnd/>
            <a:tailEnd/>
          </a:ln>
        </p:spPr>
        <p:txBody>
          <a:bodyPr wrap="none">
            <a:prstTxWarp prst="textNoShape">
              <a:avLst/>
            </a:prstTxWarp>
            <a:spAutoFit/>
          </a:bodyPr>
          <a:lstStyle/>
          <a:p>
            <a:r>
              <a:rPr lang="en-US" dirty="0">
                <a:latin typeface="Arial"/>
                <a:cs typeface="Arial"/>
              </a:rPr>
              <a:t>http://</a:t>
            </a:r>
            <a:r>
              <a:rPr lang="en-US" dirty="0" err="1" smtClean="0">
                <a:latin typeface="Arial"/>
                <a:cs typeface="Arial"/>
              </a:rPr>
              <a:t>inca.ucgrid.org</a:t>
            </a:r>
            <a:endParaRPr lang="en-US" dirty="0">
              <a:latin typeface="Arial"/>
              <a:cs typeface="Arial"/>
            </a:endParaRPr>
          </a:p>
        </p:txBody>
      </p:sp>
      <p:pic>
        <p:nvPicPr>
          <p:cNvPr id="8" name="Picture 7" descr="ScreenSnapz.png"/>
          <p:cNvPicPr>
            <a:picLocks noChangeAspect="1"/>
          </p:cNvPicPr>
          <p:nvPr/>
        </p:nvPicPr>
        <p:blipFill>
          <a:blip r:embed="rId3"/>
          <a:stretch>
            <a:fillRect/>
          </a:stretch>
        </p:blipFill>
        <p:spPr>
          <a:xfrm>
            <a:off x="4114800" y="1143000"/>
            <a:ext cx="4546600" cy="4546600"/>
          </a:xfrm>
          <a:prstGeom prst="rect">
            <a:avLst/>
          </a:prstGeom>
          <a:ln>
            <a:solidFill>
              <a:schemeClr val="bg2"/>
            </a:solidFill>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 y="304800"/>
            <a:ext cx="8839200" cy="685800"/>
          </a:xfrm>
        </p:spPr>
        <p:txBody>
          <a:bodyPr/>
          <a:lstStyle/>
          <a:p>
            <a:r>
              <a:rPr lang="en-US" sz="3200">
                <a:latin typeface="Arial" charset="0"/>
                <a:ea typeface="ＭＳ Ｐゴシック" charset="-128"/>
              </a:rPr>
              <a:t>Inca monitoring benefits end users</a:t>
            </a:r>
            <a:endParaRPr lang="en-US">
              <a:latin typeface="Arial" charset="0"/>
              <a:ea typeface="ＭＳ Ｐゴシック" charset="-128"/>
            </a:endParaRPr>
          </a:p>
        </p:txBody>
      </p:sp>
      <p:sp>
        <p:nvSpPr>
          <p:cNvPr id="50179" name="Rectangle 3"/>
          <p:cNvSpPr>
            <a:spLocks noChangeArrowheads="1"/>
          </p:cNvSpPr>
          <p:nvPr/>
        </p:nvSpPr>
        <p:spPr bwMode="auto">
          <a:xfrm>
            <a:off x="228600" y="2555875"/>
            <a:ext cx="3200400" cy="3387725"/>
          </a:xfrm>
          <a:prstGeom prst="rect">
            <a:avLst/>
          </a:prstGeom>
          <a:noFill/>
          <a:ln w="9525">
            <a:noFill/>
            <a:miter lim="800000"/>
            <a:headEnd/>
            <a:tailEnd/>
          </a:ln>
        </p:spPr>
        <p:txBody>
          <a:bodyPr>
            <a:prstTxWarp prst="textNoShape">
              <a:avLst/>
            </a:prstTxWarp>
            <a:spAutoFit/>
          </a:bodyPr>
          <a:lstStyle/>
          <a:p>
            <a:pPr marL="342900" indent="-342900">
              <a:lnSpc>
                <a:spcPct val="95000"/>
              </a:lnSpc>
              <a:spcBef>
                <a:spcPct val="20000"/>
              </a:spcBef>
              <a:buClr>
                <a:schemeClr val="tx1"/>
              </a:buClr>
              <a:buSzPct val="100000"/>
              <a:buFontTx/>
              <a:buChar char="•"/>
            </a:pPr>
            <a:r>
              <a:rPr lang="en-US">
                <a:latin typeface="Times New Roman" charset="0"/>
              </a:rPr>
              <a:t>Tests resources and services used by LEAD.  E.g.</a:t>
            </a:r>
          </a:p>
          <a:p>
            <a:pPr marL="742950" lvl="1" indent="-285750">
              <a:lnSpc>
                <a:spcPct val="95000"/>
              </a:lnSpc>
              <a:spcBef>
                <a:spcPct val="20000"/>
              </a:spcBef>
              <a:buClr>
                <a:schemeClr val="tx1"/>
              </a:buClr>
              <a:buSzPct val="100000"/>
              <a:buFontTx/>
              <a:buChar char="•"/>
            </a:pPr>
            <a:r>
              <a:rPr lang="en-US" sz="1800">
                <a:latin typeface="Times New Roman" charset="0"/>
              </a:rPr>
              <a:t>Pings service every 3 mins</a:t>
            </a:r>
          </a:p>
          <a:p>
            <a:pPr marL="742950" lvl="1" indent="-285750">
              <a:lnSpc>
                <a:spcPct val="95000"/>
              </a:lnSpc>
              <a:spcBef>
                <a:spcPct val="20000"/>
              </a:spcBef>
              <a:buClr>
                <a:schemeClr val="tx1"/>
              </a:buClr>
              <a:buSzPct val="100000"/>
              <a:buFontTx/>
              <a:buChar char="•"/>
            </a:pPr>
            <a:r>
              <a:rPr lang="en-US" sz="1800">
                <a:latin typeface="Times New Roman" charset="0"/>
              </a:rPr>
              <a:t>Verifies batch job submission every hour</a:t>
            </a:r>
          </a:p>
          <a:p>
            <a:pPr marL="342900" indent="-342900">
              <a:lnSpc>
                <a:spcPct val="95000"/>
              </a:lnSpc>
              <a:spcBef>
                <a:spcPct val="20000"/>
              </a:spcBef>
              <a:buClr>
                <a:schemeClr val="tx1"/>
              </a:buClr>
              <a:buSzPct val="100000"/>
              <a:buFontTx/>
              <a:buChar char="•"/>
            </a:pPr>
            <a:r>
              <a:rPr lang="en-US">
                <a:latin typeface="Times New Roman" charset="0"/>
              </a:rPr>
              <a:t> Automatically notifies admins of failures</a:t>
            </a:r>
          </a:p>
          <a:p>
            <a:pPr marL="342900" indent="-342900">
              <a:lnSpc>
                <a:spcPct val="95000"/>
              </a:lnSpc>
              <a:spcBef>
                <a:spcPct val="20000"/>
              </a:spcBef>
              <a:buClr>
                <a:schemeClr val="tx1"/>
              </a:buClr>
              <a:buSzPct val="100000"/>
              <a:buFontTx/>
              <a:buChar char="•"/>
            </a:pPr>
            <a:r>
              <a:rPr lang="en-US">
                <a:latin typeface="Times New Roman" charset="0"/>
              </a:rPr>
              <a:t>Show week of history in custom status pages</a:t>
            </a:r>
          </a:p>
        </p:txBody>
      </p:sp>
      <p:sp>
        <p:nvSpPr>
          <p:cNvPr id="50180" name="Text Box 4"/>
          <p:cNvSpPr txBox="1">
            <a:spLocks noChangeArrowheads="1"/>
          </p:cNvSpPr>
          <p:nvPr/>
        </p:nvSpPr>
        <p:spPr bwMode="auto">
          <a:xfrm>
            <a:off x="4267200" y="1143000"/>
            <a:ext cx="4419600" cy="1314450"/>
          </a:xfrm>
          <a:prstGeom prst="rect">
            <a:avLst/>
          </a:prstGeom>
          <a:solidFill>
            <a:schemeClr val="bg1"/>
          </a:solidFill>
          <a:ln w="12700">
            <a:noFill/>
            <a:miter lim="800000"/>
            <a:headEnd/>
            <a:tailEnd/>
          </a:ln>
        </p:spPr>
        <p:txBody>
          <a:bodyPr>
            <a:prstTxWarp prst="textNoShape">
              <a:avLst/>
            </a:prstTxWarp>
            <a:spAutoFit/>
          </a:bodyPr>
          <a:lstStyle/>
          <a:p>
            <a:pPr algn="ctr"/>
            <a:r>
              <a:rPr lang="en-US" sz="1600">
                <a:latin typeface="Times New Roman" charset="0"/>
              </a:rPr>
              <a:t>“</a:t>
            </a:r>
            <a:r>
              <a:rPr lang="en-US" sz="1600">
                <a:solidFill>
                  <a:srgbClr val="000000"/>
                </a:solidFill>
                <a:latin typeface="Times New Roman" charset="0"/>
              </a:rPr>
              <a:t>Inca reported errors mirror failures we’ve observed and as they are addressed we’ve noticed an improvement in TeraGrid’s stability.”</a:t>
            </a:r>
          </a:p>
          <a:p>
            <a:pPr algn="ctr"/>
            <a:endParaRPr lang="en-US" sz="1600">
              <a:solidFill>
                <a:srgbClr val="000000"/>
              </a:solidFill>
              <a:latin typeface="Times New Roman" charset="0"/>
            </a:endParaRPr>
          </a:p>
          <a:p>
            <a:pPr algn="ctr"/>
            <a:r>
              <a:rPr lang="en-US" sz="1600">
                <a:solidFill>
                  <a:srgbClr val="000000"/>
                </a:solidFill>
                <a:latin typeface="Times New Roman" charset="0"/>
              </a:rPr>
              <a:t>-- Suresh Marru (LEAD developer)</a:t>
            </a:r>
            <a:endParaRPr lang="en-US" sz="2400">
              <a:solidFill>
                <a:srgbClr val="000000"/>
              </a:solidFill>
              <a:latin typeface="Times New Roman" charset="0"/>
            </a:endParaRPr>
          </a:p>
        </p:txBody>
      </p:sp>
      <p:pic>
        <p:nvPicPr>
          <p:cNvPr id="50181" name="Picture 5" descr="header_left"/>
          <p:cNvPicPr>
            <a:picLocks noChangeAspect="1" noChangeArrowheads="1"/>
          </p:cNvPicPr>
          <p:nvPr/>
        </p:nvPicPr>
        <p:blipFill>
          <a:blip r:embed="rId3"/>
          <a:srcRect/>
          <a:stretch>
            <a:fillRect/>
          </a:stretch>
        </p:blipFill>
        <p:spPr bwMode="auto">
          <a:xfrm>
            <a:off x="457200" y="1157288"/>
            <a:ext cx="3711575" cy="1128712"/>
          </a:xfrm>
          <a:prstGeom prst="rect">
            <a:avLst/>
          </a:prstGeom>
          <a:noFill/>
          <a:ln w="9525">
            <a:noFill/>
            <a:miter lim="800000"/>
            <a:headEnd/>
            <a:tailEnd/>
          </a:ln>
        </p:spPr>
      </p:pic>
      <p:pic>
        <p:nvPicPr>
          <p:cNvPr id="50182" name="Picture 6" descr="lead"/>
          <p:cNvPicPr>
            <a:picLocks noChangeAspect="1" noChangeArrowheads="1"/>
          </p:cNvPicPr>
          <p:nvPr/>
        </p:nvPicPr>
        <p:blipFill>
          <a:blip r:embed="rId4"/>
          <a:srcRect/>
          <a:stretch>
            <a:fillRect/>
          </a:stretch>
        </p:blipFill>
        <p:spPr bwMode="auto">
          <a:xfrm>
            <a:off x="3505200" y="2895600"/>
            <a:ext cx="5257800" cy="2819400"/>
          </a:xfrm>
          <a:prstGeom prst="rect">
            <a:avLst/>
          </a:prstGeom>
          <a:noFill/>
          <a:ln w="22225">
            <a:solidFill>
              <a:schemeClr val="tx1"/>
            </a:solidFill>
            <a:miter lim="800000"/>
            <a:headEnd/>
            <a:tailEnd/>
          </a:ln>
        </p:spPr>
      </p:pic>
    </p:spTree>
  </p:cSld>
  <p:clrMapOvr>
    <a:masterClrMapping/>
  </p:clrMapOvr>
  <p:transition spd="slow" advClick="0" advTm="10000">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381000" y="1393825"/>
            <a:ext cx="3200400" cy="4708525"/>
          </a:xfrm>
          <a:prstGeom prst="rect">
            <a:avLst/>
          </a:prstGeom>
          <a:noFill/>
          <a:ln w="9525">
            <a:noFill/>
            <a:miter lim="800000"/>
            <a:headEnd/>
            <a:tailEnd/>
          </a:ln>
        </p:spPr>
        <p:txBody>
          <a:bodyPr>
            <a:prstTxWarp prst="textNoShape">
              <a:avLst/>
            </a:prstTxWarp>
            <a:spAutoFit/>
          </a:bodyPr>
          <a:lstStyle/>
          <a:p>
            <a:pPr marL="236538" indent="-236538">
              <a:spcAft>
                <a:spcPct val="50000"/>
              </a:spcAft>
              <a:buFont typeface="Times" charset="0"/>
              <a:buChar char="•"/>
            </a:pPr>
            <a:r>
              <a:rPr lang="en-US" sz="2400">
                <a:ea typeface="Arial" charset="0"/>
                <a:cs typeface="Arial" charset="0"/>
              </a:rPr>
              <a:t>Over 750 TF</a:t>
            </a:r>
            <a:endParaRPr lang="en-GB" sz="2400">
              <a:ea typeface="Arial" charset="0"/>
              <a:cs typeface="Arial" charset="0"/>
            </a:endParaRPr>
          </a:p>
          <a:p>
            <a:pPr marL="236538" indent="-236538">
              <a:spcAft>
                <a:spcPct val="50000"/>
              </a:spcAft>
              <a:buFontTx/>
              <a:buChar char="•"/>
            </a:pPr>
            <a:r>
              <a:rPr lang="en-US" sz="2400">
                <a:ea typeface="Arial" charset="0"/>
                <a:cs typeface="Arial" charset="0"/>
              </a:rPr>
              <a:t>Over 30 PB of online and archival data storage</a:t>
            </a:r>
          </a:p>
          <a:p>
            <a:pPr marL="236538" indent="-236538">
              <a:spcAft>
                <a:spcPct val="50000"/>
              </a:spcAft>
              <a:buFontTx/>
              <a:buChar char="•"/>
            </a:pPr>
            <a:r>
              <a:rPr lang="en-GB" sz="2400">
                <a:ea typeface="Arial" charset="0"/>
                <a:cs typeface="Arial" charset="0"/>
              </a:rPr>
              <a:t>Connected via dedicated multi-Gbps links</a:t>
            </a:r>
          </a:p>
          <a:p>
            <a:pPr marL="236538" indent="-236538">
              <a:spcAft>
                <a:spcPct val="50000"/>
              </a:spcAft>
              <a:buFontTx/>
              <a:buChar char="•"/>
            </a:pPr>
            <a:r>
              <a:rPr lang="en-GB" sz="2400">
                <a:ea typeface="Arial" charset="0"/>
                <a:cs typeface="Arial" charset="0"/>
              </a:rPr>
              <a:t>30-63 software packages and 6-23 services per resource</a:t>
            </a:r>
            <a:endParaRPr lang="en-US" sz="2400">
              <a:ea typeface="Arial" charset="0"/>
              <a:cs typeface="Arial" charset="0"/>
            </a:endParaRPr>
          </a:p>
        </p:txBody>
      </p:sp>
      <p:sp>
        <p:nvSpPr>
          <p:cNvPr id="19460" name="Rectangle 3"/>
          <p:cNvSpPr>
            <a:spLocks noGrp="1" noChangeArrowheads="1"/>
          </p:cNvSpPr>
          <p:nvPr>
            <p:ph type="title"/>
          </p:nvPr>
        </p:nvSpPr>
        <p:spPr>
          <a:xfrm>
            <a:off x="152400" y="330200"/>
            <a:ext cx="8915400" cy="1041400"/>
          </a:xfrm>
        </p:spPr>
        <p:txBody>
          <a:bodyPr/>
          <a:lstStyle/>
          <a:p>
            <a:r>
              <a:rPr lang="en-GB" sz="2800">
                <a:solidFill>
                  <a:srgbClr val="0E1ECC"/>
                </a:solidFill>
                <a:latin typeface="Arial" charset="0"/>
                <a:ea typeface="ＭＳ Ｐゴシック" charset="-128"/>
              </a:rPr>
              <a:t>Goal: reliable grid software and services for users</a:t>
            </a:r>
            <a:endParaRPr lang="en-US" sz="3200">
              <a:latin typeface="Arial" charset="0"/>
              <a:ea typeface="ＭＳ Ｐゴシック" charset="-128"/>
            </a:endParaRPr>
          </a:p>
        </p:txBody>
      </p:sp>
      <p:pic>
        <p:nvPicPr>
          <p:cNvPr id="19461" name="Picture 4" descr="tg_logo"/>
          <p:cNvPicPr>
            <a:picLocks noChangeAspect="1" noChangeArrowheads="1"/>
          </p:cNvPicPr>
          <p:nvPr/>
        </p:nvPicPr>
        <p:blipFill>
          <a:blip r:embed="rId4"/>
          <a:srcRect/>
          <a:stretch>
            <a:fillRect/>
          </a:stretch>
        </p:blipFill>
        <p:spPr bwMode="auto">
          <a:xfrm>
            <a:off x="7772400" y="4721225"/>
            <a:ext cx="941388" cy="1012825"/>
          </a:xfrm>
          <a:prstGeom prst="rect">
            <a:avLst/>
          </a:prstGeom>
          <a:noFill/>
          <a:ln w="9525">
            <a:noFill/>
            <a:miter lim="800000"/>
            <a:headEnd/>
            <a:tailEnd/>
          </a:ln>
        </p:spPr>
      </p:pic>
      <p:sp>
        <p:nvSpPr>
          <p:cNvPr id="19462" name="Rectangle 5"/>
          <p:cNvSpPr>
            <a:spLocks noChangeArrowheads="1"/>
          </p:cNvSpPr>
          <p:nvPr/>
        </p:nvSpPr>
        <p:spPr bwMode="auto">
          <a:xfrm>
            <a:off x="3906838" y="4873625"/>
            <a:ext cx="3408362" cy="396875"/>
          </a:xfrm>
          <a:prstGeom prst="rect">
            <a:avLst/>
          </a:prstGeom>
          <a:noFill/>
          <a:ln w="9525">
            <a:noFill/>
            <a:miter lim="800000"/>
            <a:headEnd/>
            <a:tailEnd/>
          </a:ln>
        </p:spPr>
        <p:txBody>
          <a:bodyPr wrap="none">
            <a:prstTxWarp prst="textNoShape">
              <a:avLst/>
            </a:prstTxWarp>
            <a:spAutoFit/>
          </a:bodyPr>
          <a:lstStyle/>
          <a:p>
            <a:r>
              <a:rPr lang="en-GB" i="1">
                <a:solidFill>
                  <a:schemeClr val="accent2"/>
                </a:solidFill>
                <a:latin typeface="Times New Roman" charset="0"/>
              </a:rPr>
              <a:t>11 TeraGrid sites, 21 resources</a:t>
            </a:r>
            <a:endParaRPr lang="en-US" sz="2400">
              <a:latin typeface="Times New Roman" charset="0"/>
            </a:endParaRPr>
          </a:p>
        </p:txBody>
      </p:sp>
      <p:graphicFrame>
        <p:nvGraphicFramePr>
          <p:cNvPr id="19458" name="Object 2"/>
          <p:cNvGraphicFramePr>
            <a:graphicFrameLocks noChangeAspect="1"/>
          </p:cNvGraphicFramePr>
          <p:nvPr/>
        </p:nvGraphicFramePr>
        <p:xfrm>
          <a:off x="3505200" y="1497013"/>
          <a:ext cx="5257800" cy="3224212"/>
        </p:xfrm>
        <a:graphic>
          <a:graphicData uri="http://schemas.openxmlformats.org/presentationml/2006/ole">
            <p:oleObj spid="_x0000_s19458" name="Document" r:id="rId5" imgW="4093464" imgH="2676144" progId="Word.Document.8">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81000" y="228600"/>
            <a:ext cx="8458200" cy="1041400"/>
          </a:xfrm>
        </p:spPr>
        <p:txBody>
          <a:bodyPr/>
          <a:lstStyle/>
          <a:p>
            <a:r>
              <a:rPr lang="en-US">
                <a:latin typeface="Arial" charset="0"/>
                <a:ea typeface="ＭＳ Ｐゴシック" charset="-128"/>
              </a:rPr>
              <a:t>Benefits of using Inca</a:t>
            </a:r>
          </a:p>
        </p:txBody>
      </p:sp>
      <p:sp>
        <p:nvSpPr>
          <p:cNvPr id="52227" name="Rectangle 3"/>
          <p:cNvSpPr>
            <a:spLocks noGrp="1" noChangeArrowheads="1"/>
          </p:cNvSpPr>
          <p:nvPr>
            <p:ph type="body" idx="1"/>
          </p:nvPr>
        </p:nvSpPr>
        <p:spPr>
          <a:xfrm>
            <a:off x="381000" y="1422400"/>
            <a:ext cx="4957763" cy="4749800"/>
          </a:xfrm>
        </p:spPr>
        <p:txBody>
          <a:bodyPr/>
          <a:lstStyle/>
          <a:p>
            <a:pPr>
              <a:lnSpc>
                <a:spcPct val="85000"/>
              </a:lnSpc>
              <a:spcAft>
                <a:spcPct val="100000"/>
              </a:spcAft>
            </a:pPr>
            <a:r>
              <a:rPr lang="en-US">
                <a:latin typeface="Arial" charset="0"/>
                <a:ea typeface="ＭＳ Ｐゴシック" charset="-128"/>
              </a:rPr>
              <a:t>Detect problems before the users notice them</a:t>
            </a:r>
          </a:p>
          <a:p>
            <a:pPr>
              <a:lnSpc>
                <a:spcPct val="85000"/>
              </a:lnSpc>
              <a:spcAft>
                <a:spcPct val="100000"/>
              </a:spcAft>
            </a:pPr>
            <a:r>
              <a:rPr lang="en-US">
                <a:latin typeface="Arial" charset="0"/>
                <a:ea typeface="ＭＳ Ｐゴシック" charset="-128"/>
              </a:rPr>
              <a:t>Easy to write and share tests and benchmarks</a:t>
            </a:r>
          </a:p>
          <a:p>
            <a:pPr>
              <a:lnSpc>
                <a:spcPct val="85000"/>
              </a:lnSpc>
              <a:spcAft>
                <a:spcPct val="100000"/>
              </a:spcAft>
            </a:pPr>
            <a:r>
              <a:rPr lang="en-US">
                <a:latin typeface="Arial" charset="0"/>
                <a:ea typeface="ＭＳ Ｐゴシック" charset="-128"/>
              </a:rPr>
              <a:t>Easy to deploy and maintain</a:t>
            </a:r>
          </a:p>
          <a:p>
            <a:pPr>
              <a:lnSpc>
                <a:spcPct val="85000"/>
              </a:lnSpc>
              <a:spcAft>
                <a:spcPct val="100000"/>
              </a:spcAft>
            </a:pPr>
            <a:r>
              <a:rPr lang="en-US">
                <a:latin typeface="Arial" charset="0"/>
                <a:ea typeface="ＭＳ Ｐゴシック" charset="-128"/>
              </a:rPr>
              <a:t>Flexible and comprehensive displays</a:t>
            </a:r>
          </a:p>
        </p:txBody>
      </p:sp>
      <p:pic>
        <p:nvPicPr>
          <p:cNvPr id="52228" name="Picture 4" descr="450px-Sacsayhuaman_(pixinn"/>
          <p:cNvPicPr>
            <a:picLocks noChangeAspect="1" noChangeArrowheads="1"/>
          </p:cNvPicPr>
          <p:nvPr/>
        </p:nvPicPr>
        <p:blipFill>
          <a:blip r:embed="rId3"/>
          <a:srcRect/>
          <a:stretch>
            <a:fillRect/>
          </a:stretch>
        </p:blipFill>
        <p:spPr bwMode="auto">
          <a:xfrm>
            <a:off x="5486400" y="1371600"/>
            <a:ext cx="337185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12"/>
          <p:cNvSpPr>
            <a:spLocks noGrp="1" noChangeArrowheads="1"/>
          </p:cNvSpPr>
          <p:nvPr>
            <p:ph type="body" sz="half" idx="2"/>
          </p:nvPr>
        </p:nvSpPr>
        <p:spPr>
          <a:xfrm>
            <a:off x="4422775" y="1422400"/>
            <a:ext cx="4267200" cy="4749800"/>
          </a:xfrm>
        </p:spPr>
        <p:txBody>
          <a:bodyPr/>
          <a:lstStyle/>
          <a:p>
            <a:r>
              <a:rPr lang="en-US" sz="2400">
                <a:latin typeface="Arial" charset="0"/>
                <a:ea typeface="ＭＳ Ｐゴシック" charset="-128"/>
              </a:rPr>
              <a:t>Supported by:</a:t>
            </a:r>
          </a:p>
          <a:p>
            <a:endParaRPr lang="en-US" sz="2400">
              <a:latin typeface="Arial" charset="0"/>
              <a:ea typeface="ＭＳ Ｐゴシック" charset="-128"/>
            </a:endParaRPr>
          </a:p>
        </p:txBody>
      </p:sp>
      <p:sp>
        <p:nvSpPr>
          <p:cNvPr id="54275" name="Rectangle 2"/>
          <p:cNvSpPr>
            <a:spLocks noGrp="1" noChangeArrowheads="1"/>
          </p:cNvSpPr>
          <p:nvPr>
            <p:ph type="title"/>
          </p:nvPr>
        </p:nvSpPr>
        <p:spPr/>
        <p:txBody>
          <a:bodyPr/>
          <a:lstStyle/>
          <a:p>
            <a:r>
              <a:rPr lang="en-US">
                <a:latin typeface="Arial" charset="0"/>
                <a:ea typeface="ＭＳ Ｐゴシック" charset="-128"/>
              </a:rPr>
              <a:t>Inca Information</a:t>
            </a:r>
          </a:p>
        </p:txBody>
      </p:sp>
      <p:sp>
        <p:nvSpPr>
          <p:cNvPr id="54276" name="Rectangle 3"/>
          <p:cNvSpPr>
            <a:spLocks noGrp="1" noChangeArrowheads="1"/>
          </p:cNvSpPr>
          <p:nvPr>
            <p:ph type="body" sz="half" idx="1"/>
          </p:nvPr>
        </p:nvSpPr>
        <p:spPr>
          <a:xfrm>
            <a:off x="381000" y="1447800"/>
            <a:ext cx="4156075" cy="4572000"/>
          </a:xfrm>
        </p:spPr>
        <p:txBody>
          <a:bodyPr/>
          <a:lstStyle/>
          <a:p>
            <a:r>
              <a:rPr lang="en-US" sz="2400">
                <a:latin typeface="Arial" charset="0"/>
                <a:ea typeface="ＭＳ Ｐゴシック" charset="-128"/>
              </a:rPr>
              <a:t>Announcements:</a:t>
            </a:r>
            <a:br>
              <a:rPr lang="en-US" sz="2400">
                <a:latin typeface="Arial" charset="0"/>
                <a:ea typeface="ＭＳ Ｐゴシック" charset="-128"/>
              </a:rPr>
            </a:br>
            <a:r>
              <a:rPr lang="en-US" sz="2400">
                <a:latin typeface="Arial" charset="0"/>
                <a:ea typeface="ＭＳ Ｐゴシック" charset="-128"/>
                <a:hlinkClick r:id="rId3"/>
              </a:rPr>
              <a:t>inca-users@sdsc.edu</a:t>
            </a:r>
            <a:endParaRPr lang="en-US" sz="2400">
              <a:latin typeface="Arial" charset="0"/>
              <a:ea typeface="ＭＳ Ｐゴシック" charset="-128"/>
            </a:endParaRPr>
          </a:p>
          <a:p>
            <a:pPr>
              <a:buFontTx/>
              <a:buNone/>
            </a:pPr>
            <a:endParaRPr lang="en-US" sz="2400">
              <a:latin typeface="Arial" charset="0"/>
              <a:ea typeface="ＭＳ Ｐゴシック" charset="-128"/>
            </a:endParaRPr>
          </a:p>
          <a:p>
            <a:r>
              <a:rPr lang="en-US" sz="2400">
                <a:latin typeface="Arial" charset="0"/>
                <a:ea typeface="ＭＳ Ｐゴシック" charset="-128"/>
              </a:rPr>
              <a:t>Email:  </a:t>
            </a:r>
            <a:br>
              <a:rPr lang="en-US" sz="2400">
                <a:latin typeface="Arial" charset="0"/>
                <a:ea typeface="ＭＳ Ｐゴシック" charset="-128"/>
              </a:rPr>
            </a:br>
            <a:r>
              <a:rPr lang="en-US" sz="2400">
                <a:latin typeface="Arial" charset="0"/>
                <a:ea typeface="ＭＳ Ｐゴシック" charset="-128"/>
                <a:hlinkClick r:id="rId4"/>
              </a:rPr>
              <a:t>inca@sdsc.edu</a:t>
            </a:r>
            <a:r>
              <a:rPr lang="en-US" sz="2400">
                <a:latin typeface="Arial" charset="0"/>
                <a:ea typeface="ＭＳ Ｐゴシック" charset="-128"/>
              </a:rPr>
              <a:t/>
            </a:r>
            <a:br>
              <a:rPr lang="en-US" sz="2400">
                <a:latin typeface="Arial" charset="0"/>
                <a:ea typeface="ＭＳ Ｐゴシック" charset="-128"/>
              </a:rPr>
            </a:br>
            <a:endParaRPr lang="en-US" sz="2400">
              <a:latin typeface="Arial" charset="0"/>
              <a:ea typeface="ＭＳ Ｐゴシック" charset="-128"/>
            </a:endParaRPr>
          </a:p>
          <a:p>
            <a:r>
              <a:rPr lang="en-US" sz="2400">
                <a:latin typeface="Arial" charset="0"/>
                <a:ea typeface="ＭＳ Ｐゴシック" charset="-128"/>
              </a:rPr>
              <a:t>Website:		 </a:t>
            </a:r>
            <a:br>
              <a:rPr lang="en-US" sz="2400">
                <a:latin typeface="Arial" charset="0"/>
                <a:ea typeface="ＭＳ Ｐゴシック" charset="-128"/>
              </a:rPr>
            </a:br>
            <a:r>
              <a:rPr lang="en-US" sz="2400">
                <a:latin typeface="Arial" charset="0"/>
                <a:ea typeface="ＭＳ Ｐゴシック" charset="-128"/>
                <a:hlinkClick r:id="rId5"/>
              </a:rPr>
              <a:t>http://inca.sdsc.edu</a:t>
            </a:r>
            <a:endParaRPr lang="en-US" sz="2400">
              <a:latin typeface="Arial" charset="0"/>
              <a:ea typeface="ＭＳ Ｐゴシック" charset="-128"/>
            </a:endParaRPr>
          </a:p>
        </p:txBody>
      </p:sp>
      <p:pic>
        <p:nvPicPr>
          <p:cNvPr id="54277" name="Picture 5" descr="tglogo"/>
          <p:cNvPicPr>
            <a:picLocks noChangeAspect="1" noChangeArrowheads="1"/>
          </p:cNvPicPr>
          <p:nvPr/>
        </p:nvPicPr>
        <p:blipFill>
          <a:blip r:embed="rId6"/>
          <a:srcRect/>
          <a:stretch>
            <a:fillRect/>
          </a:stretch>
        </p:blipFill>
        <p:spPr bwMode="auto">
          <a:xfrm>
            <a:off x="6945313" y="2209800"/>
            <a:ext cx="1230312" cy="1447800"/>
          </a:xfrm>
          <a:prstGeom prst="rect">
            <a:avLst/>
          </a:prstGeom>
          <a:noFill/>
          <a:ln w="9525">
            <a:noFill/>
            <a:miter lim="800000"/>
            <a:headEnd/>
            <a:tailEnd/>
          </a:ln>
        </p:spPr>
      </p:pic>
      <p:pic>
        <p:nvPicPr>
          <p:cNvPr id="54278" name="Picture 16" descr="nsfe"/>
          <p:cNvPicPr>
            <a:picLocks noChangeAspect="1" noChangeArrowheads="1"/>
          </p:cNvPicPr>
          <p:nvPr/>
        </p:nvPicPr>
        <p:blipFill>
          <a:blip r:embed="rId7"/>
          <a:srcRect/>
          <a:stretch>
            <a:fillRect/>
          </a:stretch>
        </p:blipFill>
        <p:spPr bwMode="auto">
          <a:xfrm>
            <a:off x="5105400" y="2209800"/>
            <a:ext cx="1411288" cy="1385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0" y="5257800"/>
            <a:ext cx="8839200" cy="914400"/>
          </a:xfrm>
        </p:spPr>
        <p:txBody>
          <a:bodyPr/>
          <a:lstStyle/>
          <a:p>
            <a:pPr algn="ctr">
              <a:buFontTx/>
              <a:buNone/>
            </a:pPr>
            <a:r>
              <a:rPr lang="en-US">
                <a:solidFill>
                  <a:schemeClr val="hlink"/>
                </a:solidFill>
                <a:latin typeface="Arial" charset="0"/>
                <a:ea typeface="ＭＳ Ｐゴシック" charset="-128"/>
              </a:rPr>
              <a:t>Inca’s primary objective:  user-level Grid monitoring</a:t>
            </a:r>
          </a:p>
        </p:txBody>
      </p:sp>
      <p:sp>
        <p:nvSpPr>
          <p:cNvPr id="21507" name="Rectangle 2"/>
          <p:cNvSpPr>
            <a:spLocks noGrp="1" noChangeArrowheads="1"/>
          </p:cNvSpPr>
          <p:nvPr>
            <p:ph type="title"/>
          </p:nvPr>
        </p:nvSpPr>
        <p:spPr/>
        <p:txBody>
          <a:bodyPr/>
          <a:lstStyle/>
          <a:p>
            <a:r>
              <a:rPr lang="en-US">
                <a:latin typeface="Arial" charset="0"/>
                <a:ea typeface="ＭＳ Ｐゴシック" charset="-128"/>
              </a:rPr>
              <a:t>Related Grid monitoring tools</a:t>
            </a:r>
          </a:p>
        </p:txBody>
      </p:sp>
      <p:pic>
        <p:nvPicPr>
          <p:cNvPr id="21508" name="Picture 6" descr="smalllogo7"/>
          <p:cNvPicPr>
            <a:picLocks noChangeAspect="1" noChangeArrowheads="1"/>
          </p:cNvPicPr>
          <p:nvPr/>
        </p:nvPicPr>
        <p:blipFill>
          <a:blip r:embed="rId3"/>
          <a:srcRect/>
          <a:stretch>
            <a:fillRect/>
          </a:stretch>
        </p:blipFill>
        <p:spPr bwMode="auto">
          <a:xfrm>
            <a:off x="5118100" y="2976563"/>
            <a:ext cx="2273300" cy="604837"/>
          </a:xfrm>
          <a:prstGeom prst="rect">
            <a:avLst/>
          </a:prstGeom>
          <a:noFill/>
          <a:ln w="9525">
            <a:noFill/>
            <a:miter lim="800000"/>
            <a:headEnd/>
            <a:tailEnd/>
          </a:ln>
        </p:spPr>
      </p:pic>
      <p:pic>
        <p:nvPicPr>
          <p:cNvPr id="21509" name="Picture 8" descr="ml_main_logo"/>
          <p:cNvPicPr>
            <a:picLocks noChangeAspect="1" noChangeArrowheads="1"/>
          </p:cNvPicPr>
          <p:nvPr/>
        </p:nvPicPr>
        <p:blipFill>
          <a:blip r:embed="rId4"/>
          <a:srcRect/>
          <a:stretch>
            <a:fillRect/>
          </a:stretch>
        </p:blipFill>
        <p:spPr bwMode="auto">
          <a:xfrm>
            <a:off x="1143000" y="2514600"/>
            <a:ext cx="3009900" cy="871538"/>
          </a:xfrm>
          <a:prstGeom prst="rect">
            <a:avLst/>
          </a:prstGeom>
          <a:noFill/>
          <a:ln w="9525">
            <a:noFill/>
            <a:miter lim="800000"/>
            <a:headEnd/>
            <a:tailEnd/>
          </a:ln>
        </p:spPr>
      </p:pic>
      <p:grpSp>
        <p:nvGrpSpPr>
          <p:cNvPr id="21510" name="Group 24"/>
          <p:cNvGrpSpPr>
            <a:grpSpLocks/>
          </p:cNvGrpSpPr>
          <p:nvPr/>
        </p:nvGrpSpPr>
        <p:grpSpPr bwMode="auto">
          <a:xfrm>
            <a:off x="5105400" y="1524000"/>
            <a:ext cx="2286000" cy="1066800"/>
            <a:chOff x="432" y="1872"/>
            <a:chExt cx="1440" cy="672"/>
          </a:xfrm>
        </p:grpSpPr>
        <p:sp>
          <p:nvSpPr>
            <p:cNvPr id="21514" name="Rectangle 21"/>
            <p:cNvSpPr>
              <a:spLocks noChangeArrowheads="1"/>
            </p:cNvSpPr>
            <p:nvPr/>
          </p:nvSpPr>
          <p:spPr bwMode="auto">
            <a:xfrm>
              <a:off x="432" y="1872"/>
              <a:ext cx="1440" cy="672"/>
            </a:xfrm>
            <a:prstGeom prst="rect">
              <a:avLst/>
            </a:prstGeom>
            <a:solidFill>
              <a:schemeClr val="tx2"/>
            </a:solidFill>
            <a:ln w="9525">
              <a:noFill/>
              <a:miter lim="800000"/>
              <a:headEnd/>
              <a:tailEnd/>
            </a:ln>
          </p:spPr>
          <p:txBody>
            <a:bodyPr wrap="none" anchor="ctr">
              <a:prstTxWarp prst="textNoShape">
                <a:avLst/>
              </a:prstTxWarp>
            </a:bodyPr>
            <a:lstStyle/>
            <a:p>
              <a:endParaRPr lang="en-US"/>
            </a:p>
          </p:txBody>
        </p:sp>
        <p:pic>
          <p:nvPicPr>
            <p:cNvPr id="21515" name="Picture 12" descr="GridICElogo_162x70"/>
            <p:cNvPicPr>
              <a:picLocks noChangeAspect="1" noChangeArrowheads="1"/>
            </p:cNvPicPr>
            <p:nvPr/>
          </p:nvPicPr>
          <p:blipFill>
            <a:blip r:embed="rId5"/>
            <a:srcRect/>
            <a:stretch>
              <a:fillRect/>
            </a:stretch>
          </p:blipFill>
          <p:spPr bwMode="auto">
            <a:xfrm>
              <a:off x="503" y="1920"/>
              <a:ext cx="1273" cy="550"/>
            </a:xfrm>
            <a:prstGeom prst="rect">
              <a:avLst/>
            </a:prstGeom>
            <a:noFill/>
            <a:ln w="9525">
              <a:noFill/>
              <a:miter lim="800000"/>
              <a:headEnd/>
              <a:tailEnd/>
            </a:ln>
          </p:spPr>
        </p:pic>
      </p:grpSp>
      <p:pic>
        <p:nvPicPr>
          <p:cNvPr id="21511" name="Picture 20" descr="ScreenSnapz"/>
          <p:cNvPicPr>
            <a:picLocks noChangeAspect="1" noChangeArrowheads="1"/>
          </p:cNvPicPr>
          <p:nvPr/>
        </p:nvPicPr>
        <p:blipFill>
          <a:blip r:embed="rId6"/>
          <a:srcRect/>
          <a:stretch>
            <a:fillRect/>
          </a:stretch>
        </p:blipFill>
        <p:spPr bwMode="auto">
          <a:xfrm>
            <a:off x="1219200" y="1524000"/>
            <a:ext cx="2743200" cy="665163"/>
          </a:xfrm>
          <a:prstGeom prst="rect">
            <a:avLst/>
          </a:prstGeom>
          <a:noFill/>
          <a:ln w="9525">
            <a:noFill/>
            <a:miter lim="800000"/>
            <a:headEnd/>
            <a:tailEnd/>
          </a:ln>
        </p:spPr>
      </p:pic>
      <p:pic>
        <p:nvPicPr>
          <p:cNvPr id="21512" name="Picture 27" descr="bunny-small"/>
          <p:cNvPicPr>
            <a:picLocks noChangeAspect="1" noChangeArrowheads="1"/>
          </p:cNvPicPr>
          <p:nvPr/>
        </p:nvPicPr>
        <p:blipFill>
          <a:blip r:embed="rId7"/>
          <a:srcRect/>
          <a:stretch>
            <a:fillRect/>
          </a:stretch>
        </p:blipFill>
        <p:spPr bwMode="auto">
          <a:xfrm>
            <a:off x="1905000" y="3871913"/>
            <a:ext cx="1257300" cy="1309687"/>
          </a:xfrm>
          <a:prstGeom prst="rect">
            <a:avLst/>
          </a:prstGeom>
          <a:noFill/>
          <a:ln w="9525">
            <a:noFill/>
            <a:miter lim="800000"/>
            <a:headEnd/>
            <a:tailEnd/>
          </a:ln>
        </p:spPr>
      </p:pic>
      <p:pic>
        <p:nvPicPr>
          <p:cNvPr id="21513" name="Picture 29"/>
          <p:cNvPicPr>
            <a:picLocks noChangeAspect="1" noChangeArrowheads="1"/>
          </p:cNvPicPr>
          <p:nvPr/>
        </p:nvPicPr>
        <p:blipFill>
          <a:blip r:embed="rId8"/>
          <a:srcRect/>
          <a:stretch>
            <a:fillRect/>
          </a:stretch>
        </p:blipFill>
        <p:spPr bwMode="auto">
          <a:xfrm>
            <a:off x="4787900" y="4038600"/>
            <a:ext cx="2832100" cy="71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152400"/>
            <a:ext cx="8458200" cy="1041400"/>
          </a:xfrm>
        </p:spPr>
        <p:txBody>
          <a:bodyPr/>
          <a:lstStyle/>
          <a:p>
            <a:r>
              <a:rPr lang="en-US">
                <a:latin typeface="Arial" charset="0"/>
                <a:ea typeface="ＭＳ Ｐゴシック" charset="-128"/>
              </a:rPr>
              <a:t>User-level grid monitoring</a:t>
            </a:r>
          </a:p>
        </p:txBody>
      </p:sp>
      <p:sp>
        <p:nvSpPr>
          <p:cNvPr id="23555" name="Rectangle 3"/>
          <p:cNvSpPr>
            <a:spLocks noGrp="1" noChangeArrowheads="1"/>
          </p:cNvSpPr>
          <p:nvPr>
            <p:ph type="body" idx="1"/>
          </p:nvPr>
        </p:nvSpPr>
        <p:spPr>
          <a:xfrm>
            <a:off x="304800" y="1143000"/>
            <a:ext cx="6172200" cy="5060950"/>
          </a:xfrm>
          <a:noFill/>
        </p:spPr>
        <p:txBody>
          <a:bodyPr>
            <a:spAutoFit/>
          </a:bodyPr>
          <a:lstStyle/>
          <a:p>
            <a:pPr>
              <a:spcBef>
                <a:spcPct val="0"/>
              </a:spcBef>
              <a:spcAft>
                <a:spcPct val="50000"/>
              </a:spcAft>
            </a:pPr>
            <a:r>
              <a:rPr lang="en-US" sz="2400">
                <a:latin typeface="Arial" charset="0"/>
                <a:ea typeface="ＭＳ Ｐゴシック" charset="-128"/>
              </a:rPr>
              <a:t>Runs from a standard user account</a:t>
            </a:r>
          </a:p>
          <a:p>
            <a:pPr>
              <a:spcBef>
                <a:spcPct val="0"/>
              </a:spcBef>
              <a:spcAft>
                <a:spcPct val="50000"/>
              </a:spcAft>
            </a:pPr>
            <a:r>
              <a:rPr lang="en-US" sz="2400">
                <a:latin typeface="Arial" charset="0"/>
                <a:ea typeface="ＭＳ Ｐゴシック" charset="-128"/>
              </a:rPr>
              <a:t>Executes using a standard GSI credential</a:t>
            </a:r>
          </a:p>
          <a:p>
            <a:pPr>
              <a:spcBef>
                <a:spcPct val="0"/>
              </a:spcBef>
              <a:spcAft>
                <a:spcPct val="50000"/>
              </a:spcAft>
            </a:pPr>
            <a:r>
              <a:rPr lang="en-US" sz="2400">
                <a:latin typeface="Arial" charset="0"/>
                <a:ea typeface="ＭＳ Ｐゴシック" charset="-128"/>
              </a:rPr>
              <a:t>Uses tests that are developed and configured based on user documentation</a:t>
            </a:r>
          </a:p>
          <a:p>
            <a:pPr>
              <a:spcBef>
                <a:spcPct val="0"/>
              </a:spcBef>
              <a:spcAft>
                <a:spcPct val="50000"/>
              </a:spcAft>
            </a:pPr>
            <a:r>
              <a:rPr lang="en-US" sz="2400">
                <a:latin typeface="Arial" charset="0"/>
                <a:ea typeface="ＭＳ Ｐゴシック" charset="-128"/>
              </a:rPr>
              <a:t>Automates periodic execution of tests</a:t>
            </a:r>
          </a:p>
          <a:p>
            <a:pPr>
              <a:spcBef>
                <a:spcPct val="0"/>
              </a:spcBef>
              <a:spcAft>
                <a:spcPct val="50000"/>
              </a:spcAft>
            </a:pPr>
            <a:r>
              <a:rPr lang="en-US" sz="2400">
                <a:latin typeface="Arial" charset="0"/>
                <a:ea typeface="ＭＳ Ｐゴシック" charset="-128"/>
              </a:rPr>
              <a:t>Verifies user-accessible Grid access points</a:t>
            </a:r>
          </a:p>
          <a:p>
            <a:pPr>
              <a:spcBef>
                <a:spcPct val="0"/>
              </a:spcBef>
              <a:spcAft>
                <a:spcPct val="50000"/>
              </a:spcAft>
            </a:pPr>
            <a:r>
              <a:rPr lang="en-US" sz="2400">
                <a:latin typeface="Arial" charset="0"/>
                <a:ea typeface="ＭＳ Ｐゴシック" charset="-128"/>
              </a:rPr>
              <a:t>Centrally manages monitoring configuration </a:t>
            </a:r>
          </a:p>
          <a:p>
            <a:pPr>
              <a:spcBef>
                <a:spcPct val="0"/>
              </a:spcBef>
              <a:spcAft>
                <a:spcPct val="50000"/>
              </a:spcAft>
            </a:pPr>
            <a:r>
              <a:rPr lang="en-US" sz="2400">
                <a:latin typeface="Arial" charset="0"/>
                <a:ea typeface="ＭＳ Ｐゴシック" charset="-128"/>
              </a:rPr>
              <a:t>Easily updates and maintains monitoring deployment</a:t>
            </a:r>
          </a:p>
        </p:txBody>
      </p:sp>
      <p:pic>
        <p:nvPicPr>
          <p:cNvPr id="23556" name="Picture 5"/>
          <p:cNvPicPr>
            <a:picLocks noChangeAspect="1" noChangeArrowheads="1"/>
          </p:cNvPicPr>
          <p:nvPr/>
        </p:nvPicPr>
        <mc:AlternateContent>
          <mc:Choice xmlns:ma="http://schemas.microsoft.com/office/mac/drawingml/2008/main" Requires="ma">
            <p:blipFill>
              <a:blip r:embed="rId3">
                <a:grayscl/>
              </a:blip>
              <a:srcRect/>
              <a:stretch>
                <a:fillRect/>
              </a:stretch>
            </p:blipFill>
          </mc:Choice>
          <mc:Fallback>
            <p:blipFill>
              <a:blip r:embed="rId4">
                <a:grayscl/>
              </a:blip>
              <a:srcRect/>
              <a:stretch>
                <a:fillRect/>
              </a:stretch>
            </p:blipFill>
          </mc:Fallback>
        </mc:AlternateContent>
        <p:spPr bwMode="auto">
          <a:xfrm>
            <a:off x="7197725" y="1960563"/>
            <a:ext cx="955675" cy="906462"/>
          </a:xfrm>
          <a:prstGeom prst="rect">
            <a:avLst/>
          </a:prstGeom>
          <a:noFill/>
          <a:ln w="9525">
            <a:noFill/>
            <a:miter lim="800000"/>
            <a:headEnd/>
            <a:tailEnd/>
          </a:ln>
        </p:spPr>
      </p:pic>
      <p:pic>
        <p:nvPicPr>
          <p:cNvPr id="23557" name="Picture 6"/>
          <p:cNvPicPr>
            <a:picLocks noChangeAspect="1" noChangeArrowheads="1"/>
          </p:cNvPicPr>
          <p:nvPr/>
        </p:nvPicPr>
        <p:blipFill>
          <a:blip r:embed="rId5"/>
          <a:srcRect/>
          <a:stretch>
            <a:fillRect/>
          </a:stretch>
        </p:blipFill>
        <p:spPr bwMode="auto">
          <a:xfrm>
            <a:off x="6421438" y="3898900"/>
            <a:ext cx="969962" cy="673100"/>
          </a:xfrm>
          <a:prstGeom prst="rect">
            <a:avLst/>
          </a:prstGeom>
          <a:noFill/>
          <a:ln w="9525">
            <a:noFill/>
            <a:miter lim="800000"/>
            <a:headEnd/>
            <a:tailEnd/>
          </a:ln>
        </p:spPr>
      </p:pic>
      <p:pic>
        <p:nvPicPr>
          <p:cNvPr id="23558" name="Picture 7"/>
          <p:cNvPicPr>
            <a:picLocks noChangeAspect="1" noChangeArrowheads="1"/>
          </p:cNvPicPr>
          <p:nvPr/>
        </p:nvPicPr>
        <p:blipFill>
          <a:blip r:embed="rId6"/>
          <a:srcRect/>
          <a:stretch>
            <a:fillRect/>
          </a:stretch>
        </p:blipFill>
        <p:spPr bwMode="auto">
          <a:xfrm>
            <a:off x="7710488" y="3884613"/>
            <a:ext cx="985837" cy="644525"/>
          </a:xfrm>
          <a:prstGeom prst="rect">
            <a:avLst/>
          </a:prstGeom>
          <a:noFill/>
          <a:ln w="9525">
            <a:noFill/>
            <a:miter lim="800000"/>
            <a:headEnd/>
            <a:tailEnd/>
          </a:ln>
        </p:spPr>
      </p:pic>
      <p:sp>
        <p:nvSpPr>
          <p:cNvPr id="23559" name="Line 8"/>
          <p:cNvSpPr>
            <a:spLocks noChangeShapeType="1"/>
          </p:cNvSpPr>
          <p:nvPr/>
        </p:nvSpPr>
        <p:spPr bwMode="auto">
          <a:xfrm flipH="1">
            <a:off x="6858000" y="2790825"/>
            <a:ext cx="685800" cy="1066800"/>
          </a:xfrm>
          <a:prstGeom prst="line">
            <a:avLst/>
          </a:prstGeom>
          <a:noFill/>
          <a:ln w="9525">
            <a:solidFill>
              <a:srgbClr val="333333"/>
            </a:solidFill>
            <a:round/>
            <a:headEnd/>
            <a:tailEnd type="stealth" w="lg" len="lg"/>
          </a:ln>
        </p:spPr>
        <p:txBody>
          <a:bodyPr wrap="none" anchor="ctr">
            <a:prstTxWarp prst="textNoShape">
              <a:avLst/>
            </a:prstTxWarp>
          </a:bodyPr>
          <a:lstStyle/>
          <a:p>
            <a:endParaRPr lang="en-US"/>
          </a:p>
        </p:txBody>
      </p:sp>
      <p:sp>
        <p:nvSpPr>
          <p:cNvPr id="23560" name="Line 9"/>
          <p:cNvSpPr>
            <a:spLocks noChangeShapeType="1"/>
          </p:cNvSpPr>
          <p:nvPr/>
        </p:nvSpPr>
        <p:spPr bwMode="auto">
          <a:xfrm>
            <a:off x="7543800" y="2790825"/>
            <a:ext cx="609600" cy="1066800"/>
          </a:xfrm>
          <a:prstGeom prst="line">
            <a:avLst/>
          </a:prstGeom>
          <a:noFill/>
          <a:ln w="9525">
            <a:solidFill>
              <a:srgbClr val="333333"/>
            </a:solidFill>
            <a:round/>
            <a:headEnd/>
            <a:tailEnd type="stealth" w="lg" len="lg"/>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10"/>
          <p:cNvSpPr>
            <a:spLocks noChangeArrowheads="1"/>
          </p:cNvSpPr>
          <p:nvPr/>
        </p:nvSpPr>
        <p:spPr bwMode="auto">
          <a:xfrm>
            <a:off x="5562600" y="3232150"/>
            <a:ext cx="1779588" cy="730250"/>
          </a:xfrm>
          <a:prstGeom prst="rect">
            <a:avLst/>
          </a:prstGeom>
          <a:noFill/>
          <a:ln w="9525">
            <a:noFill/>
            <a:miter lim="800000"/>
            <a:headEnd/>
            <a:tailEnd/>
          </a:ln>
        </p:spPr>
        <p:txBody>
          <a:bodyPr wrap="none">
            <a:prstTxWarp prst="textNoShape">
              <a:avLst/>
            </a:prstTxWarp>
            <a:spAutoFit/>
          </a:bodyPr>
          <a:lstStyle/>
          <a:p>
            <a:pPr algn="ctr">
              <a:lnSpc>
                <a:spcPct val="95000"/>
              </a:lnSpc>
              <a:spcBef>
                <a:spcPct val="20000"/>
              </a:spcBef>
              <a:buClr>
                <a:schemeClr val="tx1"/>
              </a:buClr>
              <a:buSzPct val="100000"/>
            </a:pPr>
            <a:r>
              <a:rPr lang="en-US">
                <a:latin typeface="Helvetica" charset="0"/>
              </a:rPr>
              <a:t>System</a:t>
            </a:r>
          </a:p>
          <a:p>
            <a:pPr algn="ctr">
              <a:lnSpc>
                <a:spcPct val="95000"/>
              </a:lnSpc>
              <a:spcBef>
                <a:spcPct val="20000"/>
              </a:spcBef>
              <a:buClr>
                <a:schemeClr val="tx1"/>
              </a:buClr>
              <a:buSzPct val="100000"/>
            </a:pPr>
            <a:r>
              <a:rPr lang="en-US">
                <a:latin typeface="Helvetica" charset="0"/>
              </a:rPr>
              <a:t>administrators</a:t>
            </a:r>
            <a:endParaRPr lang="en-US" sz="1800">
              <a:latin typeface="Helvetica" charset="0"/>
            </a:endParaRPr>
          </a:p>
        </p:txBody>
      </p:sp>
      <p:sp>
        <p:nvSpPr>
          <p:cNvPr id="25603" name="Rectangle 18"/>
          <p:cNvSpPr>
            <a:spLocks noGrp="1" noChangeArrowheads="1"/>
          </p:cNvSpPr>
          <p:nvPr>
            <p:ph type="title"/>
          </p:nvPr>
        </p:nvSpPr>
        <p:spPr>
          <a:xfrm>
            <a:off x="0" y="228600"/>
            <a:ext cx="9144000" cy="1041400"/>
          </a:xfrm>
        </p:spPr>
        <p:txBody>
          <a:bodyPr/>
          <a:lstStyle/>
          <a:p>
            <a:r>
              <a:rPr lang="en-US" sz="3000">
                <a:latin typeface="Arial" charset="0"/>
                <a:ea typeface="ＭＳ Ｐゴシック" charset="-128"/>
              </a:rPr>
              <a:t>Who benefits from user-level grid monitoring?</a:t>
            </a:r>
          </a:p>
        </p:txBody>
      </p:sp>
      <p:sp>
        <p:nvSpPr>
          <p:cNvPr id="25604" name="Rectangle 19"/>
          <p:cNvSpPr>
            <a:spLocks noGrp="1" noChangeArrowheads="1"/>
          </p:cNvSpPr>
          <p:nvPr>
            <p:ph type="body" idx="1"/>
          </p:nvPr>
        </p:nvSpPr>
        <p:spPr>
          <a:xfrm>
            <a:off x="381000" y="1422400"/>
            <a:ext cx="4419600" cy="4749800"/>
          </a:xfrm>
        </p:spPr>
        <p:txBody>
          <a:bodyPr/>
          <a:lstStyle/>
          <a:p>
            <a:r>
              <a:rPr lang="en-US" sz="2400">
                <a:latin typeface="Arial" charset="0"/>
                <a:ea typeface="ＭＳ Ｐゴシック" charset="-128"/>
              </a:rPr>
              <a:t>Grid managers</a:t>
            </a:r>
          </a:p>
          <a:p>
            <a:pPr lvl="1">
              <a:lnSpc>
                <a:spcPct val="100000"/>
              </a:lnSpc>
              <a:spcBef>
                <a:spcPct val="0"/>
              </a:spcBef>
              <a:buClrTx/>
              <a:buSzTx/>
            </a:pPr>
            <a:r>
              <a:rPr lang="en-US" sz="2000">
                <a:latin typeface="Arial" charset="0"/>
                <a:ea typeface="ＭＳ Ｐゴシック" charset="-128"/>
              </a:rPr>
              <a:t>Verify requirements are fulfilled by resource providers </a:t>
            </a:r>
          </a:p>
          <a:p>
            <a:pPr lvl="1">
              <a:lnSpc>
                <a:spcPct val="100000"/>
              </a:lnSpc>
              <a:spcBef>
                <a:spcPct val="0"/>
              </a:spcBef>
              <a:spcAft>
                <a:spcPct val="50000"/>
              </a:spcAft>
              <a:buClrTx/>
              <a:buSzTx/>
            </a:pPr>
            <a:r>
              <a:rPr lang="en-US" sz="2000">
                <a:latin typeface="Arial" charset="0"/>
                <a:ea typeface="ＭＳ Ｐゴシック" charset="-128"/>
              </a:rPr>
              <a:t>Identify failure trends</a:t>
            </a:r>
          </a:p>
          <a:p>
            <a:pPr>
              <a:lnSpc>
                <a:spcPct val="100000"/>
              </a:lnSpc>
              <a:spcBef>
                <a:spcPct val="0"/>
              </a:spcBef>
              <a:buClrTx/>
              <a:buSzTx/>
            </a:pPr>
            <a:r>
              <a:rPr lang="en-US" sz="2400">
                <a:latin typeface="Arial" charset="0"/>
                <a:ea typeface="ＭＳ Ｐゴシック" charset="-128"/>
              </a:rPr>
              <a:t>System administrators</a:t>
            </a:r>
          </a:p>
          <a:p>
            <a:pPr lvl="1"/>
            <a:r>
              <a:rPr lang="en-US" sz="2000">
                <a:latin typeface="Arial" charset="0"/>
                <a:ea typeface="ＭＳ Ｐゴシック" charset="-128"/>
              </a:rPr>
              <a:t>Email notification</a:t>
            </a:r>
          </a:p>
          <a:p>
            <a:pPr lvl="1">
              <a:spcAft>
                <a:spcPct val="50000"/>
              </a:spcAft>
            </a:pPr>
            <a:r>
              <a:rPr lang="en-US" sz="2000">
                <a:latin typeface="Arial" charset="0"/>
                <a:ea typeface="ＭＳ Ｐゴシック" charset="-128"/>
              </a:rPr>
              <a:t>Debugging support</a:t>
            </a:r>
          </a:p>
          <a:p>
            <a:r>
              <a:rPr lang="en-US" sz="2400">
                <a:latin typeface="Arial" charset="0"/>
                <a:ea typeface="ＭＳ Ｐゴシック" charset="-128"/>
              </a:rPr>
              <a:t>End users</a:t>
            </a:r>
          </a:p>
          <a:p>
            <a:pPr lvl="1"/>
            <a:r>
              <a:rPr lang="en-US" sz="2000">
                <a:latin typeface="Arial" charset="0"/>
                <a:ea typeface="ＭＳ Ｐゴシック" charset="-128"/>
              </a:rPr>
              <a:t>Debug user account/environment issues </a:t>
            </a:r>
          </a:p>
          <a:p>
            <a:pPr lvl="1"/>
            <a:r>
              <a:rPr lang="en-US" sz="2000">
                <a:latin typeface="Arial" charset="0"/>
                <a:ea typeface="ＭＳ Ｐゴシック" charset="-128"/>
              </a:rPr>
              <a:t>Advanced users: feedback to Grid/VO</a:t>
            </a:r>
          </a:p>
        </p:txBody>
      </p:sp>
      <p:pic>
        <p:nvPicPr>
          <p:cNvPr id="25605" name="Picture 20" descr="group_lg"/>
          <p:cNvPicPr>
            <a:picLocks noChangeAspect="1" noChangeArrowheads="1"/>
          </p:cNvPicPr>
          <p:nvPr/>
        </p:nvPicPr>
        <p:blipFill>
          <a:blip r:embed="rId3"/>
          <a:srcRect/>
          <a:stretch>
            <a:fillRect/>
          </a:stretch>
        </p:blipFill>
        <p:spPr bwMode="auto">
          <a:xfrm>
            <a:off x="5105400" y="2063750"/>
            <a:ext cx="3505200" cy="250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228600"/>
            <a:ext cx="8458200" cy="1041400"/>
          </a:xfrm>
        </p:spPr>
        <p:txBody>
          <a:bodyPr/>
          <a:lstStyle/>
          <a:p>
            <a:r>
              <a:rPr lang="en-US" sz="3400">
                <a:latin typeface="Arial" charset="0"/>
                <a:ea typeface="ＭＳ Ｐゴシック" charset="-128"/>
              </a:rPr>
              <a:t>Inca provides user-level grid monitoring</a:t>
            </a:r>
          </a:p>
        </p:txBody>
      </p:sp>
      <p:sp>
        <p:nvSpPr>
          <p:cNvPr id="27651" name="Rectangle 3"/>
          <p:cNvSpPr>
            <a:spLocks noGrp="1" noChangeArrowheads="1"/>
          </p:cNvSpPr>
          <p:nvPr>
            <p:ph type="body" sz="half" idx="1"/>
          </p:nvPr>
        </p:nvSpPr>
        <p:spPr>
          <a:xfrm>
            <a:off x="228600" y="1338263"/>
            <a:ext cx="3505200" cy="4757737"/>
          </a:xfrm>
          <a:noFill/>
        </p:spPr>
        <p:txBody>
          <a:bodyPr>
            <a:spAutoFit/>
          </a:bodyPr>
          <a:lstStyle/>
          <a:p>
            <a:pPr>
              <a:lnSpc>
                <a:spcPct val="85000"/>
              </a:lnSpc>
              <a:spcBef>
                <a:spcPct val="10000"/>
              </a:spcBef>
              <a:spcAft>
                <a:spcPct val="50000"/>
              </a:spcAft>
            </a:pPr>
            <a:r>
              <a:rPr lang="en-US" sz="2200">
                <a:latin typeface="Arial" charset="0"/>
                <a:ea typeface="ＭＳ Ｐゴシック" charset="-128"/>
              </a:rPr>
              <a:t>Stores and archives a wide variety of monitoring results</a:t>
            </a:r>
          </a:p>
          <a:p>
            <a:pPr>
              <a:lnSpc>
                <a:spcPct val="85000"/>
              </a:lnSpc>
              <a:spcBef>
                <a:spcPct val="10000"/>
              </a:spcBef>
              <a:spcAft>
                <a:spcPct val="50000"/>
              </a:spcAft>
            </a:pPr>
            <a:r>
              <a:rPr lang="en-US" sz="2200">
                <a:latin typeface="Arial" charset="0"/>
                <a:ea typeface="ＭＳ Ｐゴシック" charset="-128"/>
              </a:rPr>
              <a:t>Captures context of monitoring result as it is collected</a:t>
            </a:r>
          </a:p>
          <a:p>
            <a:pPr>
              <a:lnSpc>
                <a:spcPct val="85000"/>
              </a:lnSpc>
              <a:spcBef>
                <a:spcPct val="10000"/>
              </a:spcBef>
              <a:spcAft>
                <a:spcPct val="50000"/>
              </a:spcAft>
            </a:pPr>
            <a:r>
              <a:rPr lang="en-US" sz="2200">
                <a:latin typeface="Arial" charset="0"/>
                <a:ea typeface="ＭＳ Ｐゴシック" charset="-128"/>
              </a:rPr>
              <a:t>Eases the writing, deploying, and sharing of new tests or benchmarks</a:t>
            </a:r>
          </a:p>
          <a:p>
            <a:pPr>
              <a:lnSpc>
                <a:spcPct val="85000"/>
              </a:lnSpc>
              <a:spcBef>
                <a:spcPct val="10000"/>
              </a:spcBef>
              <a:spcAft>
                <a:spcPct val="50000"/>
              </a:spcAft>
            </a:pPr>
            <a:r>
              <a:rPr lang="en-US" sz="2200">
                <a:latin typeface="Arial" charset="0"/>
                <a:ea typeface="ＭＳ Ｐゴシック" charset="-128"/>
              </a:rPr>
              <a:t>Flexible and comprehensive web status pages</a:t>
            </a:r>
          </a:p>
          <a:p>
            <a:pPr>
              <a:lnSpc>
                <a:spcPct val="85000"/>
              </a:lnSpc>
              <a:spcBef>
                <a:spcPct val="10000"/>
              </a:spcBef>
              <a:spcAft>
                <a:spcPct val="50000"/>
              </a:spcAft>
            </a:pPr>
            <a:r>
              <a:rPr lang="en-US" sz="2200">
                <a:latin typeface="Arial" charset="0"/>
                <a:ea typeface="ＭＳ Ｐゴシック" charset="-128"/>
              </a:rPr>
              <a:t>Secure</a:t>
            </a:r>
          </a:p>
        </p:txBody>
      </p:sp>
      <p:pic>
        <p:nvPicPr>
          <p:cNvPr id="27652" name="Picture 4" descr="archv"/>
          <p:cNvPicPr>
            <a:picLocks noChangeAspect="1" noChangeArrowheads="1"/>
          </p:cNvPicPr>
          <p:nvPr/>
        </p:nvPicPr>
        <p:blipFill>
          <a:blip r:embed="rId3"/>
          <a:srcRect/>
          <a:stretch>
            <a:fillRect/>
          </a:stretch>
        </p:blipFill>
        <p:spPr bwMode="auto">
          <a:xfrm>
            <a:off x="3962400" y="1338263"/>
            <a:ext cx="5029200"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304800"/>
            <a:ext cx="8458200" cy="1041400"/>
          </a:xfrm>
        </p:spPr>
        <p:txBody>
          <a:bodyPr/>
          <a:lstStyle/>
          <a:p>
            <a:r>
              <a:rPr lang="en-US">
                <a:latin typeface="Arial" charset="0"/>
                <a:ea typeface="ＭＳ Ｐゴシック" charset="-128"/>
              </a:rPr>
              <a:t>Reporters collect monitoring data</a:t>
            </a:r>
          </a:p>
        </p:txBody>
      </p:sp>
      <p:sp>
        <p:nvSpPr>
          <p:cNvPr id="29699" name="Rectangle 3"/>
          <p:cNvSpPr>
            <a:spLocks noGrp="1" noChangeArrowheads="1"/>
          </p:cNvSpPr>
          <p:nvPr>
            <p:ph type="body" idx="1"/>
          </p:nvPr>
        </p:nvSpPr>
        <p:spPr>
          <a:xfrm>
            <a:off x="381000" y="1371600"/>
            <a:ext cx="6270625" cy="4749800"/>
          </a:xfrm>
        </p:spPr>
        <p:txBody>
          <a:bodyPr/>
          <a:lstStyle/>
          <a:p>
            <a:pPr>
              <a:lnSpc>
                <a:spcPct val="85000"/>
              </a:lnSpc>
              <a:spcAft>
                <a:spcPct val="100000"/>
              </a:spcAft>
            </a:pPr>
            <a:r>
              <a:rPr lang="en-US" sz="2400">
                <a:latin typeface="Arial" charset="0"/>
                <a:ea typeface="ＭＳ Ｐゴシック" charset="-128"/>
              </a:rPr>
              <a:t>Executable programs that measure some aspect of the system or installed software</a:t>
            </a:r>
          </a:p>
          <a:p>
            <a:pPr>
              <a:lnSpc>
                <a:spcPct val="85000"/>
              </a:lnSpc>
              <a:spcAft>
                <a:spcPct val="100000"/>
              </a:spcAft>
            </a:pPr>
            <a:r>
              <a:rPr lang="en-US" sz="2400">
                <a:latin typeface="Arial" charset="0"/>
                <a:ea typeface="ＭＳ Ｐゴシック" charset="-128"/>
              </a:rPr>
              <a:t>Supports a set of command-line options and writes XML to stdout</a:t>
            </a:r>
          </a:p>
          <a:p>
            <a:pPr>
              <a:lnSpc>
                <a:spcPct val="85000"/>
              </a:lnSpc>
              <a:spcAft>
                <a:spcPct val="100000"/>
              </a:spcAft>
            </a:pPr>
            <a:r>
              <a:rPr lang="en-US" sz="2400">
                <a:solidFill>
                  <a:srgbClr val="000000"/>
                </a:solidFill>
                <a:latin typeface="Arial" charset="0"/>
                <a:ea typeface="ＭＳ Ｐゴシック" charset="-128"/>
              </a:rPr>
              <a:t>Schema supports multiple types of data</a:t>
            </a:r>
            <a:endParaRPr lang="en-US" sz="2400">
              <a:latin typeface="Arial" charset="0"/>
              <a:ea typeface="ＭＳ Ｐゴシック" charset="-128"/>
            </a:endParaRPr>
          </a:p>
          <a:p>
            <a:pPr>
              <a:lnSpc>
                <a:spcPct val="85000"/>
              </a:lnSpc>
              <a:spcAft>
                <a:spcPct val="100000"/>
              </a:spcAft>
            </a:pPr>
            <a:r>
              <a:rPr lang="en-US" sz="2400">
                <a:latin typeface="Arial" charset="0"/>
                <a:ea typeface="ＭＳ Ｐゴシック" charset="-128"/>
              </a:rPr>
              <a:t>Extensive library support for perl and python  scripts (most reporters &lt; 30 lines of code)</a:t>
            </a:r>
          </a:p>
          <a:p>
            <a:pPr>
              <a:lnSpc>
                <a:spcPct val="85000"/>
              </a:lnSpc>
              <a:spcAft>
                <a:spcPct val="100000"/>
              </a:spcAft>
            </a:pPr>
            <a:r>
              <a:rPr lang="en-US" sz="2400">
                <a:latin typeface="Arial" charset="0"/>
                <a:ea typeface="ＭＳ Ｐゴシック" charset="-128"/>
              </a:rPr>
              <a:t>Independent of other Inca components</a:t>
            </a:r>
          </a:p>
        </p:txBody>
      </p:sp>
      <p:pic>
        <p:nvPicPr>
          <p:cNvPr id="29700" name="Picture 4" descr="reporter"/>
          <p:cNvPicPr>
            <a:picLocks noChangeAspect="1" noChangeArrowheads="1"/>
          </p:cNvPicPr>
          <p:nvPr/>
        </p:nvPicPr>
        <p:blipFill>
          <a:blip r:embed="rId3"/>
          <a:srcRect/>
          <a:stretch>
            <a:fillRect/>
          </a:stretch>
        </p:blipFill>
        <p:spPr bwMode="auto">
          <a:xfrm>
            <a:off x="6764338" y="1371600"/>
            <a:ext cx="1998662"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z="2800" i="0" dirty="0"/>
              <a:t>Libraries</a:t>
            </a:r>
            <a:r>
              <a:rPr lang="en-US" sz="2800" i="0" dirty="0" smtClean="0"/>
              <a:t> support </a:t>
            </a:r>
            <a:r>
              <a:rPr lang="en-US" sz="2800" dirty="0"/>
              <a:t>c</a:t>
            </a:r>
            <a:r>
              <a:rPr lang="en-US" sz="2800" i="0" dirty="0" smtClean="0"/>
              <a:t>ommon </a:t>
            </a:r>
            <a:r>
              <a:rPr lang="en-US" sz="2800" dirty="0"/>
              <a:t>r</a:t>
            </a:r>
            <a:r>
              <a:rPr lang="en-US" sz="2800" i="0" dirty="0" smtClean="0"/>
              <a:t>eporter </a:t>
            </a:r>
            <a:r>
              <a:rPr lang="en-US" sz="2800" dirty="0"/>
              <a:t>t</a:t>
            </a:r>
            <a:r>
              <a:rPr lang="en-US" sz="2800" i="0" dirty="0" smtClean="0"/>
              <a:t>asks</a:t>
            </a:r>
            <a:endParaRPr lang="en-US" sz="2800" dirty="0"/>
          </a:p>
        </p:txBody>
      </p:sp>
      <p:sp>
        <p:nvSpPr>
          <p:cNvPr id="201731" name="Rectangle 3"/>
          <p:cNvSpPr>
            <a:spLocks noGrp="1" noChangeArrowheads="1"/>
          </p:cNvSpPr>
          <p:nvPr>
            <p:ph type="body" idx="1"/>
          </p:nvPr>
        </p:nvSpPr>
        <p:spPr/>
        <p:txBody>
          <a:bodyPr/>
          <a:lstStyle/>
          <a:p>
            <a:pPr>
              <a:buFontTx/>
              <a:buNone/>
            </a:pPr>
            <a:endParaRPr lang="en-US" sz="2400" b="0" dirty="0"/>
          </a:p>
          <a:p>
            <a:pPr>
              <a:buFontTx/>
              <a:buNone/>
            </a:pPr>
            <a:endParaRPr lang="en-US" sz="2400" b="0" dirty="0"/>
          </a:p>
          <a:p>
            <a:pPr>
              <a:buFontTx/>
              <a:buNone/>
            </a:pPr>
            <a:endParaRPr lang="en-US" sz="2400" b="0" dirty="0"/>
          </a:p>
          <a:p>
            <a:pPr>
              <a:buFontTx/>
              <a:buNone/>
            </a:pPr>
            <a:endParaRPr lang="en-US" sz="2400" b="0" dirty="0"/>
          </a:p>
          <a:p>
            <a:pPr>
              <a:buFontTx/>
              <a:buNone/>
            </a:pPr>
            <a:endParaRPr lang="en-US" sz="2400" b="0" dirty="0"/>
          </a:p>
          <a:p>
            <a:pPr>
              <a:buFontTx/>
              <a:buNone/>
            </a:pPr>
            <a:endParaRPr lang="en-US" sz="2400" b="0" dirty="0"/>
          </a:p>
          <a:p>
            <a:pPr>
              <a:buFontTx/>
              <a:buNone/>
            </a:pPr>
            <a:endParaRPr lang="en-US" sz="2400" b="0" dirty="0"/>
          </a:p>
          <a:p>
            <a:pPr>
              <a:buFontTx/>
              <a:buNone/>
            </a:pPr>
            <a:endParaRPr lang="en-US" sz="2400" b="0" dirty="0"/>
          </a:p>
          <a:p>
            <a:pPr>
              <a:buFontTx/>
              <a:buNone/>
            </a:pPr>
            <a:r>
              <a:rPr lang="en-US" sz="2400" b="0" dirty="0"/>
              <a:t>Documentation</a:t>
            </a:r>
          </a:p>
          <a:p>
            <a:pPr>
              <a:buFontTx/>
              <a:buNone/>
            </a:pPr>
            <a:r>
              <a:rPr lang="en-US" sz="2400" b="0" dirty="0"/>
              <a:t>	http://</a:t>
            </a:r>
            <a:r>
              <a:rPr lang="en-US" sz="2400" b="0" dirty="0" err="1"/>
              <a:t>inca.sdsc.edu/releases/latest/repdocs/perl.html</a:t>
            </a:r>
            <a:endParaRPr lang="en-US" sz="2400" b="0" dirty="0"/>
          </a:p>
          <a:p>
            <a:pPr>
              <a:buFontTx/>
              <a:buNone/>
            </a:pPr>
            <a:r>
              <a:rPr lang="en-US" sz="2400" b="0" dirty="0"/>
              <a:t>	http://</a:t>
            </a:r>
            <a:r>
              <a:rPr lang="en-US" sz="2400" b="0" dirty="0" err="1"/>
              <a:t>inca.sdsc.edu/releases/latest/repdocs/python.html</a:t>
            </a:r>
            <a:endParaRPr lang="en-US" sz="2400" b="0" dirty="0"/>
          </a:p>
        </p:txBody>
      </p:sp>
      <p:graphicFrame>
        <p:nvGraphicFramePr>
          <p:cNvPr id="202147" name="Group 419"/>
          <p:cNvGraphicFramePr>
            <a:graphicFrameLocks noGrp="1"/>
          </p:cNvGraphicFramePr>
          <p:nvPr/>
        </p:nvGraphicFramePr>
        <p:xfrm>
          <a:off x="381000" y="1600200"/>
          <a:ext cx="8458200" cy="2895601"/>
        </p:xfrm>
        <a:graphic>
          <a:graphicData uri="http://schemas.openxmlformats.org/drawingml/2006/table">
            <a:tbl>
              <a:tblPr/>
              <a:tblGrid>
                <a:gridCol w="2859135"/>
                <a:gridCol w="2800396"/>
                <a:gridCol w="2798669"/>
              </a:tblGrid>
              <a:tr h="495300">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1" i="0" u="none" strike="noStrike" cap="none" normalizeH="0" baseline="0">
                          <a:ln>
                            <a:noFill/>
                          </a:ln>
                          <a:solidFill>
                            <a:schemeClr val="tx1"/>
                          </a:solidFill>
                          <a:effectLst/>
                          <a:latin typeface="Arial"/>
                          <a:cs typeface="Arial"/>
                        </a:rPr>
                        <a:t>Reporter Purpose</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1" i="0" u="none" strike="noStrike" cap="none" normalizeH="0" baseline="0">
                          <a:ln>
                            <a:noFill/>
                          </a:ln>
                          <a:solidFill>
                            <a:schemeClr val="tx1"/>
                          </a:solidFill>
                          <a:effectLst/>
                          <a:latin typeface="Arial"/>
                          <a:cs typeface="Arial"/>
                        </a:rPr>
                        <a:t>Perl Library</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1" i="0" u="none" strike="noStrike" cap="none" normalizeH="0" baseline="0">
                          <a:ln>
                            <a:noFill/>
                          </a:ln>
                          <a:solidFill>
                            <a:schemeClr val="tx1"/>
                          </a:solidFill>
                          <a:effectLst/>
                          <a:latin typeface="Arial"/>
                          <a:cs typeface="Arial"/>
                        </a:rPr>
                        <a:t>Python Library</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General report</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dirty="0" err="1">
                          <a:ln>
                            <a:noFill/>
                          </a:ln>
                          <a:solidFill>
                            <a:schemeClr val="tx1"/>
                          </a:solidFill>
                          <a:effectLst/>
                          <a:latin typeface="Arial"/>
                          <a:cs typeface="Arial"/>
                        </a:rPr>
                        <a:t>Inca::Reporter</a:t>
                      </a:r>
                      <a:endParaRPr kumimoji="0" lang="en-US" sz="1600" b="0" i="0" u="none" strike="noStrike" cap="none" normalizeH="0" baseline="0" dirty="0">
                        <a:ln>
                          <a:noFill/>
                        </a:ln>
                        <a:solidFill>
                          <a:schemeClr val="tx1"/>
                        </a:solidFill>
                        <a:effectLst/>
                        <a:latin typeface="Arial"/>
                        <a:cs typeface="Arial"/>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inca.Reporter</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93713">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Software version testing</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Inca::Reporter::Version</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inca.VersionReporter</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Software unit testing</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Inca::Reporter::SimpleUnit</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inca.SimpleUnitReporter</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Globus unit testing</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Inca::Reporter::GlobusUnit</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inca.GlobusUnitReporter</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20688">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System performance testing</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a:ln>
                            <a:noFill/>
                          </a:ln>
                          <a:solidFill>
                            <a:schemeClr val="tx1"/>
                          </a:solidFill>
                          <a:effectLst/>
                          <a:latin typeface="Arial"/>
                          <a:cs typeface="Arial"/>
                        </a:rPr>
                        <a:t>Inca::Reporter::Performance</a:t>
                      </a: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0000"/>
                        </a:spcBef>
                        <a:spcAft>
                          <a:spcPct val="0"/>
                        </a:spcAft>
                        <a:buClr>
                          <a:schemeClr val="tx1"/>
                        </a:buClr>
                        <a:buSzPct val="100000"/>
                        <a:buFontTx/>
                        <a:buNone/>
                        <a:tabLst/>
                      </a:pPr>
                      <a:r>
                        <a:rPr kumimoji="0" lang="en-US" sz="1600" b="0" i="0" u="none" strike="noStrike" cap="none" normalizeH="0" baseline="0" dirty="0" err="1">
                          <a:ln>
                            <a:noFill/>
                          </a:ln>
                          <a:solidFill>
                            <a:schemeClr val="tx1"/>
                          </a:solidFill>
                          <a:effectLst/>
                          <a:latin typeface="Arial"/>
                          <a:cs typeface="Arial"/>
                        </a:rPr>
                        <a:t>inca.PerformanceReporter</a:t>
                      </a:r>
                      <a:endParaRPr kumimoji="0" lang="en-US" sz="1600" b="0" i="0" u="none" strike="noStrike" cap="none" normalizeH="0" baseline="0" dirty="0">
                        <a:ln>
                          <a:noFill/>
                        </a:ln>
                        <a:solidFill>
                          <a:schemeClr val="tx1"/>
                        </a:solidFill>
                        <a:effectLst/>
                        <a:latin typeface="Arial"/>
                        <a:cs typeface="Arial"/>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28600"/>
            <a:ext cx="8458200" cy="1041400"/>
          </a:xfrm>
        </p:spPr>
        <p:txBody>
          <a:bodyPr/>
          <a:lstStyle/>
          <a:p>
            <a:r>
              <a:rPr lang="en-US">
                <a:latin typeface="Arial" charset="0"/>
                <a:ea typeface="ＭＳ Ｐゴシック" charset="-128"/>
              </a:rPr>
              <a:t>Repositories support sharing</a:t>
            </a:r>
          </a:p>
        </p:txBody>
      </p:sp>
      <p:sp>
        <p:nvSpPr>
          <p:cNvPr id="31747" name="Rectangle 3"/>
          <p:cNvSpPr>
            <a:spLocks noGrp="1" noChangeArrowheads="1"/>
          </p:cNvSpPr>
          <p:nvPr>
            <p:ph type="body" sz="half" idx="1"/>
          </p:nvPr>
        </p:nvSpPr>
        <p:spPr>
          <a:xfrm>
            <a:off x="381000" y="1066800"/>
            <a:ext cx="5030788" cy="4749800"/>
          </a:xfrm>
        </p:spPr>
        <p:txBody>
          <a:bodyPr/>
          <a:lstStyle/>
          <a:p>
            <a:pPr>
              <a:lnSpc>
                <a:spcPct val="85000"/>
              </a:lnSpc>
              <a:spcAft>
                <a:spcPct val="100000"/>
              </a:spcAft>
              <a:buSzTx/>
            </a:pPr>
            <a:r>
              <a:rPr lang="en-US" sz="2400" dirty="0">
                <a:latin typeface="Arial" charset="0"/>
                <a:ea typeface="ＭＳ Ｐゴシック" charset="-128"/>
              </a:rPr>
              <a:t>Collection of reporters available via a URL</a:t>
            </a:r>
          </a:p>
          <a:p>
            <a:pPr>
              <a:lnSpc>
                <a:spcPct val="85000"/>
              </a:lnSpc>
              <a:spcAft>
                <a:spcPct val="100000"/>
              </a:spcAft>
              <a:buSzTx/>
            </a:pPr>
            <a:r>
              <a:rPr lang="en-US" sz="2400" dirty="0">
                <a:latin typeface="Arial" charset="0"/>
                <a:ea typeface="ＭＳ Ｐゴシック" charset="-128"/>
              </a:rPr>
              <a:t>Supports package dependencies</a:t>
            </a:r>
          </a:p>
          <a:p>
            <a:pPr>
              <a:lnSpc>
                <a:spcPct val="100000"/>
              </a:lnSpc>
              <a:spcBef>
                <a:spcPct val="0"/>
              </a:spcBef>
              <a:spcAft>
                <a:spcPct val="100000"/>
              </a:spcAft>
              <a:buClrTx/>
              <a:buSzTx/>
            </a:pPr>
            <a:r>
              <a:rPr lang="en-US" sz="2400" dirty="0">
                <a:latin typeface="Arial" charset="0"/>
                <a:ea typeface="ＭＳ Ｐゴシック" charset="-128"/>
              </a:rPr>
              <a:t>Packages versioned to allow for automatic updates</a:t>
            </a:r>
          </a:p>
          <a:p>
            <a:pPr>
              <a:lnSpc>
                <a:spcPct val="100000"/>
              </a:lnSpc>
              <a:spcBef>
                <a:spcPct val="0"/>
              </a:spcBef>
              <a:buClrTx/>
              <a:buSzTx/>
            </a:pPr>
            <a:r>
              <a:rPr lang="en-US" sz="2400" dirty="0">
                <a:latin typeface="Arial" charset="0"/>
                <a:ea typeface="ＭＳ Ｐゴシック" charset="-128"/>
              </a:rPr>
              <a:t>Inca project repository contains 150+ reporters</a:t>
            </a:r>
          </a:p>
          <a:p>
            <a:pPr lvl="1">
              <a:lnSpc>
                <a:spcPct val="100000"/>
              </a:lnSpc>
              <a:spcBef>
                <a:spcPct val="0"/>
              </a:spcBef>
              <a:buClrTx/>
              <a:buSzTx/>
            </a:pPr>
            <a:r>
              <a:rPr lang="en-US" sz="2000" dirty="0">
                <a:latin typeface="Arial" charset="0"/>
                <a:ea typeface="ＭＳ Ｐゴシック" charset="-128"/>
                <a:cs typeface="ＭＳ Ｐゴシック" charset="-128"/>
              </a:rPr>
              <a:t>Version, unit test, performance benchmark reporters</a:t>
            </a:r>
          </a:p>
          <a:p>
            <a:pPr lvl="1">
              <a:lnSpc>
                <a:spcPct val="100000"/>
              </a:lnSpc>
              <a:spcBef>
                <a:spcPct val="0"/>
              </a:spcBef>
              <a:buClrTx/>
              <a:buSzTx/>
            </a:pPr>
            <a:r>
              <a:rPr lang="en-US" sz="2000" dirty="0">
                <a:latin typeface="Arial" charset="0"/>
                <a:ea typeface="ＭＳ Ｐゴシック" charset="-128"/>
                <a:cs typeface="ＭＳ Ｐゴシック" charset="-128"/>
              </a:rPr>
              <a:t>Grid middleware and tools, compilers, math libraries, data tools, and </a:t>
            </a:r>
            <a:r>
              <a:rPr lang="en-US" sz="2000" dirty="0" err="1">
                <a:latin typeface="Arial" charset="0"/>
                <a:ea typeface="ＭＳ Ｐゴシック" charset="-128"/>
                <a:cs typeface="ＭＳ Ｐゴシック" charset="-128"/>
              </a:rPr>
              <a:t>viz</a:t>
            </a:r>
            <a:r>
              <a:rPr lang="en-US" sz="2000" dirty="0">
                <a:latin typeface="Arial" charset="0"/>
                <a:ea typeface="ＭＳ Ｐゴシック" charset="-128"/>
                <a:cs typeface="ＭＳ Ｐゴシック" charset="-128"/>
              </a:rPr>
              <a:t> tool</a:t>
            </a:r>
            <a:endParaRPr lang="en-US" sz="2000" dirty="0">
              <a:latin typeface="Arial" charset="0"/>
              <a:ea typeface="ＭＳ Ｐゴシック" charset="-128"/>
            </a:endParaRPr>
          </a:p>
        </p:txBody>
      </p:sp>
      <p:pic>
        <p:nvPicPr>
          <p:cNvPr id="31748" name="Picture 4" descr="repository"/>
          <p:cNvPicPr>
            <a:picLocks noChangeAspect="1" noChangeArrowheads="1"/>
          </p:cNvPicPr>
          <p:nvPr/>
        </p:nvPicPr>
        <p:blipFill>
          <a:blip r:embed="rId3"/>
          <a:srcRect/>
          <a:stretch>
            <a:fillRect/>
          </a:stretch>
        </p:blipFill>
        <p:spPr bwMode="auto">
          <a:xfrm>
            <a:off x="5597525" y="1617663"/>
            <a:ext cx="3165475" cy="4097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dsc-inca-template">
  <a:themeElements>
    <a:clrScheme name="">
      <a:dk1>
        <a:srgbClr val="000000"/>
      </a:dk1>
      <a:lt1>
        <a:srgbClr val="FFFFFF"/>
      </a:lt1>
      <a:dk2>
        <a:srgbClr val="081D58"/>
      </a:dk2>
      <a:lt2>
        <a:srgbClr val="919191"/>
      </a:lt2>
      <a:accent1>
        <a:srgbClr val="7780BF"/>
      </a:accent1>
      <a:accent2>
        <a:srgbClr val="C27D52"/>
      </a:accent2>
      <a:accent3>
        <a:srgbClr val="FFFFFF"/>
      </a:accent3>
      <a:accent4>
        <a:srgbClr val="000000"/>
      </a:accent4>
      <a:accent5>
        <a:srgbClr val="BDC0DC"/>
      </a:accent5>
      <a:accent6>
        <a:srgbClr val="B07149"/>
      </a:accent6>
      <a:hlink>
        <a:srgbClr val="FC0128"/>
      </a:hlink>
      <a:folHlink>
        <a:srgbClr val="CECECE"/>
      </a:folHlink>
    </a:clrScheme>
    <a:fontScheme name="sdsc-inca-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sdsc-inca-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sc-inca-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sc-inca-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sc-inca-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sc-inca-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sc-inca-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sc-inca-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HD:Users:ssmallen:Work:Templates:sdsc-inca-template.pot</Template>
  <TotalTime>46728</TotalTime>
  <Words>2383</Words>
  <Application>Microsoft PowerPoint</Application>
  <PresentationFormat>On-screen Show (4:3)</PresentationFormat>
  <Paragraphs>214</Paragraphs>
  <Slides>21</Slides>
  <Notes>21</Notes>
  <HiddenSlides>0</HiddenSlides>
  <MMClips>0</MMClips>
  <ScaleCrop>false</ScaleCrop>
  <HeadingPairs>
    <vt:vector size="8" baseType="variant">
      <vt:variant>
        <vt:lpstr>Fonts Used</vt:lpstr>
      </vt:variant>
      <vt:variant>
        <vt:i4>5</vt:i4>
      </vt:variant>
      <vt:variant>
        <vt:lpstr>Design Template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ＭＳ Ｐゴシック</vt:lpstr>
      <vt:lpstr>Times New Roman</vt:lpstr>
      <vt:lpstr>Times</vt:lpstr>
      <vt:lpstr>Helvetica</vt:lpstr>
      <vt:lpstr>sdsc-inca-template</vt:lpstr>
      <vt:lpstr>Microsoft Word Document</vt:lpstr>
      <vt:lpstr>Inca User-level Grid Monitoring</vt:lpstr>
      <vt:lpstr>Goal: reliable grid software and services for users</vt:lpstr>
      <vt:lpstr>Related Grid monitoring tools</vt:lpstr>
      <vt:lpstr>User-level grid monitoring</vt:lpstr>
      <vt:lpstr>Who benefits from user-level grid monitoring?</vt:lpstr>
      <vt:lpstr>Inca provides user-level grid monitoring</vt:lpstr>
      <vt:lpstr>Reporters collect monitoring data</vt:lpstr>
      <vt:lpstr>Libraries support common reporter tasks</vt:lpstr>
      <vt:lpstr>Repositories support sharing</vt:lpstr>
      <vt:lpstr>Agent provides centralized configuration and management</vt:lpstr>
      <vt:lpstr>Depot stores and publishes data</vt:lpstr>
      <vt:lpstr>Consumer displays data</vt:lpstr>
      <vt:lpstr>Slide 13</vt:lpstr>
      <vt:lpstr>New features</vt:lpstr>
      <vt:lpstr>Software status and deployments </vt:lpstr>
      <vt:lpstr>Inca TeraGrid deployment</vt:lpstr>
      <vt:lpstr>Using Inca and IPM to measure performance variation on TeraGrid</vt:lpstr>
      <vt:lpstr>Inca UC Grid deployment</vt:lpstr>
      <vt:lpstr>Inca monitoring benefits end users</vt:lpstr>
      <vt:lpstr>Benefits of using Inca</vt:lpstr>
      <vt:lpstr>Inca Information</vt:lpstr>
    </vt:vector>
  </TitlesOfParts>
  <Company>SDSC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harness and reporting framework</dc:title>
  <dc:creator>Catherine Olschanowsky</dc:creator>
  <cp:lastModifiedBy>Shava Smallen</cp:lastModifiedBy>
  <cp:revision>252</cp:revision>
  <cp:lastPrinted>2006-02-21T02:23:15Z</cp:lastPrinted>
  <dcterms:created xsi:type="dcterms:W3CDTF">2009-11-13T16:44:12Z</dcterms:created>
  <dcterms:modified xsi:type="dcterms:W3CDTF">2009-11-16T23:52:07Z</dcterms:modified>
</cp:coreProperties>
</file>