
<file path=[Content_Types].xml><?xml version="1.0" encoding="utf-8"?>
<Types xmlns="http://schemas.openxmlformats.org/package/2006/content-types">
  <Override PartName="/ppt/notesSlides/notesSlide24.xml" ContentType="application/vnd.openxmlformats-officedocument.presentationml.notesSlide+xml"/>
  <Default Extension="rels" ContentType="application/vnd.openxmlformats-package.relationships+xml"/>
  <Override PartName="/ppt/slides/slide14.xml" ContentType="application/vnd.openxmlformats-officedocument.presentationml.slide+xml"/>
  <Override PartName="/ppt/slideMasters/slideMaster2.xml" ContentType="application/vnd.openxmlformats-officedocument.presentationml.slideMaster+xml"/>
  <Override PartName="/ppt/notesSlides/notesSlide16.xml" ContentType="application/vnd.openxmlformats-officedocument.presentationml.notesSlide+xml"/>
  <Default Extension="xml" ContentType="application/xml"/>
  <Override PartName="/ppt/tableStyles.xml" ContentType="application/vnd.openxmlformats-officedocument.presentationml.tableStyles+xml"/>
  <Override PartName="/ppt/notesSlides/notesSlide1.xml" ContentType="application/vnd.openxmlformats-officedocument.presentationml.notesSlide+xml"/>
  <Override PartName="/ppt/slideLayouts/slideLayout16.xml" ContentType="application/vnd.openxmlformats-officedocument.presentationml.slideLayout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Layouts/slideLayout15.xml" ContentType="application/vnd.openxmlformats-officedocument.presentationml.slideLayout+xml"/>
  <Override PartName="/ppt/slides/slide27.xml" ContentType="application/vnd.openxmlformats-officedocument.presentationml.slide+xml"/>
  <Override PartName="/ppt/notesSlides/notesSlide29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notesSlides/notesSlide8.xml" ContentType="application/vnd.openxmlformats-officedocument.presentationml.notesSlide+xml"/>
  <Default Extension="png" ContentType="image/png"/>
  <Override PartName="/ppt/slideLayouts/slideLayout4.xml" ContentType="application/vnd.openxmlformats-officedocument.presentationml.slideLayout+xml"/>
  <Override PartName="/ppt/slides/slide12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slides/slide26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28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slides/slide25.xml" ContentType="application/vnd.openxmlformats-officedocument.presentationml.slide+xml"/>
  <Override PartName="/ppt/notesSlides/notesSlide27.xml" ContentType="application/vnd.openxmlformats-officedocument.presentationml.notes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20.xml" ContentType="application/vnd.openxmlformats-officedocument.presentationml.notes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2.xml" ContentType="application/vnd.openxmlformats-officedocument.presentationml.notesSlide+xml"/>
  <Override PartName="/docProps/app.xml" ContentType="application/vnd.openxmlformats-officedocument.extended-properties+xml"/>
  <Override PartName="/ppt/notesSlides/notesSlide4.xml" ContentType="application/vnd.openxmlformats-officedocument.presentationml.notesSlid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s/slide24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26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notesSlides/notesSlide18.xml" ContentType="application/vnd.openxmlformats-officedocument.presentationml.notesSlide+xml"/>
  <Default Extension="jpeg" ContentType="image/jpeg"/>
  <Override PartName="/ppt/viewProps.xml" ContentType="application/vnd.openxmlformats-officedocument.presentationml.viewProps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s/slide23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7.xml" ContentType="application/vnd.openxmlformats-officedocument.presentationml.slideLayout+xml"/>
  <Override PartName="/ppt/slides/slide29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0.xml" ContentType="application/vnd.openxmlformats-officedocument.presentationml.slideLayout+xml"/>
  <Override PartName="/ppt/slides/slide6.xml" ContentType="application/vnd.openxmlformats-officedocument.presentationml.slide+xml"/>
  <Default Extension="bin" ContentType="application/vnd.openxmlformats-officedocument.presentationml.printerSettings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Default Extension="pdf" ContentType="application/pd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49" r:id="rId1"/>
    <p:sldMasterId id="2147483650" r:id="rId2"/>
  </p:sldMasterIdLst>
  <p:notesMasterIdLst>
    <p:notesMasterId r:id="rId34"/>
  </p:notesMasterIdLst>
  <p:handoutMasterIdLst>
    <p:handoutMasterId r:id="rId35"/>
  </p:handoutMasterIdLst>
  <p:sldIdLst>
    <p:sldId id="256" r:id="rId3"/>
    <p:sldId id="286" r:id="rId4"/>
    <p:sldId id="263" r:id="rId5"/>
    <p:sldId id="269" r:id="rId6"/>
    <p:sldId id="270" r:id="rId7"/>
    <p:sldId id="271" r:id="rId8"/>
    <p:sldId id="275" r:id="rId9"/>
    <p:sldId id="294" r:id="rId10"/>
    <p:sldId id="295" r:id="rId11"/>
    <p:sldId id="296" r:id="rId12"/>
    <p:sldId id="288" r:id="rId13"/>
    <p:sldId id="273" r:id="rId14"/>
    <p:sldId id="284" r:id="rId15"/>
    <p:sldId id="297" r:id="rId16"/>
    <p:sldId id="289" r:id="rId17"/>
    <p:sldId id="290" r:id="rId18"/>
    <p:sldId id="277" r:id="rId19"/>
    <p:sldId id="300" r:id="rId20"/>
    <p:sldId id="281" r:id="rId21"/>
    <p:sldId id="267" r:id="rId22"/>
    <p:sldId id="283" r:id="rId23"/>
    <p:sldId id="282" r:id="rId24"/>
    <p:sldId id="280" r:id="rId25"/>
    <p:sldId id="293" r:id="rId26"/>
    <p:sldId id="278" r:id="rId27"/>
    <p:sldId id="298" r:id="rId28"/>
    <p:sldId id="301" r:id="rId29"/>
    <p:sldId id="292" r:id="rId30"/>
    <p:sldId id="276" r:id="rId31"/>
    <p:sldId id="285" r:id="rId32"/>
    <p:sldId id="299" r:id="rId3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8000FF"/>
    <a:srgbClr val="00804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32787"/>
    <p:restoredTop sz="90929"/>
  </p:normalViewPr>
  <p:slideViewPr>
    <p:cSldViewPr snapToGrid="0">
      <p:cViewPr>
        <p:scale>
          <a:sx n="66" d="100"/>
          <a:sy n="66" d="100"/>
        </p:scale>
        <p:origin x="-376" y="-2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84D33721-6294-5C42-9AF5-7331554420D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C0897182-9992-274A-9C3C-0E7352F0DF1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F117EC-3BF9-C041-BC39-1CC91C6D9326}" type="slidenum">
              <a:rPr lang="en-US"/>
              <a:pPr/>
              <a:t>1</a:t>
            </a:fld>
            <a:endParaRPr lang="en-US"/>
          </a:p>
        </p:txBody>
      </p:sp>
      <p:sp>
        <p:nvSpPr>
          <p:cNvPr id="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9A538B-13B7-7E46-9C9A-77A34B3BE246}" type="slidenum">
              <a:rPr lang="en-US"/>
              <a:pPr/>
              <a:t>10</a:t>
            </a:fld>
            <a:endParaRPr lang="en-US"/>
          </a:p>
        </p:txBody>
      </p:sp>
      <p:sp>
        <p:nvSpPr>
          <p:cNvPr id="11776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10315D-662E-334D-9E40-0CBC0202D5D9}" type="slidenum">
              <a:rPr lang="en-US"/>
              <a:pPr/>
              <a:t>11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0D3048-AE0F-6B45-A7AE-BA47CAEB05BC}" type="slidenum">
              <a:rPr lang="en-US"/>
              <a:pPr/>
              <a:t>12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47D60E-0E57-2742-8F3C-4AFA92AE197F}" type="slidenum">
              <a:rPr lang="en-US"/>
              <a:pPr/>
              <a:t>13</a:t>
            </a:fld>
            <a:endParaRPr 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C40537-412B-4841-94BA-8D284E402D83}" type="slidenum">
              <a:rPr lang="en-US"/>
              <a:pPr/>
              <a:t>14</a:t>
            </a:fld>
            <a:endParaRPr lang="en-US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E12111-EAD4-6849-B147-7FA2FD44C32D}" type="slidenum">
              <a:rPr lang="en-US"/>
              <a:pPr/>
              <a:t>15</a:t>
            </a:fld>
            <a:endParaRPr lang="en-US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AD84F9-CF9B-E444-8DBC-CBEBB8E9EBEF}" type="slidenum">
              <a:rPr lang="en-US"/>
              <a:pPr/>
              <a:t>16</a:t>
            </a:fld>
            <a:endParaRPr lang="en-US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841403-AC70-E046-BC0E-F191F7CD0C01}" type="slidenum">
              <a:rPr lang="en-US"/>
              <a:pPr/>
              <a:t>17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58675D-95D2-924B-826C-62EBB3D369B5}" type="slidenum">
              <a:rPr lang="en-US"/>
              <a:pPr/>
              <a:t>19</a:t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B97619-F77E-1A45-B9E4-665CD35ACFF6}" type="slidenum">
              <a:rPr lang="en-US"/>
              <a:pPr/>
              <a:t>20</a:t>
            </a:fld>
            <a:endParaRPr 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9D6AAE-7CC9-5541-9165-A1E23566016C}" type="slidenum">
              <a:rPr lang="en-US"/>
              <a:pPr/>
              <a:t>2</a:t>
            </a:fld>
            <a:endParaRPr lang="en-US"/>
          </a:p>
        </p:txBody>
      </p:sp>
      <p:sp>
        <p:nvSpPr>
          <p:cNvPr id="624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FC1A44-602E-E146-9085-A7CF83107A45}" type="slidenum">
              <a:rPr lang="en-US"/>
              <a:pPr/>
              <a:t>21</a:t>
            </a:fld>
            <a:endParaRPr lang="en-US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4D12A-2422-8E42-B8CA-ED0F17B981FD}" type="slidenum">
              <a:rPr lang="en-US"/>
              <a:pPr/>
              <a:t>22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43E42C-7C95-404C-A138-07750320A57D}" type="slidenum">
              <a:rPr lang="en-US"/>
              <a:pPr/>
              <a:t>23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040A16-1BA7-774F-8CD0-3ED72CBEE3B8}" type="slidenum">
              <a:rPr lang="en-US"/>
              <a:pPr/>
              <a:t>24</a:t>
            </a:fld>
            <a:endParaRPr 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A95658-6F56-E042-B969-4004C0A5B71F}" type="slidenum">
              <a:rPr lang="en-US"/>
              <a:pPr/>
              <a:t>25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9D1D1C-CB13-8346-994B-D87BE172835D}" type="slidenum">
              <a:rPr lang="en-US"/>
              <a:pPr/>
              <a:t>26</a:t>
            </a:fld>
            <a:endParaRPr lang="en-US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D33D60-7DDF-164C-85A2-0910B539EBDB}" type="slidenum">
              <a:rPr lang="en-US"/>
              <a:pPr/>
              <a:t>28</a:t>
            </a:fld>
            <a:endParaRPr 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6D584D-DA07-A04A-91E4-6CF9589FB1C9}" type="slidenum">
              <a:rPr lang="en-US"/>
              <a:pPr/>
              <a:t>29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80AAFF-7D23-C34E-8765-FFCE4138A375}" type="slidenum">
              <a:rPr lang="en-US"/>
              <a:pPr/>
              <a:t>30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C33497-0E49-B84A-985B-BABF7A6C0566}" type="slidenum">
              <a:rPr lang="en-US"/>
              <a:pPr/>
              <a:t>31</a:t>
            </a:fld>
            <a:endParaRPr lang="en-US"/>
          </a:p>
        </p:txBody>
      </p:sp>
      <p:sp>
        <p:nvSpPr>
          <p:cNvPr id="1259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4864D0-E49C-3144-8D71-4C583CF2E56E}" type="slidenum">
              <a:rPr lang="en-US"/>
              <a:pPr/>
              <a:t>3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E0F3CB-75FC-0C47-AEA3-698BA1ADE989}" type="slidenum">
              <a:rPr lang="en-US"/>
              <a:pPr/>
              <a:t>4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1C3CFC-F654-DC49-ADD9-BD2775CD6BF5}" type="slidenum">
              <a:rPr lang="en-US"/>
              <a:pPr/>
              <a:t>5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20FF59-0CC1-634A-B9B3-F7C3788CD047}" type="slidenum">
              <a:rPr lang="en-US"/>
              <a:pPr/>
              <a:t>6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XXXXX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B9B571-BA2D-8A42-B182-190A882A9C07}" type="slidenum">
              <a:rPr lang="en-US"/>
              <a:pPr/>
              <a:t>7</a:t>
            </a:fld>
            <a:endParaRPr lang="en-US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037344-5BCE-A046-B933-CDB52E4FD67E}" type="slidenum">
              <a:rPr lang="en-US"/>
              <a:pPr/>
              <a:t>8</a:t>
            </a:fld>
            <a:endParaRPr lang="en-US"/>
          </a:p>
        </p:txBody>
      </p:sp>
      <p:sp>
        <p:nvSpPr>
          <p:cNvPr id="1136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4EA3D4-30EC-004C-A0EE-53175827520D}" type="slidenum">
              <a:rPr lang="en-US"/>
              <a:pPr/>
              <a:t>9</a:t>
            </a:fld>
            <a:endParaRPr lang="en-US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81000"/>
            <a:ext cx="20955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61341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22400"/>
            <a:ext cx="4152900" cy="4749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422400"/>
            <a:ext cx="4152900" cy="4749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381000"/>
            <a:ext cx="21145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61912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22400"/>
            <a:ext cx="4114800" cy="4749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22400"/>
            <a:ext cx="4114800" cy="4749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8382000" cy="1041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8382000" cy="4749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" y="228600"/>
            <a:ext cx="8839200" cy="76200"/>
          </a:xfrm>
          <a:prstGeom prst="rect">
            <a:avLst/>
          </a:prstGeom>
          <a:solidFill>
            <a:srgbClr val="0000CC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 flipV="1">
            <a:off x="1905000" y="6594475"/>
            <a:ext cx="5027613" cy="96838"/>
          </a:xfrm>
          <a:prstGeom prst="rect">
            <a:avLst/>
          </a:prstGeom>
          <a:solidFill>
            <a:srgbClr val="0000CC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1905000" y="6386513"/>
            <a:ext cx="3429000" cy="168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100" b="1">
                <a:latin typeface="Arial" charset="0"/>
              </a:rPr>
              <a:t>SAN DIEGO SUPERCOMPUTER CENTER</a:t>
            </a:r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52400" y="6324600"/>
            <a:ext cx="1676400" cy="398463"/>
          </a:xfrm>
          <a:prstGeom prst="rect">
            <a:avLst/>
          </a:prstGeom>
          <a:noFill/>
        </p:spPr>
      </p:pic>
      <p:pic>
        <p:nvPicPr>
          <p:cNvPr id="3080" name="Picture 8" descr="logo_sm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010400" y="6248400"/>
            <a:ext cx="1447800" cy="552450"/>
          </a:xfrm>
          <a:prstGeom prst="rect">
            <a:avLst/>
          </a:prstGeom>
          <a:noFill/>
        </p:spPr>
      </p:pic>
      <p:pic>
        <p:nvPicPr>
          <p:cNvPr id="3081" name="Picture 9" descr="nsfe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8521700" y="6248400"/>
            <a:ext cx="546100" cy="53657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Times New Roman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Times New Roman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Times New Roman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Times New Roman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Times New Roman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Times New Roman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Times New Roman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8458200" cy="1041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8458200" cy="4749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152400" y="228600"/>
            <a:ext cx="8839200" cy="76200"/>
          </a:xfrm>
          <a:prstGeom prst="rect">
            <a:avLst/>
          </a:prstGeom>
          <a:solidFill>
            <a:srgbClr val="0000CC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909" name="Rectangle 5"/>
          <p:cNvSpPr>
            <a:spLocks noChangeArrowheads="1"/>
          </p:cNvSpPr>
          <p:nvPr/>
        </p:nvSpPr>
        <p:spPr bwMode="auto">
          <a:xfrm flipV="1">
            <a:off x="1905000" y="6594475"/>
            <a:ext cx="5027613" cy="96838"/>
          </a:xfrm>
          <a:prstGeom prst="rect">
            <a:avLst/>
          </a:prstGeom>
          <a:solidFill>
            <a:srgbClr val="0000CC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910" name="Text Box 6"/>
          <p:cNvSpPr txBox="1">
            <a:spLocks noChangeArrowheads="1"/>
          </p:cNvSpPr>
          <p:nvPr/>
        </p:nvSpPr>
        <p:spPr bwMode="auto">
          <a:xfrm>
            <a:off x="1905000" y="6386513"/>
            <a:ext cx="3429000" cy="168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100" b="1">
                <a:latin typeface="Arial" charset="0"/>
              </a:rPr>
              <a:t>SAN DIEGO SUPERCOMPUTER CENTER</a:t>
            </a:r>
          </a:p>
        </p:txBody>
      </p:sp>
      <p:pic>
        <p:nvPicPr>
          <p:cNvPr id="123911" name="Picture 7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52400" y="6324600"/>
            <a:ext cx="1676400" cy="398463"/>
          </a:xfrm>
          <a:prstGeom prst="rect">
            <a:avLst/>
          </a:prstGeom>
          <a:noFill/>
        </p:spPr>
      </p:pic>
      <p:pic>
        <p:nvPicPr>
          <p:cNvPr id="123912" name="Picture 8" descr="logo_sm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010400" y="6248400"/>
            <a:ext cx="1447800" cy="552450"/>
          </a:xfrm>
          <a:prstGeom prst="rect">
            <a:avLst/>
          </a:prstGeom>
          <a:noFill/>
        </p:spPr>
      </p:pic>
      <p:pic>
        <p:nvPicPr>
          <p:cNvPr id="123913" name="Picture 9" descr="nsfe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8521700" y="6248400"/>
            <a:ext cx="546100" cy="53657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Times New Roman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Times New Roman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Times New Roman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Times New Roman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Times New Roman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Times New Roman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Times New Roman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ssmallen@sdsc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df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df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81200"/>
            <a:ext cx="7772400" cy="1143000"/>
          </a:xfrm>
        </p:spPr>
        <p:txBody>
          <a:bodyPr/>
          <a:lstStyle/>
          <a:p>
            <a:r>
              <a:rPr lang="en-US"/>
              <a:t>Inca Control Infrastructure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/>
          <a:lstStyle/>
          <a:p>
            <a:r>
              <a:rPr lang="en-US" dirty="0"/>
              <a:t>Shava Smallen</a:t>
            </a:r>
          </a:p>
          <a:p>
            <a:r>
              <a:rPr lang="en-US" dirty="0">
                <a:hlinkClick r:id="rId3"/>
              </a:rPr>
              <a:t>ssmallen@sdsc.edu</a:t>
            </a:r>
            <a:endParaRPr lang="en-US" dirty="0"/>
          </a:p>
          <a:p>
            <a:endParaRPr lang="en-US" dirty="0"/>
          </a:p>
          <a:p>
            <a:r>
              <a:rPr lang="en-US" dirty="0"/>
              <a:t>Inca Workshop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August 26, 2010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configuration is a description of an Inca deployment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endParaRPr lang="en-US"/>
          </a:p>
          <a:p>
            <a:pPr marL="533400" indent="-533400"/>
            <a:endParaRPr lang="en-US" sz="2400"/>
          </a:p>
          <a:p>
            <a:pPr marL="533400" indent="-533400">
              <a:buFont typeface="Arial" charset="0"/>
              <a:buAutoNum type="arabicPeriod"/>
            </a:pPr>
            <a:r>
              <a:rPr lang="en-US" sz="2400">
                <a:solidFill>
                  <a:schemeClr val="folHlink"/>
                </a:solidFill>
              </a:rPr>
              <a:t>Which resources do you want to monitor?</a:t>
            </a:r>
            <a:endParaRPr lang="en-US" sz="2400">
              <a:solidFill>
                <a:schemeClr val="bg2"/>
              </a:solidFill>
            </a:endParaRPr>
          </a:p>
          <a:p>
            <a:pPr marL="533400" indent="-533400">
              <a:buFont typeface="Arial" charset="0"/>
              <a:buAutoNum type="arabicPeriod"/>
            </a:pPr>
            <a:endParaRPr lang="en-US"/>
          </a:p>
          <a:p>
            <a:pPr marL="533400" indent="-533400">
              <a:buFont typeface="Arial" charset="0"/>
              <a:buAutoNum type="arabicPeriod"/>
            </a:pPr>
            <a:r>
              <a:rPr lang="en-US" sz="2400">
                <a:solidFill>
                  <a:schemeClr val="folHlink"/>
                </a:solidFill>
              </a:rPr>
              <a:t>What do you want to monitor?</a:t>
            </a:r>
            <a:r>
              <a:rPr lang="en-US" sz="2400"/>
              <a:t> </a:t>
            </a:r>
          </a:p>
          <a:p>
            <a:pPr marL="533400" indent="-533400">
              <a:buFont typeface="Arial" charset="0"/>
              <a:buAutoNum type="arabicPeriod"/>
            </a:pPr>
            <a:endParaRPr lang="en-US" sz="2400"/>
          </a:p>
          <a:p>
            <a:pPr marL="533400" indent="-533400">
              <a:buFont typeface="Arial" charset="0"/>
              <a:buAutoNum type="arabicPeriod"/>
            </a:pPr>
            <a:r>
              <a:rPr lang="en-US" sz="2400"/>
              <a:t>How do you want to monitor?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report series?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/>
          </a:p>
          <a:p>
            <a:pPr marL="0" indent="0">
              <a:buFontTx/>
              <a:buNone/>
            </a:pPr>
            <a:endParaRPr lang="en-US"/>
          </a:p>
          <a:p>
            <a:pPr marL="0" indent="0">
              <a:buFontTx/>
              <a:buNone/>
            </a:pPr>
            <a:r>
              <a:rPr lang="en-US"/>
              <a:t>A set of reports collected at different points in time by executing a </a:t>
            </a:r>
            <a:r>
              <a:rPr lang="en-US">
                <a:solidFill>
                  <a:schemeClr val="accent2"/>
                </a:solidFill>
              </a:rPr>
              <a:t>reporter</a:t>
            </a:r>
            <a:r>
              <a:rPr lang="en-US"/>
              <a:t> with a set of </a:t>
            </a:r>
            <a:r>
              <a:rPr lang="en-US">
                <a:solidFill>
                  <a:schemeClr val="accent2"/>
                </a:solidFill>
              </a:rPr>
              <a:t>arguments</a:t>
            </a:r>
            <a:r>
              <a:rPr lang="en-US"/>
              <a:t> in a </a:t>
            </a:r>
            <a:r>
              <a:rPr lang="en-US">
                <a:solidFill>
                  <a:schemeClr val="accent2"/>
                </a:solidFill>
              </a:rPr>
              <a:t>context</a:t>
            </a:r>
            <a:r>
              <a:rPr lang="en-US"/>
              <a:t> on a particular </a:t>
            </a:r>
            <a:r>
              <a:rPr lang="en-US">
                <a:solidFill>
                  <a:schemeClr val="accent2"/>
                </a:solidFill>
              </a:rPr>
              <a:t>resource</a:t>
            </a:r>
            <a:r>
              <a:rPr lang="en-US"/>
              <a:t>.</a:t>
            </a:r>
            <a:endParaRPr lang="en-US">
              <a:solidFill>
                <a:schemeClr val="hlink"/>
              </a:solidFill>
            </a:endParaRPr>
          </a:p>
          <a:p>
            <a:pPr marL="0" indent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9700" y="225425"/>
            <a:ext cx="8823325" cy="1041400"/>
          </a:xfrm>
        </p:spPr>
        <p:txBody>
          <a:bodyPr/>
          <a:lstStyle/>
          <a:p>
            <a:r>
              <a:rPr lang="en-US" dirty="0"/>
              <a:t>Step 3a:  Find reporter to execute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839200" cy="4749800"/>
          </a:xfrm>
        </p:spPr>
        <p:txBody>
          <a:bodyPr/>
          <a:lstStyle/>
          <a:p>
            <a:r>
              <a:rPr lang="en-US" sz="2400"/>
              <a:t>E.g., can you submit a batch job via Globus WS-GRAM to Grid resources</a:t>
            </a:r>
          </a:p>
          <a:p>
            <a:endParaRPr lang="en-US" sz="2400" u="sng">
              <a:latin typeface="Arial" charset="0"/>
            </a:endParaRPr>
          </a:p>
          <a:p>
            <a:r>
              <a:rPr lang="en-US" sz="2400"/>
              <a:t>Select reporter:  grid.middleware.globus.unit.wsgram.jobsubmit</a:t>
            </a:r>
          </a:p>
          <a:p>
            <a:pPr>
              <a:buFontTx/>
              <a:buNone/>
            </a:pPr>
            <a:r>
              <a:rPr lang="en-US" sz="2400"/>
              <a:t/>
            </a:r>
            <a:br>
              <a:rPr lang="en-US" sz="2400"/>
            </a:br>
            <a:r>
              <a:rPr lang="en-US" sz="2000"/>
              <a:t>% </a:t>
            </a:r>
            <a:r>
              <a:rPr lang="en-US" sz="1800">
                <a:latin typeface="Courier" charset="0"/>
              </a:rPr>
              <a:t>grid.middleware.globus.unit.wsgram.jobsubmit \</a:t>
            </a:r>
          </a:p>
          <a:p>
            <a:pPr>
              <a:buFontTx/>
              <a:buNone/>
            </a:pPr>
            <a:r>
              <a:rPr lang="en-US" sz="1800">
                <a:latin typeface="Courier" charset="0"/>
              </a:rPr>
              <a:t>		-host="tg-condor.purdue.teragrid.org:8443" \</a:t>
            </a:r>
          </a:p>
          <a:p>
            <a:pPr>
              <a:buFontTx/>
              <a:buNone/>
            </a:pPr>
            <a:r>
              <a:rPr lang="en-US" sz="1800">
                <a:latin typeface="Courier" charset="0"/>
              </a:rPr>
              <a:t>		-log="5" \</a:t>
            </a:r>
          </a:p>
          <a:p>
            <a:pPr>
              <a:buFontTx/>
              <a:buNone/>
            </a:pPr>
            <a:r>
              <a:rPr lang="en-US" sz="1800">
                <a:latin typeface="Courier" charset="0"/>
              </a:rPr>
              <a:t>		-maxMem="2048" \</a:t>
            </a:r>
          </a:p>
          <a:p>
            <a:pPr>
              <a:buFontTx/>
              <a:buNone/>
            </a:pPr>
            <a:r>
              <a:rPr lang="en-US" sz="1800">
                <a:latin typeface="Courier" charset="0"/>
              </a:rPr>
              <a:t>		-nodes="1" \</a:t>
            </a:r>
          </a:p>
          <a:p>
            <a:pPr>
              <a:buFontTx/>
              <a:buNone/>
            </a:pPr>
            <a:r>
              <a:rPr lang="en-US" sz="1800">
                <a:latin typeface="Courier" charset="0"/>
              </a:rPr>
              <a:t>		-project="TG-STA060008N" \</a:t>
            </a:r>
          </a:p>
          <a:p>
            <a:pPr>
              <a:buFontTx/>
              <a:buNone/>
            </a:pPr>
            <a:r>
              <a:rPr lang="en-US" sz="1800">
                <a:latin typeface="Courier" charset="0"/>
              </a:rPr>
              <a:t>		-queue="standby" \</a:t>
            </a:r>
          </a:p>
          <a:p>
            <a:pPr>
              <a:buFontTx/>
              <a:buNone/>
            </a:pPr>
            <a:r>
              <a:rPr lang="en-US" sz="1800">
                <a:latin typeface="Courier" charset="0"/>
              </a:rPr>
              <a:t>		-scheduler="Condor"</a:t>
            </a:r>
            <a:endParaRPr lang="en-US" sz="2400">
              <a:solidFill>
                <a:srgbClr val="4F4E68"/>
              </a:solidFill>
              <a:latin typeface="Courier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63538" y="241300"/>
            <a:ext cx="8382000" cy="1041400"/>
          </a:xfrm>
        </p:spPr>
        <p:txBody>
          <a:bodyPr/>
          <a:lstStyle/>
          <a:p>
            <a:r>
              <a:rPr lang="en-US"/>
              <a:t>Step 3b:  Decide where to run reporter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4264025" cy="3886200"/>
          </a:xfrm>
        </p:spPr>
        <p:txBody>
          <a:bodyPr/>
          <a:lstStyle/>
          <a:p>
            <a:r>
              <a:rPr lang="en-US" dirty="0"/>
              <a:t>Select a single resource name or resource group</a:t>
            </a:r>
            <a:br>
              <a:rPr lang="en-US" dirty="0"/>
            </a:br>
            <a:endParaRPr lang="en-US" dirty="0"/>
          </a:p>
          <a:p>
            <a:r>
              <a:rPr lang="en-US" dirty="0"/>
              <a:t>E.g.,</a:t>
            </a:r>
            <a:endParaRPr lang="en-US" dirty="0" smtClean="0"/>
          </a:p>
          <a:p>
            <a:pPr lvl="1"/>
            <a:r>
              <a:rPr lang="en-US" dirty="0" err="1" smtClean="0">
                <a:latin typeface="Courier" charset="0"/>
              </a:rPr>
              <a:t>sdsc</a:t>
            </a:r>
            <a:r>
              <a:rPr lang="en-US" dirty="0" smtClean="0">
                <a:latin typeface="Courier" charset="0"/>
              </a:rPr>
              <a:t>-dash</a:t>
            </a:r>
          </a:p>
          <a:p>
            <a:pPr lvl="1"/>
            <a:r>
              <a:rPr lang="en-US" dirty="0">
                <a:latin typeface="Courier" charset="0"/>
              </a:rPr>
              <a:t>SDSC</a:t>
            </a:r>
            <a:endParaRPr lang="en-US" sz="2000" dirty="0"/>
          </a:p>
          <a:p>
            <a:pPr lvl="1"/>
            <a:r>
              <a:rPr lang="en-US" dirty="0" err="1">
                <a:latin typeface="Courier" charset="0"/>
              </a:rPr>
              <a:t>TeraGrid</a:t>
            </a:r>
            <a:endParaRPr lang="en-US" dirty="0" smtClean="0">
              <a:latin typeface="Courier" charset="0"/>
            </a:endParaRPr>
          </a:p>
          <a:p>
            <a:pPr lvl="1"/>
            <a:r>
              <a:rPr lang="en-US" dirty="0" err="1" smtClean="0">
                <a:latin typeface="Courier" charset="0"/>
              </a:rPr>
              <a:t>CentOS</a:t>
            </a:r>
            <a:endParaRPr lang="en-US" dirty="0">
              <a:latin typeface="Courier" charset="0"/>
            </a:endParaRPr>
          </a:p>
        </p:txBody>
      </p:sp>
      <p:sp>
        <p:nvSpPr>
          <p:cNvPr id="55339" name="Rectangle 43"/>
          <p:cNvSpPr>
            <a:spLocks noChangeArrowheads="1"/>
          </p:cNvSpPr>
          <p:nvPr/>
        </p:nvSpPr>
        <p:spPr bwMode="auto">
          <a:xfrm>
            <a:off x="6324600" y="1371600"/>
            <a:ext cx="1447800" cy="6858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TeraGrid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5340" name="Rectangle 44"/>
          <p:cNvSpPr>
            <a:spLocks noChangeArrowheads="1"/>
          </p:cNvSpPr>
          <p:nvPr/>
        </p:nvSpPr>
        <p:spPr bwMode="auto">
          <a:xfrm>
            <a:off x="4437063" y="2590800"/>
            <a:ext cx="1447800" cy="6858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TACC</a:t>
            </a:r>
            <a:endParaRPr lang="en-US" dirty="0"/>
          </a:p>
        </p:txBody>
      </p:sp>
      <p:sp>
        <p:nvSpPr>
          <p:cNvPr id="55341" name="Rectangle 45"/>
          <p:cNvSpPr>
            <a:spLocks noChangeArrowheads="1"/>
          </p:cNvSpPr>
          <p:nvPr/>
        </p:nvSpPr>
        <p:spPr bwMode="auto">
          <a:xfrm>
            <a:off x="5394325" y="3733800"/>
            <a:ext cx="1216025" cy="6858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dirty="0" err="1" smtClean="0"/>
              <a:t>t</a:t>
            </a:r>
            <a:r>
              <a:rPr lang="en-US" sz="2000" dirty="0" err="1" smtClean="0"/>
              <a:t>acc</a:t>
            </a:r>
            <a:r>
              <a:rPr lang="en-US" sz="2000" dirty="0" smtClean="0"/>
              <a:t>-ranger</a:t>
            </a:r>
            <a:endParaRPr lang="en-US" dirty="0"/>
          </a:p>
        </p:txBody>
      </p:sp>
      <p:sp>
        <p:nvSpPr>
          <p:cNvPr id="55342" name="Rectangle 46"/>
          <p:cNvSpPr>
            <a:spLocks noChangeArrowheads="1"/>
          </p:cNvSpPr>
          <p:nvPr/>
        </p:nvSpPr>
        <p:spPr bwMode="auto">
          <a:xfrm>
            <a:off x="3943350" y="3733800"/>
            <a:ext cx="1368425" cy="6858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dirty="0" err="1" smtClean="0"/>
              <a:t>t</a:t>
            </a:r>
            <a:r>
              <a:rPr lang="en-US" sz="2000" dirty="0" err="1" smtClean="0"/>
              <a:t>acc</a:t>
            </a:r>
            <a:r>
              <a:rPr lang="en-US" sz="2000" dirty="0" smtClean="0"/>
              <a:t>-spur</a:t>
            </a:r>
            <a:endParaRPr lang="en-US" dirty="0"/>
          </a:p>
        </p:txBody>
      </p:sp>
      <p:cxnSp>
        <p:nvCxnSpPr>
          <p:cNvPr id="55343" name="AutoShape 47"/>
          <p:cNvCxnSpPr>
            <a:cxnSpLocks noChangeShapeType="1"/>
            <a:stCxn id="55342" idx="0"/>
            <a:endCxn id="55340" idx="2"/>
          </p:cNvCxnSpPr>
          <p:nvPr/>
        </p:nvCxnSpPr>
        <p:spPr bwMode="auto">
          <a:xfrm flipV="1">
            <a:off x="4627563" y="3276600"/>
            <a:ext cx="533400" cy="4572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 type="triangle" w="med" len="med"/>
            <a:tailEnd/>
          </a:ln>
        </p:spPr>
      </p:cxnSp>
      <p:cxnSp>
        <p:nvCxnSpPr>
          <p:cNvPr id="55344" name="AutoShape 48"/>
          <p:cNvCxnSpPr>
            <a:cxnSpLocks noChangeShapeType="1"/>
            <a:stCxn id="55340" idx="2"/>
            <a:endCxn id="55341" idx="0"/>
          </p:cNvCxnSpPr>
          <p:nvPr/>
        </p:nvCxnSpPr>
        <p:spPr bwMode="auto">
          <a:xfrm>
            <a:off x="5160963" y="3276600"/>
            <a:ext cx="841375" cy="4572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</p:cxnSp>
      <p:cxnSp>
        <p:nvCxnSpPr>
          <p:cNvPr id="55345" name="AutoShape 49"/>
          <p:cNvCxnSpPr>
            <a:cxnSpLocks noChangeShapeType="1"/>
            <a:stCxn id="55340" idx="0"/>
            <a:endCxn id="55339" idx="2"/>
          </p:cNvCxnSpPr>
          <p:nvPr/>
        </p:nvCxnSpPr>
        <p:spPr bwMode="auto">
          <a:xfrm flipV="1">
            <a:off x="5160963" y="2057400"/>
            <a:ext cx="1887537" cy="5334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 type="triangle" w="med" len="med"/>
            <a:tailEnd/>
          </a:ln>
        </p:spPr>
      </p:cxnSp>
      <p:sp>
        <p:nvSpPr>
          <p:cNvPr id="55346" name="Rectangle 50"/>
          <p:cNvSpPr>
            <a:spLocks noChangeArrowheads="1"/>
          </p:cNvSpPr>
          <p:nvPr/>
        </p:nvSpPr>
        <p:spPr bwMode="auto">
          <a:xfrm>
            <a:off x="7391400" y="3733800"/>
            <a:ext cx="1219200" cy="6858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dirty="0" err="1" smtClean="0"/>
              <a:t>s</a:t>
            </a:r>
            <a:r>
              <a:rPr lang="en-US" sz="2000" dirty="0" err="1" smtClean="0"/>
              <a:t>dsc</a:t>
            </a:r>
            <a:r>
              <a:rPr lang="en-US" sz="2000" dirty="0" smtClean="0"/>
              <a:t>-dash</a:t>
            </a:r>
            <a:endParaRPr lang="en-US" dirty="0"/>
          </a:p>
        </p:txBody>
      </p:sp>
      <p:sp>
        <p:nvSpPr>
          <p:cNvPr id="55347" name="Rectangle 51"/>
          <p:cNvSpPr>
            <a:spLocks noChangeArrowheads="1"/>
          </p:cNvSpPr>
          <p:nvPr/>
        </p:nvSpPr>
        <p:spPr bwMode="auto">
          <a:xfrm>
            <a:off x="5975350" y="2597150"/>
            <a:ext cx="1447800" cy="6858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</a:rPr>
              <a:t>CentOS</a:t>
            </a:r>
            <a:endParaRPr lang="en-US" dirty="0"/>
          </a:p>
        </p:txBody>
      </p:sp>
      <p:cxnSp>
        <p:nvCxnSpPr>
          <p:cNvPr id="55348" name="AutoShape 52"/>
          <p:cNvCxnSpPr>
            <a:cxnSpLocks noChangeShapeType="1"/>
            <a:stCxn id="55346" idx="0"/>
            <a:endCxn id="55347" idx="2"/>
          </p:cNvCxnSpPr>
          <p:nvPr/>
        </p:nvCxnSpPr>
        <p:spPr bwMode="auto">
          <a:xfrm flipH="1" flipV="1">
            <a:off x="6699250" y="3282950"/>
            <a:ext cx="1301750" cy="45085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 type="triangle" w="med" len="med"/>
            <a:tailEnd/>
          </a:ln>
        </p:spPr>
      </p:cxnSp>
      <p:cxnSp>
        <p:nvCxnSpPr>
          <p:cNvPr id="55349" name="AutoShape 53"/>
          <p:cNvCxnSpPr>
            <a:cxnSpLocks noChangeShapeType="1"/>
            <a:stCxn id="55347" idx="2"/>
            <a:endCxn id="55341" idx="0"/>
          </p:cNvCxnSpPr>
          <p:nvPr/>
        </p:nvCxnSpPr>
        <p:spPr bwMode="auto">
          <a:xfrm flipH="1">
            <a:off x="6002338" y="3282950"/>
            <a:ext cx="696912" cy="45085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</p:cxnSp>
      <p:sp>
        <p:nvSpPr>
          <p:cNvPr id="55350" name="Rectangle 54"/>
          <p:cNvSpPr>
            <a:spLocks noChangeArrowheads="1"/>
          </p:cNvSpPr>
          <p:nvPr/>
        </p:nvSpPr>
        <p:spPr bwMode="auto">
          <a:xfrm>
            <a:off x="5327650" y="4984750"/>
            <a:ext cx="762000" cy="3048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51" name="Text Box 55"/>
          <p:cNvSpPr txBox="1">
            <a:spLocks noChangeArrowheads="1"/>
          </p:cNvSpPr>
          <p:nvPr/>
        </p:nvSpPr>
        <p:spPr bwMode="auto">
          <a:xfrm>
            <a:off x="6226175" y="4930775"/>
            <a:ext cx="1841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Resource Group</a:t>
            </a:r>
            <a:endParaRPr lang="en-US"/>
          </a:p>
        </p:txBody>
      </p:sp>
      <p:sp>
        <p:nvSpPr>
          <p:cNvPr id="55352" name="Rectangle 56"/>
          <p:cNvSpPr>
            <a:spLocks noChangeArrowheads="1"/>
          </p:cNvSpPr>
          <p:nvPr/>
        </p:nvSpPr>
        <p:spPr bwMode="auto">
          <a:xfrm>
            <a:off x="5327650" y="5441950"/>
            <a:ext cx="762000" cy="3048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53" name="Text Box 57"/>
          <p:cNvSpPr txBox="1">
            <a:spLocks noChangeArrowheads="1"/>
          </p:cNvSpPr>
          <p:nvPr/>
        </p:nvSpPr>
        <p:spPr bwMode="auto">
          <a:xfrm>
            <a:off x="6226175" y="5387975"/>
            <a:ext cx="1128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Resource</a:t>
            </a:r>
            <a:endParaRPr lang="en-US"/>
          </a:p>
        </p:txBody>
      </p:sp>
      <p:sp>
        <p:nvSpPr>
          <p:cNvPr id="55354" name="Rectangle 58"/>
          <p:cNvSpPr>
            <a:spLocks noChangeArrowheads="1"/>
          </p:cNvSpPr>
          <p:nvPr/>
        </p:nvSpPr>
        <p:spPr bwMode="auto">
          <a:xfrm>
            <a:off x="5251450" y="4867275"/>
            <a:ext cx="2971800" cy="990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55" name="Rectangle 59"/>
          <p:cNvSpPr>
            <a:spLocks noChangeArrowheads="1"/>
          </p:cNvSpPr>
          <p:nvPr/>
        </p:nvSpPr>
        <p:spPr bwMode="auto">
          <a:xfrm>
            <a:off x="7489825" y="2590800"/>
            <a:ext cx="1371600" cy="6858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SDSC</a:t>
            </a:r>
            <a:endParaRPr lang="en-US" dirty="0"/>
          </a:p>
        </p:txBody>
      </p:sp>
      <p:cxnSp>
        <p:nvCxnSpPr>
          <p:cNvPr id="55356" name="AutoShape 60"/>
          <p:cNvCxnSpPr>
            <a:cxnSpLocks noChangeShapeType="1"/>
            <a:stCxn id="55355" idx="0"/>
            <a:endCxn id="55339" idx="2"/>
          </p:cNvCxnSpPr>
          <p:nvPr/>
        </p:nvCxnSpPr>
        <p:spPr bwMode="auto">
          <a:xfrm flipH="1" flipV="1">
            <a:off x="7048500" y="2057400"/>
            <a:ext cx="1127125" cy="5334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 type="triangle" w="med" len="med"/>
            <a:tailEnd/>
          </a:ln>
        </p:spPr>
      </p:cxnSp>
      <p:cxnSp>
        <p:nvCxnSpPr>
          <p:cNvPr id="55357" name="AutoShape 61"/>
          <p:cNvCxnSpPr>
            <a:cxnSpLocks noChangeShapeType="1"/>
          </p:cNvCxnSpPr>
          <p:nvPr/>
        </p:nvCxnSpPr>
        <p:spPr bwMode="auto">
          <a:xfrm flipV="1">
            <a:off x="8001000" y="3259138"/>
            <a:ext cx="174625" cy="4572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 type="triangle" w="med" len="med"/>
            <a:tailEnd/>
          </a:ln>
        </p:spPr>
      </p:cxnSp>
      <p:sp>
        <p:nvSpPr>
          <p:cNvPr id="55358" name="Line 62"/>
          <p:cNvSpPr>
            <a:spLocks noChangeShapeType="1"/>
          </p:cNvSpPr>
          <p:nvPr/>
        </p:nvSpPr>
        <p:spPr bwMode="auto">
          <a:xfrm>
            <a:off x="8135938" y="3260725"/>
            <a:ext cx="703262" cy="3968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59" name="Text Box 63"/>
          <p:cNvSpPr txBox="1">
            <a:spLocks noChangeArrowheads="1"/>
          </p:cNvSpPr>
          <p:nvPr/>
        </p:nvSpPr>
        <p:spPr bwMode="auto">
          <a:xfrm>
            <a:off x="8594725" y="378142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 charset="0"/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71450"/>
            <a:ext cx="8382000" cy="1041400"/>
          </a:xfrm>
        </p:spPr>
        <p:txBody>
          <a:bodyPr/>
          <a:lstStyle/>
          <a:p>
            <a:r>
              <a:rPr lang="en-US"/>
              <a:t>Step 3c:  Configure reporter arguments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6075" y="1003300"/>
            <a:ext cx="8382000" cy="47498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z="2400"/>
              <a:t>% </a:t>
            </a:r>
            <a:r>
              <a:rPr lang="en-US" sz="2000">
                <a:latin typeface="Courier" charset="0"/>
              </a:rPr>
              <a:t>grid.middleware.globus.unit.wsgram.jobsubmit \</a:t>
            </a:r>
          </a:p>
          <a:p>
            <a:pPr>
              <a:buFontTx/>
              <a:buNone/>
            </a:pPr>
            <a:r>
              <a:rPr lang="en-US" sz="2000">
                <a:latin typeface="Courier" charset="0"/>
              </a:rPr>
              <a:t>			-host=”@gramContact@" \</a:t>
            </a:r>
          </a:p>
          <a:p>
            <a:pPr>
              <a:buFontTx/>
              <a:buNone/>
            </a:pPr>
            <a:r>
              <a:rPr lang="en-US" sz="2000">
                <a:latin typeface="Courier" charset="0"/>
              </a:rPr>
              <a:t>			-log="5" \</a:t>
            </a:r>
          </a:p>
          <a:p>
            <a:pPr>
              <a:buFontTx/>
              <a:buNone/>
            </a:pPr>
            <a:r>
              <a:rPr lang="en-US" sz="2000">
                <a:latin typeface="Courier" charset="0"/>
              </a:rPr>
              <a:t>			-maxMem="2048" \</a:t>
            </a:r>
          </a:p>
          <a:p>
            <a:pPr>
              <a:buFontTx/>
              <a:buNone/>
            </a:pPr>
            <a:r>
              <a:rPr lang="en-US" sz="2000">
                <a:latin typeface="Courier" charset="0"/>
              </a:rPr>
              <a:t>			-nodes="1" \</a:t>
            </a:r>
          </a:p>
          <a:p>
            <a:pPr>
              <a:buFontTx/>
              <a:buNone/>
            </a:pPr>
            <a:r>
              <a:rPr lang="en-US" sz="2000">
                <a:latin typeface="Courier" charset="0"/>
              </a:rPr>
              <a:t>			-project=”@projectId@" \</a:t>
            </a:r>
          </a:p>
          <a:p>
            <a:pPr>
              <a:buFontTx/>
              <a:buNone/>
            </a:pPr>
            <a:r>
              <a:rPr lang="en-US" sz="2000">
                <a:latin typeface="Courier" charset="0"/>
              </a:rPr>
              <a:t>			-queue=”@queue@" \</a:t>
            </a:r>
          </a:p>
          <a:p>
            <a:pPr>
              <a:buFontTx/>
              <a:buNone/>
            </a:pPr>
            <a:r>
              <a:rPr lang="en-US" sz="2000">
                <a:latin typeface="Courier" charset="0"/>
              </a:rPr>
              <a:t>			-scheduler=”@scheduler@"</a:t>
            </a:r>
            <a:endParaRPr lang="en-US">
              <a:solidFill>
                <a:srgbClr val="4F4E68"/>
              </a:solidFill>
              <a:latin typeface="Courier" charset="0"/>
            </a:endParaRPr>
          </a:p>
          <a:p>
            <a:endParaRPr lang="en-US"/>
          </a:p>
        </p:txBody>
      </p:sp>
      <p:sp>
        <p:nvSpPr>
          <p:cNvPr id="118792" name="Rectangle 8"/>
          <p:cNvSpPr>
            <a:spLocks noChangeArrowheads="1"/>
          </p:cNvSpPr>
          <p:nvPr/>
        </p:nvSpPr>
        <p:spPr bwMode="auto">
          <a:xfrm>
            <a:off x="3346450" y="1409700"/>
            <a:ext cx="2000250" cy="381000"/>
          </a:xfrm>
          <a:prstGeom prst="rect">
            <a:avLst/>
          </a:prstGeom>
          <a:solidFill>
            <a:srgbClr val="2B6EF6">
              <a:alpha val="14999"/>
            </a:srgbClr>
          </a:solidFill>
          <a:ln w="9525">
            <a:solidFill>
              <a:srgbClr val="2B6EF6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793" name="Text Box 9"/>
          <p:cNvSpPr txBox="1">
            <a:spLocks noChangeArrowheads="1"/>
          </p:cNvSpPr>
          <p:nvPr/>
        </p:nvSpPr>
        <p:spPr bwMode="auto">
          <a:xfrm>
            <a:off x="450850" y="2817813"/>
            <a:ext cx="1319213" cy="650875"/>
          </a:xfrm>
          <a:prstGeom prst="rect">
            <a:avLst/>
          </a:prstGeom>
          <a:solidFill>
            <a:srgbClr val="2B6EF6">
              <a:alpha val="14999"/>
            </a:srgbClr>
          </a:solidFill>
          <a:ln w="9525">
            <a:solidFill>
              <a:srgbClr val="2B6EF6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Resource macros</a:t>
            </a:r>
          </a:p>
        </p:txBody>
      </p:sp>
      <p:cxnSp>
        <p:nvCxnSpPr>
          <p:cNvPr id="118794" name="AutoShape 10"/>
          <p:cNvCxnSpPr>
            <a:cxnSpLocks noChangeShapeType="1"/>
            <a:stCxn id="118793" idx="3"/>
            <a:endCxn id="118792" idx="1"/>
          </p:cNvCxnSpPr>
          <p:nvPr/>
        </p:nvCxnSpPr>
        <p:spPr bwMode="auto">
          <a:xfrm flipV="1">
            <a:off x="1770063" y="1600200"/>
            <a:ext cx="1576387" cy="154305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</p:cxnSp>
      <p:sp>
        <p:nvSpPr>
          <p:cNvPr id="118795" name="Rectangle 11"/>
          <p:cNvSpPr>
            <a:spLocks noChangeArrowheads="1"/>
          </p:cNvSpPr>
          <p:nvPr/>
        </p:nvSpPr>
        <p:spPr bwMode="auto">
          <a:xfrm>
            <a:off x="3784600" y="2800350"/>
            <a:ext cx="1733550" cy="381000"/>
          </a:xfrm>
          <a:prstGeom prst="rect">
            <a:avLst/>
          </a:prstGeom>
          <a:solidFill>
            <a:srgbClr val="2B6EF6">
              <a:alpha val="14999"/>
            </a:srgbClr>
          </a:solidFill>
          <a:ln w="9525">
            <a:solidFill>
              <a:srgbClr val="2B6EF6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796" name="Rectangle 12"/>
          <p:cNvSpPr>
            <a:spLocks noChangeArrowheads="1"/>
          </p:cNvSpPr>
          <p:nvPr/>
        </p:nvSpPr>
        <p:spPr bwMode="auto">
          <a:xfrm>
            <a:off x="3492500" y="3181350"/>
            <a:ext cx="1098550" cy="323850"/>
          </a:xfrm>
          <a:prstGeom prst="rect">
            <a:avLst/>
          </a:prstGeom>
          <a:solidFill>
            <a:srgbClr val="2B6EF6">
              <a:alpha val="14999"/>
            </a:srgbClr>
          </a:solidFill>
          <a:ln w="9525">
            <a:solidFill>
              <a:srgbClr val="2B6EF6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797" name="Rectangle 13"/>
          <p:cNvSpPr>
            <a:spLocks noChangeArrowheads="1"/>
          </p:cNvSpPr>
          <p:nvPr/>
        </p:nvSpPr>
        <p:spPr bwMode="auto">
          <a:xfrm>
            <a:off x="4089400" y="3543300"/>
            <a:ext cx="1720850" cy="323850"/>
          </a:xfrm>
          <a:prstGeom prst="rect">
            <a:avLst/>
          </a:prstGeom>
          <a:solidFill>
            <a:srgbClr val="2B6EF6">
              <a:alpha val="14999"/>
            </a:srgbClr>
          </a:solidFill>
          <a:ln w="9525">
            <a:solidFill>
              <a:srgbClr val="2B6EF6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18798" name="AutoShape 14"/>
          <p:cNvCxnSpPr>
            <a:cxnSpLocks noChangeShapeType="1"/>
          </p:cNvCxnSpPr>
          <p:nvPr/>
        </p:nvCxnSpPr>
        <p:spPr bwMode="auto">
          <a:xfrm>
            <a:off x="1770063" y="3125788"/>
            <a:ext cx="2319337" cy="561975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</p:cxnSp>
      <p:cxnSp>
        <p:nvCxnSpPr>
          <p:cNvPr id="118799" name="AutoShape 15"/>
          <p:cNvCxnSpPr>
            <a:cxnSpLocks noChangeShapeType="1"/>
            <a:stCxn id="118793" idx="3"/>
            <a:endCxn id="118796" idx="1"/>
          </p:cNvCxnSpPr>
          <p:nvPr/>
        </p:nvCxnSpPr>
        <p:spPr bwMode="auto">
          <a:xfrm>
            <a:off x="1770063" y="3143250"/>
            <a:ext cx="1722437" cy="200025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</p:cxnSp>
      <p:sp>
        <p:nvSpPr>
          <p:cNvPr id="118800" name="Text Box 16"/>
          <p:cNvSpPr txBox="1">
            <a:spLocks noChangeArrowheads="1"/>
          </p:cNvSpPr>
          <p:nvPr/>
        </p:nvSpPr>
        <p:spPr bwMode="auto">
          <a:xfrm>
            <a:off x="6851650" y="1978025"/>
            <a:ext cx="1319213" cy="925513"/>
          </a:xfrm>
          <a:prstGeom prst="rect">
            <a:avLst/>
          </a:prstGeom>
          <a:solidFill>
            <a:srgbClr val="2B6EF6">
              <a:alpha val="14999"/>
            </a:srgbClr>
          </a:solidFill>
          <a:ln w="9525">
            <a:solidFill>
              <a:srgbClr val="2B6EF6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Resource group macro</a:t>
            </a:r>
          </a:p>
        </p:txBody>
      </p:sp>
      <p:cxnSp>
        <p:nvCxnSpPr>
          <p:cNvPr id="118801" name="AutoShape 17"/>
          <p:cNvCxnSpPr>
            <a:cxnSpLocks noChangeShapeType="1"/>
          </p:cNvCxnSpPr>
          <p:nvPr/>
        </p:nvCxnSpPr>
        <p:spPr bwMode="auto">
          <a:xfrm flipH="1">
            <a:off x="5518150" y="2424113"/>
            <a:ext cx="1333500" cy="549275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</p:cxnSp>
      <p:sp>
        <p:nvSpPr>
          <p:cNvPr id="118810" name="Line 26"/>
          <p:cNvSpPr>
            <a:spLocks noChangeShapeType="1"/>
          </p:cNvSpPr>
          <p:nvPr/>
        </p:nvSpPr>
        <p:spPr bwMode="auto">
          <a:xfrm flipV="1">
            <a:off x="288925" y="3998913"/>
            <a:ext cx="8567738" cy="158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815" name="Rectangle 31"/>
          <p:cNvSpPr>
            <a:spLocks noChangeArrowheads="1"/>
          </p:cNvSpPr>
          <p:nvPr/>
        </p:nvSpPr>
        <p:spPr bwMode="auto">
          <a:xfrm>
            <a:off x="2976563" y="4108450"/>
            <a:ext cx="3429000" cy="2698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solidFill>
                  <a:schemeClr val="bg1"/>
                </a:solidFill>
              </a:rPr>
              <a:t>TeraGrid</a:t>
            </a:r>
            <a:endParaRPr lang="en-US" sz="2000"/>
          </a:p>
        </p:txBody>
      </p:sp>
      <p:sp>
        <p:nvSpPr>
          <p:cNvPr id="118816" name="Rectangle 32"/>
          <p:cNvSpPr>
            <a:spLocks noChangeArrowheads="1"/>
          </p:cNvSpPr>
          <p:nvPr/>
        </p:nvSpPr>
        <p:spPr bwMode="auto">
          <a:xfrm>
            <a:off x="2946400" y="4414838"/>
            <a:ext cx="3546475" cy="5746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1" dirty="0" err="1"/>
              <a:t>projectId</a:t>
            </a:r>
            <a:r>
              <a:rPr lang="en-US" sz="1800" b="1" dirty="0"/>
              <a:t> </a:t>
            </a:r>
            <a:r>
              <a:rPr lang="en-US" sz="1800" dirty="0"/>
              <a:t>= TG-STA060008N</a:t>
            </a:r>
          </a:p>
          <a:p>
            <a:r>
              <a:rPr lang="en-US" sz="1800" b="1" dirty="0"/>
              <a:t>scheduler</a:t>
            </a:r>
            <a:r>
              <a:rPr lang="en-US" sz="1800" dirty="0"/>
              <a:t> = PBS </a:t>
            </a:r>
            <a:endParaRPr lang="en-US" sz="2000" dirty="0">
              <a:solidFill>
                <a:srgbClr val="4F4E68"/>
              </a:solidFill>
              <a:latin typeface="Courier" charset="0"/>
            </a:endParaRPr>
          </a:p>
        </p:txBody>
      </p:sp>
      <p:sp>
        <p:nvSpPr>
          <p:cNvPr id="25" name="Rectangle 28"/>
          <p:cNvSpPr>
            <a:spLocks noChangeArrowheads="1"/>
          </p:cNvSpPr>
          <p:nvPr/>
        </p:nvSpPr>
        <p:spPr bwMode="auto">
          <a:xfrm>
            <a:off x="457200" y="5017082"/>
            <a:ext cx="3733800" cy="3048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dirty="0" smtClean="0"/>
              <a:t>TACC Ranger </a:t>
            </a:r>
            <a:endParaRPr lang="en-US" sz="2000" dirty="0"/>
          </a:p>
        </p:txBody>
      </p:sp>
      <p:sp>
        <p:nvSpPr>
          <p:cNvPr id="26" name="Rectangle 31"/>
          <p:cNvSpPr>
            <a:spLocks noChangeArrowheads="1"/>
          </p:cNvSpPr>
          <p:nvPr/>
        </p:nvSpPr>
        <p:spPr bwMode="auto">
          <a:xfrm>
            <a:off x="5105400" y="4940882"/>
            <a:ext cx="3733800" cy="3810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dirty="0" smtClean="0"/>
              <a:t>NCSA</a:t>
            </a:r>
            <a:r>
              <a:rPr lang="en-US" sz="2000" dirty="0" smtClean="0"/>
              <a:t> Abe</a:t>
            </a:r>
            <a:r>
              <a:rPr lang="en-US" sz="2000" dirty="0" smtClean="0"/>
              <a:t> </a:t>
            </a:r>
            <a:r>
              <a:rPr lang="en-US" sz="2000" dirty="0"/>
              <a:t>Cluster</a:t>
            </a:r>
          </a:p>
        </p:txBody>
      </p:sp>
      <p:sp>
        <p:nvSpPr>
          <p:cNvPr id="27" name="Rectangle 37"/>
          <p:cNvSpPr>
            <a:spLocks noChangeArrowheads="1"/>
          </p:cNvSpPr>
          <p:nvPr/>
        </p:nvSpPr>
        <p:spPr bwMode="auto">
          <a:xfrm>
            <a:off x="259654" y="5437964"/>
            <a:ext cx="4127158" cy="838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b="1" dirty="0" err="1"/>
              <a:t>gramContact</a:t>
            </a:r>
            <a:r>
              <a:rPr lang="en-US" sz="2000" dirty="0"/>
              <a:t> =</a:t>
            </a:r>
            <a:r>
              <a:rPr lang="en-US" sz="2000" dirty="0" smtClean="0"/>
              <a:t> </a:t>
            </a:r>
            <a:r>
              <a:rPr lang="en-US" sz="2000" dirty="0" err="1" smtClean="0"/>
              <a:t>ranger.tacc.utexas.edu</a:t>
            </a:r>
            <a:endParaRPr lang="en-US" sz="2000" dirty="0" smtClean="0"/>
          </a:p>
          <a:p>
            <a:r>
              <a:rPr lang="en-US" sz="2000" b="1" dirty="0"/>
              <a:t>queue</a:t>
            </a:r>
            <a:r>
              <a:rPr lang="en-US" sz="2000" dirty="0"/>
              <a:t> = default</a:t>
            </a:r>
          </a:p>
          <a:p>
            <a:r>
              <a:rPr lang="en-US" sz="2000" b="1" dirty="0"/>
              <a:t>scheduler</a:t>
            </a:r>
            <a:r>
              <a:rPr lang="en-US" sz="2000" dirty="0"/>
              <a:t> =</a:t>
            </a:r>
            <a:r>
              <a:rPr lang="en-US" sz="2000" dirty="0" smtClean="0"/>
              <a:t> SGE</a:t>
            </a:r>
            <a:endParaRPr lang="en-US" sz="2800" dirty="0"/>
          </a:p>
        </p:txBody>
      </p:sp>
      <p:sp>
        <p:nvSpPr>
          <p:cNvPr id="28" name="Rectangle 38"/>
          <p:cNvSpPr>
            <a:spLocks noChangeArrowheads="1"/>
          </p:cNvSpPr>
          <p:nvPr/>
        </p:nvSpPr>
        <p:spPr bwMode="auto">
          <a:xfrm>
            <a:off x="5138738" y="5315532"/>
            <a:ext cx="3733800" cy="7461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b="1" dirty="0" err="1"/>
              <a:t>gramContact</a:t>
            </a:r>
            <a:r>
              <a:rPr lang="en-US" sz="2000" dirty="0"/>
              <a:t> =</a:t>
            </a:r>
            <a:r>
              <a:rPr lang="en-US" sz="2000" dirty="0" smtClean="0"/>
              <a:t> </a:t>
            </a:r>
            <a:r>
              <a:rPr lang="en-US" sz="2000" dirty="0" smtClean="0"/>
              <a:t>grid-</a:t>
            </a:r>
            <a:r>
              <a:rPr lang="en-US" sz="2000" dirty="0" err="1" smtClean="0"/>
              <a:t>abe</a:t>
            </a:r>
            <a:r>
              <a:rPr lang="en-US" sz="2000" dirty="0" err="1" smtClean="0"/>
              <a:t>.ncsa.edu</a:t>
            </a:r>
            <a:endParaRPr lang="en-US" sz="2000" dirty="0"/>
          </a:p>
          <a:p>
            <a:r>
              <a:rPr lang="en-US" sz="2000" b="1" dirty="0"/>
              <a:t>queue</a:t>
            </a:r>
            <a:r>
              <a:rPr lang="en-US" sz="2000" dirty="0"/>
              <a:t> = standby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23" name="Rectangle 23"/>
          <p:cNvSpPr>
            <a:spLocks noChangeArrowheads="1"/>
          </p:cNvSpPr>
          <p:nvPr/>
        </p:nvSpPr>
        <p:spPr bwMode="auto">
          <a:xfrm>
            <a:off x="292548" y="2066925"/>
            <a:ext cx="3489325" cy="26495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 marL="53975" indent="-53975"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sz="1600">
                <a:latin typeface="Courier" charset="0"/>
              </a:rPr>
              <a:t>grid.middleware.globus.unit.wsgram.jobsubmit \</a:t>
            </a:r>
          </a:p>
          <a:p>
            <a:pPr marL="53975" indent="-53975"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sz="1600">
                <a:latin typeface="Courier" charset="0"/>
              </a:rPr>
              <a:t>	-host=”@gramContact@" \</a:t>
            </a:r>
          </a:p>
          <a:p>
            <a:pPr marL="53975" indent="-53975"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sz="1600">
                <a:latin typeface="Courier" charset="0"/>
              </a:rPr>
              <a:t>	-log="5" \</a:t>
            </a:r>
          </a:p>
          <a:p>
            <a:pPr marL="53975" indent="-53975"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sz="1600">
                <a:latin typeface="Courier" charset="0"/>
              </a:rPr>
              <a:t>	-maxMem="2048" \</a:t>
            </a:r>
          </a:p>
          <a:p>
            <a:pPr marL="53975" indent="-53975"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sz="1600">
                <a:latin typeface="Courier" charset="0"/>
              </a:rPr>
              <a:t>	-nodes="1" \</a:t>
            </a:r>
          </a:p>
          <a:p>
            <a:pPr marL="53975" indent="-53975"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sz="1600">
                <a:latin typeface="Courier" charset="0"/>
              </a:rPr>
              <a:t>	-project=”@projectId@" \</a:t>
            </a:r>
          </a:p>
          <a:p>
            <a:pPr marL="53975" indent="-53975"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sz="1600">
                <a:latin typeface="Courier" charset="0"/>
              </a:rPr>
              <a:t>	-queue=”@queue@" \</a:t>
            </a:r>
          </a:p>
          <a:p>
            <a:pPr marL="53975" indent="-53975"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sz="1600">
                <a:latin typeface="Courier" charset="0"/>
              </a:rPr>
              <a:t>	-scheduler=”@scheduler@"</a:t>
            </a:r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3838"/>
            <a:ext cx="8382000" cy="1041400"/>
          </a:xfrm>
        </p:spPr>
        <p:txBody>
          <a:bodyPr/>
          <a:lstStyle/>
          <a:p>
            <a:r>
              <a:rPr lang="en-US"/>
              <a:t>Agent “expands” macro values in series</a:t>
            </a:r>
          </a:p>
        </p:txBody>
      </p:sp>
      <p:sp>
        <p:nvSpPr>
          <p:cNvPr id="76825" name="Rectangle 25"/>
          <p:cNvSpPr>
            <a:spLocks noChangeArrowheads="1"/>
          </p:cNvSpPr>
          <p:nvPr/>
        </p:nvSpPr>
        <p:spPr bwMode="auto">
          <a:xfrm>
            <a:off x="4068774" y="1257300"/>
            <a:ext cx="2155869" cy="4651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dirty="0" smtClean="0">
                <a:latin typeface="Arial" charset="0"/>
              </a:rPr>
              <a:t>TACC Ranger</a:t>
            </a:r>
            <a:endParaRPr lang="en-US" dirty="0">
              <a:latin typeface="Arial" charset="0"/>
            </a:endParaRPr>
          </a:p>
        </p:txBody>
      </p:sp>
      <p:sp>
        <p:nvSpPr>
          <p:cNvPr id="76826" name="Rectangle 26"/>
          <p:cNvSpPr>
            <a:spLocks noChangeArrowheads="1"/>
          </p:cNvSpPr>
          <p:nvPr/>
        </p:nvSpPr>
        <p:spPr bwMode="auto">
          <a:xfrm>
            <a:off x="290960" y="1381125"/>
            <a:ext cx="1447800" cy="685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Arial" charset="0"/>
              </a:rPr>
              <a:t>TeraGrid</a:t>
            </a:r>
            <a:endParaRPr lang="en-US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76830" name="Rectangle 30"/>
          <p:cNvSpPr>
            <a:spLocks noChangeArrowheads="1"/>
          </p:cNvSpPr>
          <p:nvPr/>
        </p:nvSpPr>
        <p:spPr bwMode="auto">
          <a:xfrm>
            <a:off x="4078969" y="1722438"/>
            <a:ext cx="4949591" cy="26495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 marL="53975" indent="-53975"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sz="1600" dirty="0" err="1">
                <a:latin typeface="Courier" charset="0"/>
              </a:rPr>
              <a:t>grid.middleware.globus.unit.wsgram.jobsubmit</a:t>
            </a:r>
            <a:r>
              <a:rPr lang="en-US" sz="1600" dirty="0">
                <a:latin typeface="Courier" charset="0"/>
              </a:rPr>
              <a:t> \</a:t>
            </a:r>
          </a:p>
          <a:p>
            <a:pPr marL="53975" indent="-53975"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sz="1600" dirty="0">
                <a:latin typeface="Courier" charset="0"/>
              </a:rPr>
              <a:t>	-host=</a:t>
            </a:r>
            <a:r>
              <a:rPr lang="en-US" sz="1600" dirty="0" smtClean="0">
                <a:latin typeface="Courier" charset="0"/>
              </a:rPr>
              <a:t>”ranger.tacc.utexas.edu:</a:t>
            </a:r>
            <a:r>
              <a:rPr lang="en-US" sz="1600" dirty="0">
                <a:latin typeface="Courier" charset="0"/>
              </a:rPr>
              <a:t>8443" \</a:t>
            </a:r>
          </a:p>
          <a:p>
            <a:pPr marL="53975" indent="-53975"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sz="1600" dirty="0">
                <a:latin typeface="Courier" charset="0"/>
              </a:rPr>
              <a:t>	-log="5" \</a:t>
            </a:r>
          </a:p>
          <a:p>
            <a:pPr marL="53975" indent="-53975"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sz="1600" dirty="0">
                <a:latin typeface="Courier" charset="0"/>
              </a:rPr>
              <a:t>	-</a:t>
            </a:r>
            <a:r>
              <a:rPr lang="en-US" sz="1600" dirty="0" err="1">
                <a:latin typeface="Courier" charset="0"/>
              </a:rPr>
              <a:t>maxMem</a:t>
            </a:r>
            <a:r>
              <a:rPr lang="en-US" sz="1600" dirty="0">
                <a:latin typeface="Courier" charset="0"/>
              </a:rPr>
              <a:t>="2048" \</a:t>
            </a:r>
          </a:p>
          <a:p>
            <a:pPr marL="53975" indent="-53975"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sz="1600" dirty="0">
                <a:latin typeface="Courier" charset="0"/>
              </a:rPr>
              <a:t>	-nodes="1" \</a:t>
            </a:r>
          </a:p>
          <a:p>
            <a:pPr marL="53975" indent="-53975"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sz="1600" dirty="0">
                <a:latin typeface="Courier" charset="0"/>
              </a:rPr>
              <a:t>	-project=”TG-STA060008N" \</a:t>
            </a:r>
          </a:p>
          <a:p>
            <a:pPr marL="53975" indent="-53975"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sz="1600" dirty="0">
                <a:latin typeface="Courier" charset="0"/>
              </a:rPr>
              <a:t>	-queue=”@queue@" \</a:t>
            </a:r>
          </a:p>
          <a:p>
            <a:pPr marL="53975" indent="-53975"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sz="1600" dirty="0">
                <a:latin typeface="Courier" charset="0"/>
              </a:rPr>
              <a:t>	-scheduler=”@scheduler@"</a:t>
            </a:r>
          </a:p>
        </p:txBody>
      </p:sp>
      <p:sp>
        <p:nvSpPr>
          <p:cNvPr id="76831" name="Rectangle 31"/>
          <p:cNvSpPr>
            <a:spLocks noChangeArrowheads="1"/>
          </p:cNvSpPr>
          <p:nvPr/>
        </p:nvSpPr>
        <p:spPr bwMode="auto">
          <a:xfrm>
            <a:off x="4284663" y="3933825"/>
            <a:ext cx="4402137" cy="26495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 marL="53975" indent="-53975"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sz="1600" dirty="0" err="1">
                <a:latin typeface="Courier" charset="0"/>
              </a:rPr>
              <a:t>grid.middleware.globus.unit.wsgram.jobsubmit</a:t>
            </a:r>
            <a:r>
              <a:rPr lang="en-US" sz="1600" dirty="0">
                <a:latin typeface="Courier" charset="0"/>
              </a:rPr>
              <a:t> \</a:t>
            </a:r>
          </a:p>
          <a:p>
            <a:pPr marL="53975" indent="-53975"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sz="1600" dirty="0">
                <a:latin typeface="Courier" charset="0"/>
              </a:rPr>
              <a:t>	-host=</a:t>
            </a:r>
            <a:r>
              <a:rPr lang="en-US" sz="1600" dirty="0" smtClean="0">
                <a:latin typeface="Courier" charset="0"/>
              </a:rPr>
              <a:t>”dash.sdsc.edu:</a:t>
            </a:r>
            <a:r>
              <a:rPr lang="en-US" sz="1600" dirty="0">
                <a:latin typeface="Courier" charset="0"/>
              </a:rPr>
              <a:t>8443" \</a:t>
            </a:r>
          </a:p>
          <a:p>
            <a:pPr marL="53975" indent="-53975"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sz="1600" dirty="0">
                <a:latin typeface="Courier" charset="0"/>
              </a:rPr>
              <a:t>	-log="5" \</a:t>
            </a:r>
          </a:p>
          <a:p>
            <a:pPr marL="53975" indent="-53975"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sz="1600" dirty="0">
                <a:latin typeface="Courier" charset="0"/>
              </a:rPr>
              <a:t>	-</a:t>
            </a:r>
            <a:r>
              <a:rPr lang="en-US" sz="1600" dirty="0" err="1">
                <a:latin typeface="Courier" charset="0"/>
              </a:rPr>
              <a:t>maxMem</a:t>
            </a:r>
            <a:r>
              <a:rPr lang="en-US" sz="1600" dirty="0">
                <a:latin typeface="Courier" charset="0"/>
              </a:rPr>
              <a:t>="2048" \</a:t>
            </a:r>
          </a:p>
          <a:p>
            <a:pPr marL="53975" indent="-53975"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sz="1600" dirty="0">
                <a:latin typeface="Courier" charset="0"/>
              </a:rPr>
              <a:t>	-nodes="1" \</a:t>
            </a:r>
          </a:p>
          <a:p>
            <a:pPr marL="53975" indent="-53975"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sz="1600" dirty="0">
                <a:latin typeface="Courier" charset="0"/>
              </a:rPr>
              <a:t>	-project=”TG-STA060008N" \</a:t>
            </a:r>
          </a:p>
          <a:p>
            <a:pPr marL="53975" indent="-53975"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sz="1600" dirty="0">
                <a:latin typeface="Courier" charset="0"/>
              </a:rPr>
              <a:t>	-queue=”standby” \</a:t>
            </a:r>
          </a:p>
          <a:p>
            <a:pPr marL="53975" indent="-53975"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sz="1600" dirty="0">
                <a:latin typeface="Courier" charset="0"/>
              </a:rPr>
              <a:t>	-scheduler=”PBS”</a:t>
            </a:r>
          </a:p>
        </p:txBody>
      </p:sp>
      <p:sp>
        <p:nvSpPr>
          <p:cNvPr id="76833" name="Rectangle 33"/>
          <p:cNvSpPr>
            <a:spLocks noChangeArrowheads="1"/>
          </p:cNvSpPr>
          <p:nvPr/>
        </p:nvSpPr>
        <p:spPr bwMode="auto">
          <a:xfrm>
            <a:off x="4260850" y="3463925"/>
            <a:ext cx="2046288" cy="4651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dirty="0" smtClean="0">
                <a:latin typeface="Arial" charset="0"/>
              </a:rPr>
              <a:t>SDSC Dash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8763000" cy="1041400"/>
          </a:xfrm>
        </p:spPr>
        <p:txBody>
          <a:bodyPr/>
          <a:lstStyle/>
          <a:p>
            <a:r>
              <a:rPr lang="en-US"/>
              <a:t>Agent “expands” multi-valued macro values in series</a:t>
            </a:r>
          </a:p>
        </p:txBody>
      </p:sp>
      <p:sp>
        <p:nvSpPr>
          <p:cNvPr id="77831" name="Rectangle 7"/>
          <p:cNvSpPr>
            <a:spLocks noChangeArrowheads="1"/>
          </p:cNvSpPr>
          <p:nvPr/>
        </p:nvSpPr>
        <p:spPr bwMode="auto">
          <a:xfrm>
            <a:off x="5029200" y="2349500"/>
            <a:ext cx="3886200" cy="762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charset="0"/>
              <a:buNone/>
            </a:pPr>
            <a:r>
              <a:rPr lang="en-US" sz="2000" dirty="0" err="1">
                <a:latin typeface="Courier" charset="0"/>
              </a:rPr>
              <a:t>grid.performance.ping</a:t>
            </a:r>
            <a:r>
              <a:rPr lang="en-US" sz="2000" dirty="0">
                <a:latin typeface="Courier" charset="0"/>
              </a:rPr>
              <a:t> \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charset="0"/>
              <a:buNone/>
            </a:pPr>
            <a:r>
              <a:rPr lang="en-US" sz="2000" dirty="0">
                <a:latin typeface="Courier" charset="0"/>
              </a:rPr>
              <a:t>-host</a:t>
            </a:r>
            <a:r>
              <a:rPr lang="en-US" sz="2000" dirty="0" smtClean="0">
                <a:latin typeface="Courier" charset="0"/>
              </a:rPr>
              <a:t>=</a:t>
            </a:r>
            <a:r>
              <a:rPr lang="en-US" sz="2000" dirty="0" err="1" smtClean="0">
                <a:latin typeface="Courier" charset="0"/>
              </a:rPr>
              <a:t>dash</a:t>
            </a:r>
            <a:r>
              <a:rPr lang="en-US" sz="2000" dirty="0" err="1" smtClean="0">
                <a:latin typeface="Courier" charset="0"/>
              </a:rPr>
              <a:t>.sdsc.edu</a:t>
            </a:r>
            <a:endParaRPr lang="en-US" sz="2000" dirty="0">
              <a:latin typeface="Courier" charset="0"/>
            </a:endParaRP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endParaRPr lang="en-US" sz="2000" dirty="0">
              <a:latin typeface="Courier" charset="0"/>
            </a:endParaRP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  <a:buFontTx/>
              <a:buChar char="•"/>
            </a:pPr>
            <a:endParaRPr lang="en-US" sz="2000" dirty="0">
              <a:latin typeface="Courier" charset="0"/>
            </a:endParaRPr>
          </a:p>
        </p:txBody>
      </p:sp>
      <p:sp>
        <p:nvSpPr>
          <p:cNvPr id="77832" name="Rectangle 8"/>
          <p:cNvSpPr>
            <a:spLocks noChangeArrowheads="1"/>
          </p:cNvSpPr>
          <p:nvPr/>
        </p:nvSpPr>
        <p:spPr bwMode="auto">
          <a:xfrm>
            <a:off x="5029200" y="3741738"/>
            <a:ext cx="3886200" cy="762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charset="0"/>
              <a:buNone/>
            </a:pPr>
            <a:r>
              <a:rPr lang="en-US" sz="2000">
                <a:latin typeface="Courier" charset="0"/>
              </a:rPr>
              <a:t>grid.performance.ping \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charset="0"/>
              <a:buNone/>
            </a:pPr>
            <a:r>
              <a:rPr lang="en-US" sz="2000">
                <a:latin typeface="Courier" charset="0"/>
              </a:rPr>
              <a:t>-host=tg-login.uc.edu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endParaRPr lang="en-US" sz="2000">
              <a:latin typeface="Courier" charset="0"/>
            </a:endParaRP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  <a:buFontTx/>
              <a:buChar char="•"/>
            </a:pPr>
            <a:endParaRPr lang="en-US" sz="2000">
              <a:latin typeface="Courier" charset="0"/>
            </a:endParaRPr>
          </a:p>
        </p:txBody>
      </p:sp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5029200" y="5168900"/>
            <a:ext cx="3886200" cy="762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charset="0"/>
              <a:buNone/>
            </a:pPr>
            <a:r>
              <a:rPr lang="en-US" sz="2000">
                <a:latin typeface="Courier" charset="0"/>
              </a:rPr>
              <a:t>grid.performance.ping \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charset="0"/>
              <a:buNone/>
            </a:pPr>
            <a:r>
              <a:rPr lang="en-US" sz="2000">
                <a:latin typeface="Courier" charset="0"/>
              </a:rPr>
              <a:t>-host=tg-login.psc.edu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endParaRPr lang="en-US" sz="2000">
              <a:latin typeface="Courier" charset="0"/>
            </a:endParaRP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  <a:buFontTx/>
              <a:buChar char="•"/>
            </a:pPr>
            <a:endParaRPr lang="en-US" sz="2000">
              <a:latin typeface="Courier" charset="0"/>
            </a:endParaRPr>
          </a:p>
        </p:txBody>
      </p:sp>
      <p:sp>
        <p:nvSpPr>
          <p:cNvPr id="77834" name="AutoShape 10"/>
          <p:cNvSpPr>
            <a:spLocks/>
          </p:cNvSpPr>
          <p:nvPr/>
        </p:nvSpPr>
        <p:spPr bwMode="auto">
          <a:xfrm flipH="1">
            <a:off x="4114800" y="1752600"/>
            <a:ext cx="990600" cy="4267200"/>
          </a:xfrm>
          <a:prstGeom prst="rightBrace">
            <a:avLst>
              <a:gd name="adj1" fmla="val 3589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835" name="Rectangle 11"/>
          <p:cNvSpPr>
            <a:spLocks noChangeArrowheads="1"/>
          </p:cNvSpPr>
          <p:nvPr/>
        </p:nvSpPr>
        <p:spPr bwMode="auto">
          <a:xfrm>
            <a:off x="474663" y="2473325"/>
            <a:ext cx="2252662" cy="4143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dirty="0" smtClean="0">
                <a:latin typeface="Arial" charset="0"/>
              </a:rPr>
              <a:t>TACC Ranger</a:t>
            </a:r>
            <a:endParaRPr lang="en-US" sz="2000" dirty="0">
              <a:latin typeface="Arial" charset="0"/>
            </a:endParaRPr>
          </a:p>
        </p:txBody>
      </p:sp>
      <p:sp>
        <p:nvSpPr>
          <p:cNvPr id="77836" name="Rectangle 12"/>
          <p:cNvSpPr>
            <a:spLocks noChangeArrowheads="1"/>
          </p:cNvSpPr>
          <p:nvPr/>
        </p:nvSpPr>
        <p:spPr bwMode="auto">
          <a:xfrm>
            <a:off x="474663" y="2895600"/>
            <a:ext cx="3733800" cy="762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charset="0"/>
              <a:buNone/>
            </a:pPr>
            <a:r>
              <a:rPr lang="en-US" sz="2000">
                <a:latin typeface="Courier" charset="0"/>
              </a:rPr>
              <a:t>grid.performance.ping \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charset="0"/>
              <a:buNone/>
            </a:pPr>
            <a:r>
              <a:rPr lang="en-US" sz="2000">
                <a:latin typeface="Courier" charset="0"/>
              </a:rPr>
              <a:t>-host=@hosts@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endParaRPr lang="en-US" sz="2000">
              <a:latin typeface="Courier" charset="0"/>
            </a:endParaRP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  <a:buFontTx/>
              <a:buChar char="•"/>
            </a:pPr>
            <a:endParaRPr lang="en-US" sz="2000">
              <a:latin typeface="Courier" charset="0"/>
            </a:endParaRPr>
          </a:p>
        </p:txBody>
      </p:sp>
      <p:sp>
        <p:nvSpPr>
          <p:cNvPr id="77837" name="Text Box 13"/>
          <p:cNvSpPr txBox="1">
            <a:spLocks noChangeArrowheads="1"/>
          </p:cNvSpPr>
          <p:nvPr/>
        </p:nvSpPr>
        <p:spPr bwMode="auto">
          <a:xfrm>
            <a:off x="246063" y="3946525"/>
            <a:ext cx="3962400" cy="213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i="1" dirty="0">
                <a:latin typeface="Arial" charset="0"/>
              </a:rPr>
              <a:t>Reporter will be executed once for each value in macro.</a:t>
            </a:r>
            <a:endParaRPr lang="en-US" sz="2000" dirty="0">
              <a:latin typeface="Arial" charset="0"/>
            </a:endParaRPr>
          </a:p>
          <a:p>
            <a:endParaRPr lang="en-US" sz="2000" dirty="0">
              <a:latin typeface="Arial" charset="0"/>
            </a:endParaRPr>
          </a:p>
          <a:p>
            <a:r>
              <a:rPr lang="en-US" sz="1800" dirty="0">
                <a:latin typeface="Arial" charset="0"/>
              </a:rPr>
              <a:t>hosts =</a:t>
            </a:r>
            <a:r>
              <a:rPr lang="en-US" sz="1800" dirty="0" smtClean="0">
                <a:latin typeface="Courier" charset="0"/>
              </a:rPr>
              <a:t> </a:t>
            </a:r>
            <a:r>
              <a:rPr lang="en-US" sz="1800" dirty="0" err="1" smtClean="0">
                <a:latin typeface="Courier" charset="0"/>
              </a:rPr>
              <a:t>dash</a:t>
            </a:r>
            <a:r>
              <a:rPr lang="en-US" sz="1800" dirty="0" err="1" smtClean="0">
                <a:latin typeface="Courier" charset="0"/>
              </a:rPr>
              <a:t>.sdsc.edu</a:t>
            </a:r>
            <a:r>
              <a:rPr lang="en-US" sz="1800" dirty="0">
                <a:latin typeface="Courier" charset="0"/>
              </a:rPr>
              <a:t>,</a:t>
            </a:r>
            <a:br>
              <a:rPr lang="en-US" sz="1800" dirty="0">
                <a:latin typeface="Courier" charset="0"/>
              </a:rPr>
            </a:br>
            <a:r>
              <a:rPr lang="en-US" sz="1800" dirty="0" err="1">
                <a:latin typeface="Courier" charset="0"/>
              </a:rPr>
              <a:t>tg-login.uc.edu</a:t>
            </a:r>
            <a:r>
              <a:rPr lang="en-US" sz="1800" dirty="0">
                <a:latin typeface="Courier" charset="0"/>
              </a:rPr>
              <a:t>,</a:t>
            </a:r>
            <a:br>
              <a:rPr lang="en-US" sz="1800" dirty="0">
                <a:latin typeface="Courier" charset="0"/>
              </a:rPr>
            </a:br>
            <a:r>
              <a:rPr lang="en-US" sz="1800" dirty="0" err="1">
                <a:latin typeface="Courier" charset="0"/>
              </a:rPr>
              <a:t>tg-login.psc.edu</a:t>
            </a:r>
            <a:endParaRPr lang="en-US" sz="1800" dirty="0">
              <a:latin typeface="Courier" charset="0"/>
            </a:endParaRPr>
          </a:p>
          <a:p>
            <a:endParaRPr lang="en-US" sz="2000" dirty="0">
              <a:latin typeface="Courier" charset="0"/>
            </a:endParaRPr>
          </a:p>
        </p:txBody>
      </p:sp>
      <p:sp>
        <p:nvSpPr>
          <p:cNvPr id="77839" name="Rectangle 15"/>
          <p:cNvSpPr>
            <a:spLocks noChangeArrowheads="1"/>
          </p:cNvSpPr>
          <p:nvPr/>
        </p:nvSpPr>
        <p:spPr bwMode="auto">
          <a:xfrm>
            <a:off x="5029200" y="1943100"/>
            <a:ext cx="2252663" cy="4143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dirty="0" smtClean="0">
                <a:latin typeface="Arial" charset="0"/>
              </a:rPr>
              <a:t>TACC Ranger</a:t>
            </a:r>
            <a:endParaRPr lang="en-US" sz="2000" dirty="0">
              <a:latin typeface="Arial" charset="0"/>
            </a:endParaRPr>
          </a:p>
        </p:txBody>
      </p:sp>
      <p:sp>
        <p:nvSpPr>
          <p:cNvPr id="77842" name="Rectangle 18"/>
          <p:cNvSpPr>
            <a:spLocks noChangeArrowheads="1"/>
          </p:cNvSpPr>
          <p:nvPr/>
        </p:nvSpPr>
        <p:spPr bwMode="auto">
          <a:xfrm>
            <a:off x="5029200" y="3322638"/>
            <a:ext cx="2252663" cy="41433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dirty="0" smtClean="0">
                <a:latin typeface="Arial" charset="0"/>
              </a:rPr>
              <a:t>TACC Ranger</a:t>
            </a:r>
            <a:endParaRPr lang="en-US" sz="2000" dirty="0">
              <a:latin typeface="Arial" charset="0"/>
            </a:endParaRPr>
          </a:p>
        </p:txBody>
      </p:sp>
      <p:sp>
        <p:nvSpPr>
          <p:cNvPr id="77843" name="Rectangle 19"/>
          <p:cNvSpPr>
            <a:spLocks noChangeArrowheads="1"/>
          </p:cNvSpPr>
          <p:nvPr/>
        </p:nvSpPr>
        <p:spPr bwMode="auto">
          <a:xfrm>
            <a:off x="5029200" y="4748213"/>
            <a:ext cx="2252663" cy="41433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dirty="0" smtClean="0">
                <a:latin typeface="Arial" charset="0"/>
              </a:rPr>
              <a:t>TACC Ranger</a:t>
            </a:r>
            <a:endParaRPr lang="en-US" sz="20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8839200" cy="1041400"/>
          </a:xfrm>
        </p:spPr>
        <p:txBody>
          <a:bodyPr/>
          <a:lstStyle/>
          <a:p>
            <a:r>
              <a:rPr lang="en-US" dirty="0"/>
              <a:t>Agent “expands” </a:t>
            </a:r>
            <a:r>
              <a:rPr lang="en-US" i="1" dirty="0"/>
              <a:t>multiple</a:t>
            </a:r>
            <a:r>
              <a:rPr lang="en-US" dirty="0"/>
              <a:t> multi-valued macro values in series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92250"/>
            <a:ext cx="8763000" cy="4749800"/>
          </a:xfrm>
        </p:spPr>
        <p:txBody>
          <a:bodyPr/>
          <a:lstStyle/>
          <a:p>
            <a:pPr marL="457200" indent="-457200">
              <a:lnSpc>
                <a:spcPct val="85000"/>
              </a:lnSpc>
            </a:pPr>
            <a:r>
              <a:rPr lang="en-US" sz="2400" dirty="0"/>
              <a:t>Multiple multi-valued macros </a:t>
            </a:r>
            <a:r>
              <a:rPr lang="en-US" sz="2400" dirty="0" err="1">
                <a:sym typeface="Symbol" charset="2"/>
              </a:rPr>
              <a:t>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dirty="0"/>
              <a:t>cross product</a:t>
            </a:r>
          </a:p>
          <a:p>
            <a:pPr marL="952500" lvl="1" indent="-381000">
              <a:lnSpc>
                <a:spcPct val="85000"/>
              </a:lnSpc>
            </a:pPr>
            <a:r>
              <a:rPr lang="en-US" sz="2000" dirty="0"/>
              <a:t>E.g.,</a:t>
            </a:r>
            <a:endParaRPr lang="en-US" sz="2000" dirty="0">
              <a:latin typeface="Courier" charset="0"/>
            </a:endParaRPr>
          </a:p>
          <a:p>
            <a:pPr marL="952500" lvl="1" indent="-381000">
              <a:lnSpc>
                <a:spcPct val="85000"/>
              </a:lnSpc>
              <a:buFontTx/>
              <a:buNone/>
            </a:pPr>
            <a:r>
              <a:rPr lang="en-US" sz="1800" b="1" dirty="0" smtClean="0">
                <a:solidFill>
                  <a:srgbClr val="008040"/>
                </a:solidFill>
                <a:latin typeface="Courier" charset="0"/>
              </a:rPr>
              <a:t>@</a:t>
            </a:r>
            <a:r>
              <a:rPr lang="en-US" sz="1800" b="1" dirty="0" err="1" smtClean="0">
                <a:solidFill>
                  <a:srgbClr val="008040"/>
                </a:solidFill>
                <a:latin typeface="Courier" charset="0"/>
              </a:rPr>
              <a:t>gridftpServers</a:t>
            </a:r>
            <a:r>
              <a:rPr lang="en-US" sz="1800" b="1" dirty="0">
                <a:solidFill>
                  <a:srgbClr val="008040"/>
                </a:solidFill>
                <a:latin typeface="Courier" charset="0"/>
              </a:rPr>
              <a:t>@ =</a:t>
            </a:r>
            <a:r>
              <a:rPr lang="en-US" sz="1800" b="1" dirty="0" smtClean="0">
                <a:solidFill>
                  <a:srgbClr val="008040"/>
                </a:solidFill>
                <a:latin typeface="Courier" charset="0"/>
              </a:rPr>
              <a:t> </a:t>
            </a:r>
            <a:r>
              <a:rPr lang="en-US" sz="1800" b="1" dirty="0" err="1" smtClean="0">
                <a:solidFill>
                  <a:srgbClr val="008040"/>
                </a:solidFill>
                <a:latin typeface="Courier" charset="0"/>
              </a:rPr>
              <a:t>dash.sdsc.edu</a:t>
            </a:r>
            <a:r>
              <a:rPr lang="en-US" sz="1800" b="1" dirty="0">
                <a:solidFill>
                  <a:srgbClr val="008040"/>
                </a:solidFill>
                <a:latin typeface="Courier" charset="0"/>
              </a:rPr>
              <a:t>, </a:t>
            </a:r>
            <a:r>
              <a:rPr lang="en-US" sz="2000" b="1" dirty="0" err="1">
                <a:solidFill>
                  <a:srgbClr val="008040"/>
                </a:solidFill>
                <a:latin typeface="Courier" charset="0"/>
              </a:rPr>
              <a:t>tg.ncsa.edu</a:t>
            </a:r>
            <a:endParaRPr lang="en-US" sz="2000" b="1" dirty="0">
              <a:latin typeface="Courier" charset="0"/>
            </a:endParaRPr>
          </a:p>
          <a:p>
            <a:pPr marL="952500" lvl="1" indent="-381000">
              <a:lnSpc>
                <a:spcPct val="85000"/>
              </a:lnSpc>
              <a:buFontTx/>
              <a:buNone/>
            </a:pPr>
            <a:r>
              <a:rPr lang="en-US" sz="1800" b="1" dirty="0" smtClean="0">
                <a:solidFill>
                  <a:srgbClr val="8000FF"/>
                </a:solidFill>
                <a:latin typeface="Courier" charset="0"/>
              </a:rPr>
              <a:t>@</a:t>
            </a:r>
            <a:r>
              <a:rPr lang="en-US" sz="1800" b="1" dirty="0" err="1" smtClean="0">
                <a:solidFill>
                  <a:srgbClr val="8000FF"/>
                </a:solidFill>
                <a:latin typeface="Courier" charset="0"/>
              </a:rPr>
              <a:t>dirs</a:t>
            </a:r>
            <a:r>
              <a:rPr lang="en-US" sz="1800" b="1" dirty="0">
                <a:solidFill>
                  <a:srgbClr val="8000FF"/>
                </a:solidFill>
                <a:latin typeface="Courier" charset="0"/>
              </a:rPr>
              <a:t>@ = /</a:t>
            </a:r>
            <a:r>
              <a:rPr lang="en-US" sz="1800" b="1" dirty="0" err="1">
                <a:solidFill>
                  <a:srgbClr val="8000FF"/>
                </a:solidFill>
                <a:latin typeface="Courier" charset="0"/>
              </a:rPr>
              <a:t>gpfs/inca</a:t>
            </a:r>
            <a:r>
              <a:rPr lang="en-US" sz="1800" b="1" dirty="0">
                <a:solidFill>
                  <a:srgbClr val="8000FF"/>
                </a:solidFill>
                <a:latin typeface="Courier" charset="0"/>
              </a:rPr>
              <a:t>, /users/</a:t>
            </a:r>
            <a:r>
              <a:rPr lang="en-US" sz="1800" b="1" dirty="0" err="1">
                <a:solidFill>
                  <a:srgbClr val="8000FF"/>
                </a:solidFill>
                <a:latin typeface="Courier" charset="0"/>
              </a:rPr>
              <a:t>inca</a:t>
            </a:r>
            <a:r>
              <a:rPr lang="en-US" sz="1800" b="1" dirty="0">
                <a:solidFill>
                  <a:srgbClr val="8000FF"/>
                </a:solidFill>
                <a:latin typeface="Courier" charset="0"/>
              </a:rPr>
              <a:t>, /</a:t>
            </a:r>
            <a:r>
              <a:rPr lang="en-US" sz="1800" b="1" dirty="0" err="1">
                <a:solidFill>
                  <a:srgbClr val="8000FF"/>
                </a:solidFill>
                <a:latin typeface="Courier" charset="0"/>
              </a:rPr>
              <a:t>scr/inca</a:t>
            </a:r>
            <a:endParaRPr lang="en-US" sz="1800" b="1" dirty="0">
              <a:solidFill>
                <a:srgbClr val="8000FF"/>
              </a:solidFill>
              <a:latin typeface="Courier" charset="0"/>
            </a:endParaRPr>
          </a:p>
          <a:p>
            <a:pPr marL="952500" lvl="1" indent="-381000">
              <a:lnSpc>
                <a:spcPct val="85000"/>
              </a:lnSpc>
              <a:buFontTx/>
              <a:buNone/>
            </a:pPr>
            <a:endParaRPr lang="en-US" sz="2000" dirty="0">
              <a:latin typeface="Courier" charset="0"/>
            </a:endParaRPr>
          </a:p>
          <a:p>
            <a:pPr marL="952500" lvl="1" indent="-381000">
              <a:lnSpc>
                <a:spcPct val="85000"/>
              </a:lnSpc>
              <a:buFontTx/>
              <a:buNone/>
            </a:pPr>
            <a:r>
              <a:rPr lang="en-US" sz="1800" b="1" dirty="0" err="1">
                <a:latin typeface="Courier" charset="0"/>
              </a:rPr>
              <a:t>data.transfer.unit</a:t>
            </a:r>
            <a:r>
              <a:rPr lang="en-US" sz="1800" b="1" dirty="0">
                <a:latin typeface="Courier" charset="0"/>
              </a:rPr>
              <a:t> -host=</a:t>
            </a:r>
            <a:r>
              <a:rPr lang="en-US" sz="1800" b="1" dirty="0">
                <a:solidFill>
                  <a:srgbClr val="008040"/>
                </a:solidFill>
                <a:latin typeface="Courier" charset="0"/>
              </a:rPr>
              <a:t>@</a:t>
            </a:r>
            <a:r>
              <a:rPr lang="en-US" sz="1800" b="1" dirty="0" err="1">
                <a:solidFill>
                  <a:srgbClr val="008040"/>
                </a:solidFill>
                <a:latin typeface="Courier" charset="0"/>
              </a:rPr>
              <a:t>gridftpServers</a:t>
            </a:r>
            <a:r>
              <a:rPr lang="en-US" sz="1800" b="1" dirty="0">
                <a:solidFill>
                  <a:srgbClr val="008040"/>
                </a:solidFill>
                <a:latin typeface="Courier" charset="0"/>
              </a:rPr>
              <a:t>@</a:t>
            </a:r>
            <a:r>
              <a:rPr lang="en-US" sz="1800" b="1" dirty="0">
                <a:latin typeface="Courier" charset="0"/>
              </a:rPr>
              <a:t> -dir=</a:t>
            </a:r>
            <a:r>
              <a:rPr lang="en-US" sz="1800" b="1" dirty="0">
                <a:solidFill>
                  <a:srgbClr val="8000FF"/>
                </a:solidFill>
                <a:latin typeface="Courier" charset="0"/>
              </a:rPr>
              <a:t>@</a:t>
            </a:r>
            <a:r>
              <a:rPr lang="en-US" sz="1800" b="1" dirty="0" err="1">
                <a:solidFill>
                  <a:srgbClr val="8000FF"/>
                </a:solidFill>
                <a:latin typeface="Courier" charset="0"/>
              </a:rPr>
              <a:t>dirs</a:t>
            </a:r>
            <a:r>
              <a:rPr lang="en-US" sz="1800" b="1" dirty="0">
                <a:solidFill>
                  <a:srgbClr val="8000FF"/>
                </a:solidFill>
                <a:latin typeface="Courier" charset="0"/>
              </a:rPr>
              <a:t>@</a:t>
            </a:r>
            <a:r>
              <a:rPr lang="en-US" sz="1800" b="1" dirty="0">
                <a:latin typeface="Courier" charset="0"/>
              </a:rPr>
              <a:t> </a:t>
            </a:r>
            <a:endParaRPr lang="en-US" sz="1800" dirty="0"/>
          </a:p>
          <a:p>
            <a:pPr marL="952500" lvl="1" indent="-381000">
              <a:lnSpc>
                <a:spcPct val="85000"/>
              </a:lnSpc>
            </a:pPr>
            <a:endParaRPr lang="en-US" sz="1800" b="1" dirty="0">
              <a:solidFill>
                <a:srgbClr val="8000FF"/>
              </a:solidFill>
              <a:latin typeface="Courier" charset="0"/>
            </a:endParaRPr>
          </a:p>
          <a:p>
            <a:pPr marL="952500" lvl="1" indent="-381000">
              <a:lnSpc>
                <a:spcPct val="85000"/>
              </a:lnSpc>
              <a:buFont typeface="Symbol" charset="2"/>
              <a:buChar char=""/>
            </a:pPr>
            <a:r>
              <a:rPr lang="en-US" sz="2000" dirty="0"/>
              <a:t>Will expand to:</a:t>
            </a:r>
          </a:p>
          <a:p>
            <a:pPr marL="952500" lvl="1" indent="-381000">
              <a:lnSpc>
                <a:spcPct val="85000"/>
              </a:lnSpc>
            </a:pPr>
            <a:endParaRPr lang="en-US" sz="1800" b="1" dirty="0"/>
          </a:p>
          <a:p>
            <a:pPr marL="457200" indent="-457200">
              <a:lnSpc>
                <a:spcPct val="85000"/>
              </a:lnSpc>
              <a:buFont typeface="Arial" charset="0"/>
              <a:buAutoNum type="arabicPeriod"/>
            </a:pPr>
            <a:r>
              <a:rPr lang="en-US" sz="1800" dirty="0" err="1">
                <a:latin typeface="Courier" charset="0"/>
              </a:rPr>
              <a:t>data.transfer.unit</a:t>
            </a:r>
            <a:r>
              <a:rPr lang="en-US" sz="1800" dirty="0">
                <a:latin typeface="Courier" charset="0"/>
              </a:rPr>
              <a:t> -host</a:t>
            </a:r>
            <a:r>
              <a:rPr lang="en-US" sz="1800" dirty="0" smtClean="0">
                <a:latin typeface="Courier" charset="0"/>
              </a:rPr>
              <a:t>=</a:t>
            </a:r>
            <a:r>
              <a:rPr lang="en-US" sz="1800" dirty="0" err="1" smtClean="0">
                <a:solidFill>
                  <a:srgbClr val="008040"/>
                </a:solidFill>
                <a:latin typeface="Courier" charset="0"/>
              </a:rPr>
              <a:t>dash.sdsc.edu</a:t>
            </a:r>
            <a:r>
              <a:rPr lang="en-US" sz="1800" dirty="0" smtClean="0">
                <a:latin typeface="Courier" charset="0"/>
              </a:rPr>
              <a:t> </a:t>
            </a:r>
            <a:r>
              <a:rPr lang="en-US" sz="1800" dirty="0">
                <a:latin typeface="Courier" charset="0"/>
              </a:rPr>
              <a:t>-dir=</a:t>
            </a:r>
            <a:r>
              <a:rPr lang="en-US" sz="1800" dirty="0">
                <a:solidFill>
                  <a:srgbClr val="8000FF"/>
                </a:solidFill>
                <a:latin typeface="Courier" charset="0"/>
              </a:rPr>
              <a:t>/</a:t>
            </a:r>
            <a:r>
              <a:rPr lang="en-US" sz="1800" dirty="0" err="1">
                <a:solidFill>
                  <a:srgbClr val="8000FF"/>
                </a:solidFill>
                <a:latin typeface="Courier" charset="0"/>
              </a:rPr>
              <a:t>gpfs/inca</a:t>
            </a:r>
            <a:endParaRPr lang="en-US" sz="2000" b="1" dirty="0">
              <a:latin typeface="Courier" charset="0"/>
            </a:endParaRPr>
          </a:p>
          <a:p>
            <a:pPr marL="457200" indent="-457200">
              <a:lnSpc>
                <a:spcPct val="85000"/>
              </a:lnSpc>
              <a:buFont typeface="Arial" charset="0"/>
              <a:buAutoNum type="arabicPeriod"/>
            </a:pPr>
            <a:r>
              <a:rPr lang="en-US" sz="1800" dirty="0" err="1">
                <a:latin typeface="Courier" charset="0"/>
              </a:rPr>
              <a:t>data.transfer.unit</a:t>
            </a:r>
            <a:r>
              <a:rPr lang="en-US" sz="1800" dirty="0">
                <a:latin typeface="Courier" charset="0"/>
              </a:rPr>
              <a:t> -host</a:t>
            </a:r>
            <a:r>
              <a:rPr lang="en-US" sz="1800" dirty="0" smtClean="0">
                <a:latin typeface="Courier" charset="0"/>
              </a:rPr>
              <a:t>=</a:t>
            </a:r>
            <a:r>
              <a:rPr lang="en-US" sz="1800" dirty="0" err="1" smtClean="0">
                <a:solidFill>
                  <a:srgbClr val="008040"/>
                </a:solidFill>
                <a:latin typeface="Courier" charset="0"/>
              </a:rPr>
              <a:t>dash.sdsc.edu</a:t>
            </a:r>
            <a:r>
              <a:rPr lang="en-US" sz="1800" dirty="0" smtClean="0">
                <a:latin typeface="Courier" charset="0"/>
              </a:rPr>
              <a:t> </a:t>
            </a:r>
            <a:r>
              <a:rPr lang="en-US" sz="1800" dirty="0">
                <a:latin typeface="Courier" charset="0"/>
              </a:rPr>
              <a:t>-dir=</a:t>
            </a:r>
            <a:r>
              <a:rPr lang="en-US" sz="1800" dirty="0">
                <a:solidFill>
                  <a:srgbClr val="8000FF"/>
                </a:solidFill>
                <a:latin typeface="Courier" charset="0"/>
              </a:rPr>
              <a:t>/users/</a:t>
            </a:r>
            <a:r>
              <a:rPr lang="en-US" sz="1800" dirty="0" err="1">
                <a:solidFill>
                  <a:srgbClr val="8000FF"/>
                </a:solidFill>
                <a:latin typeface="Courier" charset="0"/>
              </a:rPr>
              <a:t>inca</a:t>
            </a:r>
            <a:endParaRPr lang="en-US" sz="1800" dirty="0">
              <a:latin typeface="Courier" charset="0"/>
            </a:endParaRPr>
          </a:p>
          <a:p>
            <a:pPr marL="457200" indent="-457200">
              <a:lnSpc>
                <a:spcPct val="85000"/>
              </a:lnSpc>
              <a:buFont typeface="Arial" charset="0"/>
              <a:buAutoNum type="arabicPeriod"/>
            </a:pPr>
            <a:r>
              <a:rPr lang="en-US" sz="1800" dirty="0" err="1">
                <a:latin typeface="Courier" charset="0"/>
              </a:rPr>
              <a:t>data.transfer.unit</a:t>
            </a:r>
            <a:r>
              <a:rPr lang="en-US" sz="1800" dirty="0">
                <a:latin typeface="Courier" charset="0"/>
              </a:rPr>
              <a:t> -host</a:t>
            </a:r>
            <a:r>
              <a:rPr lang="en-US" sz="1800" dirty="0" smtClean="0">
                <a:latin typeface="Courier" charset="0"/>
              </a:rPr>
              <a:t>=</a:t>
            </a:r>
            <a:r>
              <a:rPr lang="en-US" sz="1800" dirty="0" err="1" smtClean="0">
                <a:solidFill>
                  <a:srgbClr val="008040"/>
                </a:solidFill>
                <a:latin typeface="Courier" charset="0"/>
              </a:rPr>
              <a:t>dash.sdsc.edu</a:t>
            </a:r>
            <a:r>
              <a:rPr lang="en-US" sz="1800" dirty="0" smtClean="0">
                <a:latin typeface="Courier" charset="0"/>
              </a:rPr>
              <a:t> </a:t>
            </a:r>
            <a:r>
              <a:rPr lang="en-US" sz="2000" dirty="0">
                <a:latin typeface="Courier" charset="0"/>
              </a:rPr>
              <a:t>-dir=</a:t>
            </a:r>
            <a:r>
              <a:rPr lang="en-US" sz="2000" dirty="0">
                <a:solidFill>
                  <a:srgbClr val="8000FF"/>
                </a:solidFill>
                <a:latin typeface="Courier" charset="0"/>
              </a:rPr>
              <a:t>/</a:t>
            </a:r>
            <a:r>
              <a:rPr lang="en-US" sz="2000" dirty="0" err="1">
                <a:solidFill>
                  <a:srgbClr val="8000FF"/>
                </a:solidFill>
                <a:latin typeface="Courier" charset="0"/>
              </a:rPr>
              <a:t>scr/inca</a:t>
            </a:r>
            <a:endParaRPr lang="en-US" sz="1800" dirty="0">
              <a:latin typeface="Courier" charset="0"/>
            </a:endParaRPr>
          </a:p>
          <a:p>
            <a:pPr marL="457200" indent="-457200">
              <a:lnSpc>
                <a:spcPct val="85000"/>
              </a:lnSpc>
              <a:buFont typeface="Arial" charset="0"/>
              <a:buAutoNum type="arabicPeriod"/>
            </a:pPr>
            <a:r>
              <a:rPr lang="en-US" sz="1800" dirty="0" err="1">
                <a:latin typeface="Courier" charset="0"/>
              </a:rPr>
              <a:t>data.transfer.unit</a:t>
            </a:r>
            <a:r>
              <a:rPr lang="en-US" sz="1800" dirty="0">
                <a:latin typeface="Courier" charset="0"/>
              </a:rPr>
              <a:t> -host=</a:t>
            </a:r>
            <a:r>
              <a:rPr lang="en-US" sz="1800" dirty="0" err="1">
                <a:solidFill>
                  <a:srgbClr val="008040"/>
                </a:solidFill>
                <a:latin typeface="Courier" charset="0"/>
              </a:rPr>
              <a:t>tg.ncsa.edu</a:t>
            </a:r>
            <a:r>
              <a:rPr lang="en-US" sz="1800" dirty="0">
                <a:latin typeface="Courier" charset="0"/>
              </a:rPr>
              <a:t> -dir=</a:t>
            </a:r>
            <a:r>
              <a:rPr lang="en-US" sz="1800" dirty="0">
                <a:solidFill>
                  <a:srgbClr val="8000FF"/>
                </a:solidFill>
                <a:latin typeface="Courier" charset="0"/>
              </a:rPr>
              <a:t>/</a:t>
            </a:r>
            <a:r>
              <a:rPr lang="en-US" sz="1800" dirty="0" err="1">
                <a:solidFill>
                  <a:srgbClr val="8000FF"/>
                </a:solidFill>
                <a:latin typeface="Courier" charset="0"/>
              </a:rPr>
              <a:t>gpfs/inca</a:t>
            </a:r>
            <a:endParaRPr lang="en-US" sz="1800" dirty="0">
              <a:latin typeface="Courier" charset="0"/>
            </a:endParaRPr>
          </a:p>
          <a:p>
            <a:pPr marL="457200" indent="-457200">
              <a:lnSpc>
                <a:spcPct val="85000"/>
              </a:lnSpc>
              <a:buFont typeface="Arial" charset="0"/>
              <a:buAutoNum type="arabicPeriod"/>
            </a:pPr>
            <a:r>
              <a:rPr lang="en-US" sz="1800" dirty="0" err="1">
                <a:latin typeface="Courier" charset="0"/>
              </a:rPr>
              <a:t>data.transfer.unit</a:t>
            </a:r>
            <a:r>
              <a:rPr lang="en-US" sz="1800" dirty="0">
                <a:latin typeface="Courier" charset="0"/>
              </a:rPr>
              <a:t> -host=</a:t>
            </a:r>
            <a:r>
              <a:rPr lang="en-US" sz="1800" dirty="0" err="1">
                <a:solidFill>
                  <a:srgbClr val="008040"/>
                </a:solidFill>
                <a:latin typeface="Courier" charset="0"/>
              </a:rPr>
              <a:t>tg.ncsa.edu</a:t>
            </a:r>
            <a:r>
              <a:rPr lang="en-US" sz="1800" dirty="0">
                <a:latin typeface="Courier" charset="0"/>
              </a:rPr>
              <a:t> -dir=</a:t>
            </a:r>
            <a:r>
              <a:rPr lang="en-US" sz="1800" dirty="0">
                <a:solidFill>
                  <a:srgbClr val="8000FF"/>
                </a:solidFill>
                <a:latin typeface="Courier" charset="0"/>
              </a:rPr>
              <a:t>/users/</a:t>
            </a:r>
            <a:r>
              <a:rPr lang="en-US" sz="1800" dirty="0" err="1">
                <a:solidFill>
                  <a:srgbClr val="8000FF"/>
                </a:solidFill>
                <a:latin typeface="Courier" charset="0"/>
              </a:rPr>
              <a:t>inca</a:t>
            </a:r>
            <a:endParaRPr lang="en-US" sz="1800" dirty="0">
              <a:latin typeface="Courier" charset="0"/>
            </a:endParaRPr>
          </a:p>
          <a:p>
            <a:pPr marL="457200" indent="-457200">
              <a:lnSpc>
                <a:spcPct val="85000"/>
              </a:lnSpc>
              <a:buFont typeface="Arial" charset="0"/>
              <a:buAutoNum type="arabicPeriod"/>
            </a:pPr>
            <a:r>
              <a:rPr lang="en-US" sz="1800" dirty="0" err="1">
                <a:latin typeface="Courier" charset="0"/>
              </a:rPr>
              <a:t>data.transfer.unit</a:t>
            </a:r>
            <a:r>
              <a:rPr lang="en-US" sz="1800" dirty="0">
                <a:latin typeface="Courier" charset="0"/>
              </a:rPr>
              <a:t> -host=</a:t>
            </a:r>
            <a:r>
              <a:rPr lang="en-US" sz="1800" dirty="0" err="1">
                <a:solidFill>
                  <a:srgbClr val="008040"/>
                </a:solidFill>
                <a:latin typeface="Courier" charset="0"/>
              </a:rPr>
              <a:t>tg.ncsa.edu</a:t>
            </a:r>
            <a:r>
              <a:rPr lang="en-US" sz="1800" dirty="0">
                <a:latin typeface="Courier" charset="0"/>
              </a:rPr>
              <a:t> </a:t>
            </a:r>
            <a:r>
              <a:rPr lang="en-US" sz="2000" dirty="0">
                <a:latin typeface="Courier" charset="0"/>
              </a:rPr>
              <a:t>-dir=</a:t>
            </a:r>
            <a:r>
              <a:rPr lang="en-US" sz="2000" dirty="0">
                <a:solidFill>
                  <a:srgbClr val="8000FF"/>
                </a:solidFill>
                <a:latin typeface="Courier" charset="0"/>
              </a:rPr>
              <a:t>/</a:t>
            </a:r>
            <a:r>
              <a:rPr lang="en-US" sz="2000" dirty="0" err="1">
                <a:solidFill>
                  <a:srgbClr val="8000FF"/>
                </a:solidFill>
                <a:latin typeface="Courier" charset="0"/>
              </a:rPr>
              <a:t>scr/inca</a:t>
            </a:r>
            <a:endParaRPr lang="en-US" sz="2000" dirty="0">
              <a:solidFill>
                <a:srgbClr val="8000FF"/>
              </a:solidFill>
              <a:latin typeface="Courier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52450" indent="-381000">
              <a:lnSpc>
                <a:spcPct val="85000"/>
              </a:lnSpc>
              <a:buFontTx/>
              <a:buNone/>
            </a:pPr>
            <a:endParaRPr lang="en-US" sz="2000" b="1" dirty="0" smtClean="0">
              <a:solidFill>
                <a:srgbClr val="008040"/>
              </a:solidFill>
              <a:latin typeface="Courier" charset="0"/>
            </a:endParaRPr>
          </a:p>
          <a:p>
            <a:pPr marL="552450" indent="-381000">
              <a:lnSpc>
                <a:spcPct val="85000"/>
              </a:lnSpc>
              <a:buFontTx/>
              <a:buNone/>
            </a:pPr>
            <a:r>
              <a:rPr lang="en-US" sz="2000" b="1" dirty="0" smtClean="0">
                <a:solidFill>
                  <a:srgbClr val="008040"/>
                </a:solidFill>
                <a:latin typeface="Courier" charset="0"/>
              </a:rPr>
              <a:t>@</a:t>
            </a:r>
            <a:r>
              <a:rPr lang="en-US" sz="1800" b="1" dirty="0" err="1" smtClean="0">
                <a:solidFill>
                  <a:srgbClr val="008040"/>
                </a:solidFill>
                <a:latin typeface="Courier" charset="0"/>
              </a:rPr>
              <a:t>TeraGrid</a:t>
            </a:r>
            <a:r>
              <a:rPr lang="en-US" sz="1800" b="1" dirty="0" smtClean="0">
                <a:solidFill>
                  <a:srgbClr val="008040"/>
                </a:solidFill>
                <a:latin typeface="Courier" charset="0"/>
              </a:rPr>
              <a:t>-&gt;</a:t>
            </a:r>
            <a:r>
              <a:rPr lang="en-US" sz="1800" b="1" dirty="0" err="1" smtClean="0">
                <a:solidFill>
                  <a:srgbClr val="008040"/>
                </a:solidFill>
                <a:latin typeface="Courier" charset="0"/>
              </a:rPr>
              <a:t>gridftpServers</a:t>
            </a:r>
            <a:r>
              <a:rPr lang="en-US" sz="1800" b="1" dirty="0" smtClean="0">
                <a:solidFill>
                  <a:srgbClr val="008040"/>
                </a:solidFill>
                <a:latin typeface="Courier" charset="0"/>
              </a:rPr>
              <a:t>@ =</a:t>
            </a:r>
            <a:r>
              <a:rPr lang="en-US" sz="1800" b="1" dirty="0" smtClean="0">
                <a:solidFill>
                  <a:srgbClr val="008040"/>
                </a:solidFill>
                <a:latin typeface="Courier" charset="0"/>
              </a:rPr>
              <a:t> </a:t>
            </a:r>
            <a:r>
              <a:rPr lang="en-US" sz="1800" b="1" dirty="0" err="1" smtClean="0">
                <a:solidFill>
                  <a:srgbClr val="008040"/>
                </a:solidFill>
                <a:latin typeface="Courier" charset="0"/>
              </a:rPr>
              <a:t>dash.sdsc.edu</a:t>
            </a:r>
            <a:r>
              <a:rPr lang="en-US" sz="1800" b="1" dirty="0" smtClean="0">
                <a:solidFill>
                  <a:srgbClr val="008040"/>
                </a:solidFill>
                <a:latin typeface="Courier" charset="0"/>
              </a:rPr>
              <a:t>, </a:t>
            </a:r>
            <a:r>
              <a:rPr lang="en-US" sz="1800" b="1" dirty="0" err="1" smtClean="0">
                <a:solidFill>
                  <a:srgbClr val="008040"/>
                </a:solidFill>
                <a:latin typeface="Courier" charset="0"/>
              </a:rPr>
              <a:t>tg.ncsa.edu</a:t>
            </a:r>
            <a:endParaRPr lang="en-US" sz="1800" b="1" dirty="0" smtClean="0">
              <a:latin typeface="Courier" charset="0"/>
            </a:endParaRPr>
          </a:p>
          <a:p>
            <a:pPr marL="552450" indent="-381000">
              <a:lnSpc>
                <a:spcPct val="85000"/>
              </a:lnSpc>
              <a:buFontTx/>
              <a:buNone/>
            </a:pPr>
            <a:r>
              <a:rPr lang="en-US" sz="1800" b="1" dirty="0" smtClean="0">
                <a:solidFill>
                  <a:srgbClr val="8000FF"/>
                </a:solidFill>
                <a:latin typeface="Courier" charset="0"/>
              </a:rPr>
              <a:t>@</a:t>
            </a:r>
            <a:r>
              <a:rPr lang="en-US" sz="1800" b="1" dirty="0" err="1" smtClean="0">
                <a:solidFill>
                  <a:srgbClr val="8000FF"/>
                </a:solidFill>
                <a:latin typeface="Courier" charset="0"/>
              </a:rPr>
              <a:t>TeraGrid</a:t>
            </a:r>
            <a:r>
              <a:rPr lang="en-US" sz="1800" b="1" dirty="0" smtClean="0">
                <a:solidFill>
                  <a:srgbClr val="8000FF"/>
                </a:solidFill>
                <a:latin typeface="Courier" charset="0"/>
              </a:rPr>
              <a:t>-&gt;</a:t>
            </a:r>
            <a:r>
              <a:rPr lang="en-US" sz="1800" b="1" dirty="0" err="1" smtClean="0">
                <a:solidFill>
                  <a:srgbClr val="8000FF"/>
                </a:solidFill>
                <a:latin typeface="Courier" charset="0"/>
              </a:rPr>
              <a:t>dirs</a:t>
            </a:r>
            <a:r>
              <a:rPr lang="en-US" sz="1800" b="1" dirty="0" smtClean="0">
                <a:solidFill>
                  <a:srgbClr val="8000FF"/>
                </a:solidFill>
                <a:latin typeface="Courier" charset="0"/>
              </a:rPr>
              <a:t>@ = /</a:t>
            </a:r>
            <a:r>
              <a:rPr lang="en-US" sz="1800" b="1" dirty="0" err="1" smtClean="0">
                <a:solidFill>
                  <a:srgbClr val="8000FF"/>
                </a:solidFill>
                <a:latin typeface="Courier" charset="0"/>
              </a:rPr>
              <a:t>gpfs/inca</a:t>
            </a:r>
            <a:r>
              <a:rPr lang="en-US" sz="1800" b="1" dirty="0" smtClean="0">
                <a:solidFill>
                  <a:srgbClr val="8000FF"/>
                </a:solidFill>
                <a:latin typeface="Courier" charset="0"/>
              </a:rPr>
              <a:t>, /users/</a:t>
            </a:r>
            <a:r>
              <a:rPr lang="en-US" sz="1800" b="1" dirty="0" err="1" smtClean="0">
                <a:solidFill>
                  <a:srgbClr val="8000FF"/>
                </a:solidFill>
                <a:latin typeface="Courier" charset="0"/>
              </a:rPr>
              <a:t>inca</a:t>
            </a:r>
            <a:r>
              <a:rPr lang="en-US" sz="1800" b="1" dirty="0" smtClean="0">
                <a:solidFill>
                  <a:srgbClr val="8000FF"/>
                </a:solidFill>
                <a:latin typeface="Courier" charset="0"/>
              </a:rPr>
              <a:t>, /</a:t>
            </a:r>
            <a:r>
              <a:rPr lang="en-US" sz="1800" b="1" dirty="0" err="1" smtClean="0">
                <a:solidFill>
                  <a:srgbClr val="8000FF"/>
                </a:solidFill>
                <a:latin typeface="Courier" charset="0"/>
              </a:rPr>
              <a:t>scr/inca</a:t>
            </a:r>
            <a:endParaRPr lang="en-US" sz="1800" b="1" dirty="0" smtClean="0">
              <a:solidFill>
                <a:srgbClr val="8000FF"/>
              </a:solidFill>
              <a:latin typeface="Courier" charset="0"/>
            </a:endParaRPr>
          </a:p>
          <a:p>
            <a:endParaRPr lang="en-US" dirty="0" smtClean="0"/>
          </a:p>
          <a:p>
            <a:r>
              <a:rPr lang="en-US" dirty="0" smtClean="0"/>
              <a:t>@RESOURCE/GROUP</a:t>
            </a:r>
            <a:r>
              <a:rPr lang="en-US" b="1" dirty="0" smtClean="0">
                <a:solidFill>
                  <a:srgbClr val="000000"/>
                </a:solidFill>
              </a:rPr>
              <a:t>-</a:t>
            </a:r>
            <a:r>
              <a:rPr lang="en-US" b="1" dirty="0" smtClean="0"/>
              <a:t>&gt;</a:t>
            </a:r>
            <a:r>
              <a:rPr lang="en-US" dirty="0" smtClean="0"/>
              <a:t>macro@</a:t>
            </a:r>
          </a:p>
          <a:p>
            <a:endParaRPr lang="en-US" dirty="0" smtClean="0"/>
          </a:p>
          <a:p>
            <a:r>
              <a:rPr lang="en-US" dirty="0" smtClean="0"/>
              <a:t>By default RESOURCE/GROUP assumed to be resource the series is being executed 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1879600" y="1473194"/>
            <a:ext cx="321733" cy="1117600"/>
          </a:xfrm>
          <a:prstGeom prst="ellipse">
            <a:avLst/>
          </a:prstGeom>
          <a:solidFill>
            <a:srgbClr val="FFFF00">
              <a:alpha val="1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expansion feature available in v2.6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1"/>
            <a:ext cx="8382000" cy="4749800"/>
          </a:xfrm>
        </p:spPr>
        <p:txBody>
          <a:bodyPr/>
          <a:lstStyle/>
          <a:p>
            <a:pPr>
              <a:spcAft>
                <a:spcPts val="672"/>
              </a:spcAft>
            </a:pPr>
            <a:r>
              <a:rPr lang="en-US" dirty="0" smtClean="0"/>
              <a:t>Optional execution string can be used to set the context the reporter runs under</a:t>
            </a:r>
          </a:p>
          <a:p>
            <a:pPr>
              <a:spcAft>
                <a:spcPts val="672"/>
              </a:spcAft>
            </a:pPr>
            <a:r>
              <a:rPr lang="en-US" dirty="0" smtClean="0"/>
              <a:t>E.g</a:t>
            </a:r>
            <a:r>
              <a:rPr lang="en-US" dirty="0"/>
              <a:t>., run reporter under fresh shell:  </a:t>
            </a:r>
            <a:br>
              <a:rPr lang="en-US" dirty="0"/>
            </a:br>
            <a:r>
              <a:rPr lang="en-US" sz="2000" b="1" dirty="0">
                <a:solidFill>
                  <a:schemeClr val="hlink"/>
                </a:solidFill>
                <a:latin typeface="Courier" charset="0"/>
              </a:rPr>
              <a:t>/bin/</a:t>
            </a:r>
            <a:r>
              <a:rPr lang="en-US" sz="2000" b="1" dirty="0" err="1">
                <a:solidFill>
                  <a:schemeClr val="hlink"/>
                </a:solidFill>
                <a:latin typeface="Courier" charset="0"/>
              </a:rPr>
              <a:t>sh</a:t>
            </a:r>
            <a:r>
              <a:rPr lang="en-US" sz="2000" b="1" dirty="0">
                <a:solidFill>
                  <a:schemeClr val="hlink"/>
                </a:solidFill>
                <a:latin typeface="Courier" charset="0"/>
              </a:rPr>
              <a:t> -</a:t>
            </a:r>
            <a:r>
              <a:rPr lang="en-US" sz="2000" b="1" dirty="0" err="1">
                <a:solidFill>
                  <a:schemeClr val="hlink"/>
                </a:solidFill>
                <a:latin typeface="Courier" charset="0"/>
              </a:rPr>
              <a:t>l</a:t>
            </a:r>
            <a:r>
              <a:rPr lang="en-US" sz="2000" b="1" dirty="0">
                <a:solidFill>
                  <a:schemeClr val="hlink"/>
                </a:solidFill>
                <a:latin typeface="Courier" charset="0"/>
              </a:rPr>
              <a:t> -</a:t>
            </a:r>
            <a:r>
              <a:rPr lang="en-US" sz="2000" b="1" dirty="0" err="1">
                <a:solidFill>
                  <a:schemeClr val="hlink"/>
                </a:solidFill>
                <a:latin typeface="Courier" charset="0"/>
              </a:rPr>
              <a:t>c</a:t>
            </a:r>
            <a:r>
              <a:rPr lang="en-US" sz="2000" b="1" dirty="0">
                <a:solidFill>
                  <a:schemeClr val="hlink"/>
                </a:solidFill>
                <a:latin typeface="Courier" charset="0"/>
              </a:rPr>
              <a:t> ‘</a:t>
            </a:r>
            <a:r>
              <a:rPr lang="en-US" sz="2000" dirty="0" err="1">
                <a:latin typeface="Courier" charset="0"/>
              </a:rPr>
              <a:t>net.benchmark.wget</a:t>
            </a:r>
            <a:r>
              <a:rPr lang="en-US" sz="2400" dirty="0" smtClean="0"/>
              <a:t> –</a:t>
            </a:r>
            <a:r>
              <a:rPr lang="en-US" sz="2400" dirty="0" err="1" smtClean="0"/>
              <a:t>args</a:t>
            </a:r>
            <a:r>
              <a:rPr lang="en-US" sz="2000" b="1" dirty="0" smtClean="0">
                <a:solidFill>
                  <a:schemeClr val="hlink"/>
                </a:solidFill>
                <a:latin typeface="Courier" charset="0"/>
              </a:rPr>
              <a:t>’</a:t>
            </a:r>
            <a:endParaRPr lang="en-US" sz="2400" b="1" dirty="0" smtClean="0">
              <a:solidFill>
                <a:schemeClr val="hlink"/>
              </a:solidFill>
              <a:latin typeface="Courier" charset="0"/>
            </a:endParaRPr>
          </a:p>
          <a:p>
            <a:pPr>
              <a:spcAft>
                <a:spcPts val="672"/>
              </a:spcAft>
            </a:pPr>
            <a:r>
              <a:rPr lang="en-US" dirty="0"/>
              <a:t>E.g., </a:t>
            </a:r>
            <a:r>
              <a:rPr lang="en-US" dirty="0" err="1"/>
              <a:t>softenv</a:t>
            </a:r>
            <a:r>
              <a:rPr lang="en-US" dirty="0"/>
              <a:t>/modules configuration</a:t>
            </a:r>
            <a:br>
              <a:rPr lang="en-US" dirty="0"/>
            </a:br>
            <a:r>
              <a:rPr lang="en-US" sz="2000" b="1" dirty="0">
                <a:solidFill>
                  <a:schemeClr val="hlink"/>
                </a:solidFill>
                <a:latin typeface="Courier" charset="0"/>
              </a:rPr>
              <a:t>soft add +atlas;</a:t>
            </a:r>
            <a:r>
              <a:rPr lang="en-US" sz="2000" dirty="0">
                <a:latin typeface="Courier" charset="0"/>
              </a:rPr>
              <a:t> </a:t>
            </a:r>
            <a:r>
              <a:rPr lang="en-US" sz="2000" dirty="0" err="1">
                <a:latin typeface="Courier" charset="0"/>
              </a:rPr>
              <a:t>cluster.math.atlas.version</a:t>
            </a:r>
            <a:r>
              <a:rPr lang="en-US" sz="2000" dirty="0" smtClean="0">
                <a:latin typeface="Courier" charset="0"/>
              </a:rPr>
              <a:t> –</a:t>
            </a:r>
            <a:r>
              <a:rPr lang="en-US" sz="2000" dirty="0" err="1" smtClean="0">
                <a:latin typeface="Courier" charset="0"/>
              </a:rPr>
              <a:t>args</a:t>
            </a:r>
            <a:endParaRPr lang="en-US" sz="2400" dirty="0">
              <a:latin typeface="Courier" charset="0"/>
            </a:endParaRPr>
          </a:p>
          <a:p>
            <a:pPr>
              <a:spcAft>
                <a:spcPts val="672"/>
              </a:spcAft>
            </a:pPr>
            <a:r>
              <a:rPr lang="en-US" dirty="0" smtClean="0">
                <a:latin typeface="+mj-lt"/>
              </a:rPr>
              <a:t>E.g., batch configuration</a:t>
            </a:r>
          </a:p>
          <a:p>
            <a:pPr marL="400050" lvl="1" indent="0">
              <a:spcAft>
                <a:spcPts val="672"/>
              </a:spcAft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"/>
                <a:cs typeface="Courier"/>
              </a:rPr>
              <a:t>$INSTALL_DIR/bin/</a:t>
            </a:r>
            <a:r>
              <a:rPr lang="en-US" sz="2000" b="1" dirty="0" err="1" smtClean="0">
                <a:solidFill>
                  <a:srgbClr val="FF0000"/>
                </a:solidFill>
                <a:latin typeface="Courier"/>
                <a:cs typeface="Courier"/>
              </a:rPr>
              <a:t>cluster.batch.wrapper</a:t>
            </a:r>
            <a:r>
              <a:rPr lang="en-US" sz="2000" b="1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</a:p>
          <a:p>
            <a:pPr marL="400050" lvl="1" indent="0">
              <a:spcAft>
                <a:spcPts val="672"/>
              </a:spcAft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"/>
                <a:cs typeface="Courier"/>
              </a:rPr>
              <a:t>-scheduler="</a:t>
            </a:r>
            <a:r>
              <a:rPr lang="en-US" sz="2000" b="1" dirty="0" err="1" smtClean="0">
                <a:solidFill>
                  <a:srgbClr val="FF0000"/>
                </a:solidFill>
                <a:latin typeface="Courier"/>
                <a:cs typeface="Courier"/>
              </a:rPr>
              <a:t>pbsxt</a:t>
            </a:r>
            <a:r>
              <a:rPr lang="en-US" sz="2000" b="1" dirty="0" smtClean="0">
                <a:solidFill>
                  <a:srgbClr val="FF0000"/>
                </a:solidFill>
                <a:latin typeface="Courier"/>
                <a:cs typeface="Courier"/>
              </a:rPr>
              <a:t>" -nodes=":8:8" -</a:t>
            </a:r>
            <a:r>
              <a:rPr lang="en-US" sz="2000" b="1" dirty="0" err="1" smtClean="0">
                <a:solidFill>
                  <a:srgbClr val="FF0000"/>
                </a:solidFill>
                <a:latin typeface="Courier"/>
                <a:cs typeface="Courier"/>
              </a:rPr>
              <a:t>walllimit</a:t>
            </a:r>
            <a:r>
              <a:rPr lang="en-US" sz="2000" b="1" dirty="0" smtClean="0">
                <a:solidFill>
                  <a:srgbClr val="FF0000"/>
                </a:solidFill>
                <a:latin typeface="Courier"/>
                <a:cs typeface="Courier"/>
              </a:rPr>
              <a:t>=420 </a:t>
            </a:r>
          </a:p>
          <a:p>
            <a:pPr marL="400050" lvl="1" indent="0">
              <a:spcAft>
                <a:spcPts val="672"/>
              </a:spcAft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"/>
                <a:cs typeface="Courier"/>
              </a:rPr>
              <a:t>-exec=’</a:t>
            </a:r>
            <a:r>
              <a:rPr lang="en-US" sz="2000" dirty="0" err="1" smtClean="0">
                <a:latin typeface="Courier"/>
                <a:cs typeface="Courier"/>
              </a:rPr>
              <a:t>performance.hpcc</a:t>
            </a:r>
            <a:r>
              <a:rPr lang="en-US" sz="2000" dirty="0" smtClean="0">
                <a:latin typeface="Courier"/>
                <a:cs typeface="Courier"/>
              </a:rPr>
              <a:t> …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’</a:t>
            </a:r>
            <a:r>
              <a:rPr lang="en-US" sz="2000" dirty="0" smtClean="0">
                <a:latin typeface="+mj-lt"/>
              </a:rPr>
              <a:t/>
            </a:r>
            <a:br>
              <a:rPr lang="en-US" sz="2000" dirty="0" smtClean="0">
                <a:latin typeface="+mj-lt"/>
              </a:rPr>
            </a:br>
            <a:endParaRPr lang="en-US" sz="2000" dirty="0" smtClean="0">
              <a:latin typeface="+mj-lt"/>
            </a:endParaRPr>
          </a:p>
          <a:p>
            <a:pPr>
              <a:buFont typeface="Symbol" charset="2"/>
              <a:buChar char=""/>
            </a:pPr>
            <a:endParaRPr lang="en-US" dirty="0">
              <a:latin typeface="Courier" charset="0"/>
            </a:endParaRPr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610600" cy="1041400"/>
          </a:xfrm>
        </p:spPr>
        <p:txBody>
          <a:bodyPr/>
          <a:lstStyle/>
          <a:p>
            <a:r>
              <a:rPr lang="en-US" sz="3200" dirty="0"/>
              <a:t>Step 3d:  Specify an execution context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22" name="AutoShape 82"/>
          <p:cNvSpPr>
            <a:spLocks noChangeArrowheads="1"/>
          </p:cNvSpPr>
          <p:nvPr/>
        </p:nvSpPr>
        <p:spPr bwMode="auto">
          <a:xfrm>
            <a:off x="762000" y="533400"/>
            <a:ext cx="2819400" cy="2209800"/>
          </a:xfrm>
          <a:prstGeom prst="roundRect">
            <a:avLst>
              <a:gd name="adj" fmla="val 9602"/>
            </a:avLst>
          </a:pr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23" name="AutoShape 83"/>
          <p:cNvSpPr>
            <a:spLocks noChangeArrowheads="1"/>
          </p:cNvSpPr>
          <p:nvPr/>
        </p:nvSpPr>
        <p:spPr bwMode="auto">
          <a:xfrm>
            <a:off x="4953000" y="4648200"/>
            <a:ext cx="3886200" cy="1905000"/>
          </a:xfrm>
          <a:prstGeom prst="roundRect">
            <a:avLst>
              <a:gd name="adj" fmla="val 9602"/>
            </a:avLst>
          </a:prstGeom>
          <a:solidFill>
            <a:srgbClr val="9FC6B7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24" name="AutoShape 84"/>
          <p:cNvSpPr>
            <a:spLocks noChangeArrowheads="1"/>
          </p:cNvSpPr>
          <p:nvPr/>
        </p:nvSpPr>
        <p:spPr bwMode="auto">
          <a:xfrm>
            <a:off x="4419600" y="228600"/>
            <a:ext cx="4495800" cy="3124200"/>
          </a:xfrm>
          <a:prstGeom prst="roundRect">
            <a:avLst>
              <a:gd name="adj" fmla="val 9602"/>
            </a:avLst>
          </a:pr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25" name="Text Box 85"/>
          <p:cNvSpPr txBox="1">
            <a:spLocks noChangeArrowheads="1"/>
          </p:cNvSpPr>
          <p:nvPr/>
        </p:nvSpPr>
        <p:spPr bwMode="auto">
          <a:xfrm>
            <a:off x="7086600" y="6189663"/>
            <a:ext cx="1511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4C4C4C"/>
                </a:solidFill>
              </a:rPr>
              <a:t>Grid Resource</a:t>
            </a:r>
          </a:p>
        </p:txBody>
      </p:sp>
      <p:sp>
        <p:nvSpPr>
          <p:cNvPr id="61526" name="Text Box 86"/>
          <p:cNvSpPr txBox="1">
            <a:spLocks noChangeArrowheads="1"/>
          </p:cNvSpPr>
          <p:nvPr/>
        </p:nvSpPr>
        <p:spPr bwMode="auto">
          <a:xfrm>
            <a:off x="5715000" y="5262563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61527" name="AutoShape 87"/>
          <p:cNvSpPr>
            <a:spLocks noChangeArrowheads="1"/>
          </p:cNvSpPr>
          <p:nvPr/>
        </p:nvSpPr>
        <p:spPr bwMode="auto">
          <a:xfrm>
            <a:off x="7362825" y="5297488"/>
            <a:ext cx="361950" cy="355600"/>
          </a:xfrm>
          <a:prstGeom prst="cube">
            <a:avLst>
              <a:gd name="adj" fmla="val 2500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28" name="AutoShape 88"/>
          <p:cNvSpPr>
            <a:spLocks noChangeArrowheads="1"/>
          </p:cNvSpPr>
          <p:nvPr/>
        </p:nvSpPr>
        <p:spPr bwMode="auto">
          <a:xfrm>
            <a:off x="7181850" y="5475288"/>
            <a:ext cx="361950" cy="711200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29" name="AutoShape 89"/>
          <p:cNvSpPr>
            <a:spLocks noChangeArrowheads="1"/>
          </p:cNvSpPr>
          <p:nvPr/>
        </p:nvSpPr>
        <p:spPr bwMode="auto">
          <a:xfrm>
            <a:off x="7724775" y="5297488"/>
            <a:ext cx="361950" cy="355600"/>
          </a:xfrm>
          <a:prstGeom prst="cube">
            <a:avLst>
              <a:gd name="adj" fmla="val 2500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30" name="AutoShape 90"/>
          <p:cNvSpPr>
            <a:spLocks noChangeArrowheads="1"/>
          </p:cNvSpPr>
          <p:nvPr/>
        </p:nvSpPr>
        <p:spPr bwMode="auto">
          <a:xfrm>
            <a:off x="7543800" y="5475288"/>
            <a:ext cx="361950" cy="711200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31" name="AutoShape 91"/>
          <p:cNvSpPr>
            <a:spLocks noChangeArrowheads="1"/>
          </p:cNvSpPr>
          <p:nvPr/>
        </p:nvSpPr>
        <p:spPr bwMode="auto">
          <a:xfrm>
            <a:off x="8086725" y="5297488"/>
            <a:ext cx="361950" cy="711200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32" name="AutoShape 92"/>
          <p:cNvSpPr>
            <a:spLocks noChangeArrowheads="1"/>
          </p:cNvSpPr>
          <p:nvPr/>
        </p:nvSpPr>
        <p:spPr bwMode="auto">
          <a:xfrm>
            <a:off x="7905750" y="5475288"/>
            <a:ext cx="361950" cy="711200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533" name="Picture 93"/>
          <p:cNvPicPr preferRelativeResize="0">
            <a:picLocks noChangeAspect="1" noChangeArrowheads="1"/>
          </p:cNvPicPr>
          <p:nvPr/>
        </p:nvPicPr>
        <mc:AlternateContent>
          <mc:Choice xmlns:ma="http://schemas.microsoft.com/office/mac/drawingml/2008/main" Requires="ma">
            <p:blipFill>
              <a:blip r:embed="rId3">
                <a:grayscl/>
              </a:blip>
              <a:srcRect/>
              <a:stretch>
                <a:fillRect/>
              </a:stretch>
            </p:blipFill>
          </mc:Choice>
          <mc:Fallback>
            <p:blipFill>
              <a:blip r:embed="rId4">
                <a:grayscl/>
              </a:blip>
              <a:srcRect/>
              <a:stretch>
                <a:fillRect/>
              </a:stretch>
            </p:blipFill>
          </mc:Fallback>
        </mc:AlternateContent>
        <p:spPr bwMode="auto">
          <a:xfrm>
            <a:off x="990600" y="838200"/>
            <a:ext cx="1295400" cy="1228725"/>
          </a:xfrm>
          <a:prstGeom prst="rect">
            <a:avLst/>
          </a:prstGeom>
          <a:solidFill>
            <a:srgbClr val="C0C0C0"/>
          </a:solidFill>
        </p:spPr>
      </p:pic>
      <p:sp>
        <p:nvSpPr>
          <p:cNvPr id="61534" name="AutoShape 94"/>
          <p:cNvSpPr>
            <a:spLocks noChangeArrowheads="1"/>
          </p:cNvSpPr>
          <p:nvPr/>
        </p:nvSpPr>
        <p:spPr bwMode="auto">
          <a:xfrm>
            <a:off x="7334250" y="5092700"/>
            <a:ext cx="914400" cy="712788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Reporter</a:t>
            </a:r>
          </a:p>
          <a:p>
            <a:pPr algn="ctr"/>
            <a:r>
              <a:rPr lang="en-US" sz="1400">
                <a:solidFill>
                  <a:schemeClr val="bg1"/>
                </a:solidFill>
              </a:rPr>
              <a:t>Manager</a:t>
            </a:r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61535" name="AutoShape 95"/>
          <p:cNvSpPr>
            <a:spLocks noChangeArrowheads="1"/>
          </p:cNvSpPr>
          <p:nvPr/>
        </p:nvSpPr>
        <p:spPr bwMode="auto">
          <a:xfrm>
            <a:off x="4724400" y="439738"/>
            <a:ext cx="1371600" cy="931862"/>
          </a:xfrm>
          <a:prstGeom prst="can">
            <a:avLst>
              <a:gd name="adj" fmla="val 25000"/>
            </a:avLst>
          </a:prstGeom>
          <a:solidFill>
            <a:srgbClr val="C0C0C0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Reporter</a:t>
            </a:r>
          </a:p>
          <a:p>
            <a:pPr algn="ctr"/>
            <a:r>
              <a:rPr lang="en-US" sz="1600">
                <a:solidFill>
                  <a:schemeClr val="bg1"/>
                </a:solidFill>
              </a:rPr>
              <a:t>Repository</a:t>
            </a:r>
          </a:p>
        </p:txBody>
      </p:sp>
      <p:sp>
        <p:nvSpPr>
          <p:cNvPr id="61536" name="AutoShape 96"/>
          <p:cNvSpPr>
            <a:spLocks noChangeArrowheads="1"/>
          </p:cNvSpPr>
          <p:nvPr/>
        </p:nvSpPr>
        <p:spPr bwMode="auto">
          <a:xfrm>
            <a:off x="4724400" y="2438400"/>
            <a:ext cx="1371600" cy="685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Agent</a:t>
            </a:r>
          </a:p>
        </p:txBody>
      </p:sp>
      <p:sp>
        <p:nvSpPr>
          <p:cNvPr id="61537" name="AutoShape 97"/>
          <p:cNvSpPr>
            <a:spLocks noChangeArrowheads="1"/>
          </p:cNvSpPr>
          <p:nvPr/>
        </p:nvSpPr>
        <p:spPr bwMode="auto">
          <a:xfrm>
            <a:off x="7162800" y="2438400"/>
            <a:ext cx="1371600" cy="685800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Depot</a:t>
            </a:r>
          </a:p>
        </p:txBody>
      </p:sp>
      <p:cxnSp>
        <p:nvCxnSpPr>
          <p:cNvPr id="61538" name="AutoShape 98"/>
          <p:cNvCxnSpPr>
            <a:cxnSpLocks noChangeShapeType="1"/>
            <a:stCxn id="61553" idx="0"/>
            <a:endCxn id="61537" idx="2"/>
          </p:cNvCxnSpPr>
          <p:nvPr/>
        </p:nvCxnSpPr>
        <p:spPr bwMode="auto">
          <a:xfrm flipV="1">
            <a:off x="5810250" y="3124200"/>
            <a:ext cx="2038350" cy="1954213"/>
          </a:xfrm>
          <a:prstGeom prst="straightConnector1">
            <a:avLst/>
          </a:prstGeom>
          <a:noFill/>
          <a:ln w="12700">
            <a:solidFill>
              <a:srgbClr val="333333"/>
            </a:solidFill>
            <a:round/>
            <a:headEnd/>
            <a:tailEnd type="triangle" w="med" len="med"/>
          </a:ln>
          <a:effectLst/>
        </p:spPr>
      </p:cxnSp>
      <p:cxnSp>
        <p:nvCxnSpPr>
          <p:cNvPr id="61539" name="AutoShape 99"/>
          <p:cNvCxnSpPr>
            <a:cxnSpLocks noChangeShapeType="1"/>
            <a:stCxn id="61536" idx="2"/>
            <a:endCxn id="61534" idx="0"/>
          </p:cNvCxnSpPr>
          <p:nvPr/>
        </p:nvCxnSpPr>
        <p:spPr bwMode="auto">
          <a:xfrm>
            <a:off x="5410200" y="3124200"/>
            <a:ext cx="2381250" cy="1968500"/>
          </a:xfrm>
          <a:prstGeom prst="straightConnector1">
            <a:avLst/>
          </a:prstGeom>
          <a:noFill/>
          <a:ln w="12700">
            <a:solidFill>
              <a:srgbClr val="333333"/>
            </a:solidFill>
            <a:round/>
            <a:headEnd/>
            <a:tailEnd type="triangle" w="med" len="med"/>
          </a:ln>
          <a:effectLst/>
        </p:spPr>
      </p:cxnSp>
      <p:sp>
        <p:nvSpPr>
          <p:cNvPr id="61540" name="Oval 100"/>
          <p:cNvSpPr>
            <a:spLocks noChangeArrowheads="1"/>
          </p:cNvSpPr>
          <p:nvPr/>
        </p:nvSpPr>
        <p:spPr bwMode="auto">
          <a:xfrm>
            <a:off x="6324600" y="3886200"/>
            <a:ext cx="304800" cy="304800"/>
          </a:xfrm>
          <a:prstGeom prst="ellipse">
            <a:avLst/>
          </a:prstGeom>
          <a:solidFill>
            <a:srgbClr val="C0C0C0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4C4C4C"/>
                </a:solidFill>
              </a:rPr>
              <a:t>R</a:t>
            </a:r>
          </a:p>
        </p:txBody>
      </p:sp>
      <p:sp>
        <p:nvSpPr>
          <p:cNvPr id="61541" name="AutoShape 101"/>
          <p:cNvSpPr>
            <a:spLocks noChangeArrowheads="1"/>
          </p:cNvSpPr>
          <p:nvPr/>
        </p:nvSpPr>
        <p:spPr bwMode="auto">
          <a:xfrm>
            <a:off x="5946775" y="3549650"/>
            <a:ext cx="301625" cy="301625"/>
          </a:xfrm>
          <a:prstGeom prst="foldedCorner">
            <a:avLst>
              <a:gd name="adj" fmla="val 12500"/>
            </a:avLst>
          </a:prstGeom>
          <a:solidFill>
            <a:srgbClr val="C0C0C0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4C4C4C"/>
                </a:solidFill>
              </a:rPr>
              <a:t>S</a:t>
            </a:r>
          </a:p>
        </p:txBody>
      </p:sp>
      <p:cxnSp>
        <p:nvCxnSpPr>
          <p:cNvPr id="61542" name="AutoShape 102"/>
          <p:cNvCxnSpPr>
            <a:cxnSpLocks noChangeShapeType="1"/>
            <a:stCxn id="61536" idx="2"/>
            <a:endCxn id="61553" idx="0"/>
          </p:cNvCxnSpPr>
          <p:nvPr/>
        </p:nvCxnSpPr>
        <p:spPr bwMode="auto">
          <a:xfrm>
            <a:off x="5410200" y="3124200"/>
            <a:ext cx="400050" cy="1954213"/>
          </a:xfrm>
          <a:prstGeom prst="straightConnector1">
            <a:avLst/>
          </a:prstGeom>
          <a:noFill/>
          <a:ln w="12700">
            <a:solidFill>
              <a:srgbClr val="333333"/>
            </a:solidFill>
            <a:round/>
            <a:headEnd/>
            <a:tailEnd type="triangle" w="med" len="med"/>
          </a:ln>
          <a:effectLst/>
        </p:spPr>
      </p:cxnSp>
      <p:cxnSp>
        <p:nvCxnSpPr>
          <p:cNvPr id="61543" name="AutoShape 103"/>
          <p:cNvCxnSpPr>
            <a:cxnSpLocks noChangeShapeType="1"/>
            <a:stCxn id="61534" idx="0"/>
            <a:endCxn id="61537" idx="2"/>
          </p:cNvCxnSpPr>
          <p:nvPr/>
        </p:nvCxnSpPr>
        <p:spPr bwMode="auto">
          <a:xfrm flipV="1">
            <a:off x="7791450" y="3124200"/>
            <a:ext cx="57150" cy="1968500"/>
          </a:xfrm>
          <a:prstGeom prst="straightConnector1">
            <a:avLst/>
          </a:prstGeom>
          <a:noFill/>
          <a:ln w="12700">
            <a:solidFill>
              <a:srgbClr val="333333"/>
            </a:solidFill>
            <a:round/>
            <a:headEnd/>
            <a:tailEnd type="triangle" w="med" len="med"/>
          </a:ln>
          <a:effectLst/>
        </p:spPr>
      </p:cxnSp>
      <p:cxnSp>
        <p:nvCxnSpPr>
          <p:cNvPr id="61544" name="AutoShape 104"/>
          <p:cNvCxnSpPr>
            <a:cxnSpLocks noChangeShapeType="1"/>
            <a:stCxn id="61537" idx="0"/>
            <a:endCxn id="61545" idx="2"/>
          </p:cNvCxnSpPr>
          <p:nvPr/>
        </p:nvCxnSpPr>
        <p:spPr bwMode="auto">
          <a:xfrm flipV="1">
            <a:off x="7848600" y="1676400"/>
            <a:ext cx="0" cy="762000"/>
          </a:xfrm>
          <a:prstGeom prst="straightConnector1">
            <a:avLst/>
          </a:prstGeom>
          <a:noFill/>
          <a:ln w="12700">
            <a:solidFill>
              <a:srgbClr val="333333"/>
            </a:solidFill>
            <a:round/>
            <a:headEnd/>
            <a:tailEnd type="triangle" w="med" len="med"/>
          </a:ln>
          <a:effectLst/>
        </p:spPr>
      </p:cxnSp>
      <p:sp>
        <p:nvSpPr>
          <p:cNvPr id="61545" name="Rectangle 105"/>
          <p:cNvSpPr>
            <a:spLocks noChangeArrowheads="1"/>
          </p:cNvSpPr>
          <p:nvPr/>
        </p:nvSpPr>
        <p:spPr bwMode="auto">
          <a:xfrm>
            <a:off x="6934200" y="1295400"/>
            <a:ext cx="1828800" cy="381000"/>
          </a:xfrm>
          <a:prstGeom prst="rect">
            <a:avLst/>
          </a:prstGeom>
          <a:solidFill>
            <a:srgbClr val="C0C0C0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Data Consumers</a:t>
            </a:r>
          </a:p>
        </p:txBody>
      </p:sp>
      <p:sp>
        <p:nvSpPr>
          <p:cNvPr id="61546" name="Text Box 106"/>
          <p:cNvSpPr txBox="1">
            <a:spLocks noChangeArrowheads="1"/>
          </p:cNvSpPr>
          <p:nvPr/>
        </p:nvSpPr>
        <p:spPr bwMode="auto">
          <a:xfrm>
            <a:off x="5105400" y="6175375"/>
            <a:ext cx="1511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4C4C4C"/>
                </a:solidFill>
              </a:rPr>
              <a:t>Grid Resource</a:t>
            </a:r>
          </a:p>
        </p:txBody>
      </p:sp>
      <p:sp>
        <p:nvSpPr>
          <p:cNvPr id="61547" name="AutoShape 107"/>
          <p:cNvSpPr>
            <a:spLocks noChangeArrowheads="1"/>
          </p:cNvSpPr>
          <p:nvPr/>
        </p:nvSpPr>
        <p:spPr bwMode="auto">
          <a:xfrm>
            <a:off x="5381625" y="5283200"/>
            <a:ext cx="361950" cy="355600"/>
          </a:xfrm>
          <a:prstGeom prst="cube">
            <a:avLst>
              <a:gd name="adj" fmla="val 2500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48" name="AutoShape 108"/>
          <p:cNvSpPr>
            <a:spLocks noChangeArrowheads="1"/>
          </p:cNvSpPr>
          <p:nvPr/>
        </p:nvSpPr>
        <p:spPr bwMode="auto">
          <a:xfrm>
            <a:off x="5200650" y="5461000"/>
            <a:ext cx="361950" cy="711200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49" name="AutoShape 109"/>
          <p:cNvSpPr>
            <a:spLocks noChangeArrowheads="1"/>
          </p:cNvSpPr>
          <p:nvPr/>
        </p:nvSpPr>
        <p:spPr bwMode="auto">
          <a:xfrm>
            <a:off x="5743575" y="5283200"/>
            <a:ext cx="361950" cy="355600"/>
          </a:xfrm>
          <a:prstGeom prst="cube">
            <a:avLst>
              <a:gd name="adj" fmla="val 2500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50" name="AutoShape 110"/>
          <p:cNvSpPr>
            <a:spLocks noChangeArrowheads="1"/>
          </p:cNvSpPr>
          <p:nvPr/>
        </p:nvSpPr>
        <p:spPr bwMode="auto">
          <a:xfrm>
            <a:off x="5562600" y="5461000"/>
            <a:ext cx="361950" cy="711200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51" name="AutoShape 111"/>
          <p:cNvSpPr>
            <a:spLocks noChangeArrowheads="1"/>
          </p:cNvSpPr>
          <p:nvPr/>
        </p:nvSpPr>
        <p:spPr bwMode="auto">
          <a:xfrm>
            <a:off x="6105525" y="5283200"/>
            <a:ext cx="361950" cy="711200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52" name="AutoShape 112"/>
          <p:cNvSpPr>
            <a:spLocks noChangeArrowheads="1"/>
          </p:cNvSpPr>
          <p:nvPr/>
        </p:nvSpPr>
        <p:spPr bwMode="auto">
          <a:xfrm>
            <a:off x="5924550" y="5461000"/>
            <a:ext cx="361950" cy="711200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53" name="AutoShape 113"/>
          <p:cNvSpPr>
            <a:spLocks noChangeArrowheads="1"/>
          </p:cNvSpPr>
          <p:nvPr/>
        </p:nvSpPr>
        <p:spPr bwMode="auto">
          <a:xfrm>
            <a:off x="5353050" y="5078413"/>
            <a:ext cx="914400" cy="71278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Reporter</a:t>
            </a:r>
          </a:p>
          <a:p>
            <a:pPr algn="ctr"/>
            <a:r>
              <a:rPr lang="en-US" sz="1400">
                <a:solidFill>
                  <a:schemeClr val="bg1"/>
                </a:solidFill>
              </a:rPr>
              <a:t>Manager</a:t>
            </a:r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61554" name="Oval 114"/>
          <p:cNvSpPr>
            <a:spLocks noChangeArrowheads="1"/>
          </p:cNvSpPr>
          <p:nvPr/>
        </p:nvSpPr>
        <p:spPr bwMode="auto">
          <a:xfrm>
            <a:off x="5562600" y="4419600"/>
            <a:ext cx="304800" cy="304800"/>
          </a:xfrm>
          <a:prstGeom prst="ellipse">
            <a:avLst/>
          </a:prstGeom>
          <a:solidFill>
            <a:srgbClr val="C0C0C0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4C4C4C"/>
                </a:solidFill>
              </a:rPr>
              <a:t>R</a:t>
            </a:r>
          </a:p>
        </p:txBody>
      </p:sp>
      <p:sp>
        <p:nvSpPr>
          <p:cNvPr id="61555" name="AutoShape 115"/>
          <p:cNvSpPr>
            <a:spLocks noChangeArrowheads="1"/>
          </p:cNvSpPr>
          <p:nvPr/>
        </p:nvSpPr>
        <p:spPr bwMode="auto">
          <a:xfrm>
            <a:off x="5489575" y="3979863"/>
            <a:ext cx="301625" cy="301625"/>
          </a:xfrm>
          <a:prstGeom prst="foldedCorner">
            <a:avLst>
              <a:gd name="adj" fmla="val 12500"/>
            </a:avLst>
          </a:prstGeom>
          <a:solidFill>
            <a:srgbClr val="C0C0C0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4C4C4C"/>
                </a:solidFill>
              </a:rPr>
              <a:t>S</a:t>
            </a:r>
          </a:p>
        </p:txBody>
      </p:sp>
      <p:cxnSp>
        <p:nvCxnSpPr>
          <p:cNvPr id="61556" name="AutoShape 116"/>
          <p:cNvCxnSpPr>
            <a:cxnSpLocks noChangeShapeType="1"/>
            <a:stCxn id="61535" idx="3"/>
            <a:endCxn id="61536" idx="0"/>
          </p:cNvCxnSpPr>
          <p:nvPr/>
        </p:nvCxnSpPr>
        <p:spPr bwMode="auto">
          <a:xfrm>
            <a:off x="5410200" y="1371600"/>
            <a:ext cx="0" cy="1066800"/>
          </a:xfrm>
          <a:prstGeom prst="straightConnector1">
            <a:avLst/>
          </a:prstGeom>
          <a:noFill/>
          <a:ln w="12700">
            <a:solidFill>
              <a:srgbClr val="333333"/>
            </a:solidFill>
            <a:round/>
            <a:headEnd/>
            <a:tailEnd type="triangle" w="med" len="med"/>
          </a:ln>
          <a:effectLst/>
        </p:spPr>
      </p:cxnSp>
      <p:cxnSp>
        <p:nvCxnSpPr>
          <p:cNvPr id="61557" name="AutoShape 117"/>
          <p:cNvCxnSpPr>
            <a:cxnSpLocks noChangeShapeType="1"/>
            <a:stCxn id="61571" idx="3"/>
            <a:endCxn id="61536" idx="1"/>
          </p:cNvCxnSpPr>
          <p:nvPr/>
        </p:nvCxnSpPr>
        <p:spPr bwMode="auto">
          <a:xfrm>
            <a:off x="2895600" y="1676400"/>
            <a:ext cx="1828800" cy="1104900"/>
          </a:xfrm>
          <a:prstGeom prst="straightConnector1">
            <a:avLst/>
          </a:prstGeom>
          <a:noFill/>
          <a:ln w="12700">
            <a:solidFill>
              <a:srgbClr val="333333"/>
            </a:solidFill>
            <a:round/>
            <a:headEnd/>
            <a:tailEnd type="triangle" w="med" len="med"/>
          </a:ln>
          <a:effectLst/>
        </p:spPr>
      </p:cxnSp>
      <p:sp>
        <p:nvSpPr>
          <p:cNvPr id="61558" name="Oval 118"/>
          <p:cNvSpPr>
            <a:spLocks noChangeArrowheads="1"/>
          </p:cNvSpPr>
          <p:nvPr/>
        </p:nvSpPr>
        <p:spPr bwMode="auto">
          <a:xfrm>
            <a:off x="5257800" y="16764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4C4C4C"/>
                </a:solidFill>
              </a:rPr>
              <a:t>R</a:t>
            </a:r>
          </a:p>
        </p:txBody>
      </p:sp>
      <p:sp>
        <p:nvSpPr>
          <p:cNvPr id="61559" name="AutoShape 119"/>
          <p:cNvSpPr>
            <a:spLocks noChangeArrowheads="1"/>
          </p:cNvSpPr>
          <p:nvPr/>
        </p:nvSpPr>
        <p:spPr bwMode="auto">
          <a:xfrm>
            <a:off x="3759200" y="2106613"/>
            <a:ext cx="381000" cy="306387"/>
          </a:xfrm>
          <a:prstGeom prst="foldedCorner">
            <a:avLst>
              <a:gd name="adj" fmla="val 12500"/>
            </a:avLst>
          </a:prstGeom>
          <a:solidFill>
            <a:srgbClr val="C0C0C0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solidFill>
                  <a:srgbClr val="4C4C4C"/>
                </a:solidFill>
              </a:rPr>
              <a:t>C</a:t>
            </a:r>
          </a:p>
        </p:txBody>
      </p:sp>
      <p:pic>
        <p:nvPicPr>
          <p:cNvPr id="61570" name="Picture 130" descr="ug-incat-repositories"/>
          <p:cNvPicPr preferRelativeResize="0">
            <a:picLocks noChangeAspect="1" noChangeArrowheads="1"/>
          </p:cNvPicPr>
          <p:nvPr/>
        </p:nvPicPr>
        <p:blipFill>
          <a:blip r:embed="rId5">
            <a:grayscl/>
          </a:blip>
          <a:srcRect/>
          <a:stretch>
            <a:fillRect/>
          </a:stretch>
        </p:blipFill>
        <p:spPr bwMode="auto">
          <a:xfrm>
            <a:off x="990600" y="1828800"/>
            <a:ext cx="2057400" cy="790575"/>
          </a:xfrm>
          <a:prstGeom prst="rect">
            <a:avLst/>
          </a:prstGeom>
          <a:solidFill>
            <a:srgbClr val="C0C0C0"/>
          </a:solidFill>
        </p:spPr>
      </p:pic>
      <p:sp>
        <p:nvSpPr>
          <p:cNvPr id="61571" name="AutoShape 131"/>
          <p:cNvSpPr>
            <a:spLocks noChangeArrowheads="1"/>
          </p:cNvSpPr>
          <p:nvPr/>
        </p:nvSpPr>
        <p:spPr bwMode="auto">
          <a:xfrm>
            <a:off x="1981200" y="1447800"/>
            <a:ext cx="914400" cy="457200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Incat</a:t>
            </a:r>
          </a:p>
        </p:txBody>
      </p:sp>
      <p:sp>
        <p:nvSpPr>
          <p:cNvPr id="61572" name="AutoShape 132"/>
          <p:cNvSpPr>
            <a:spLocks noChangeArrowheads="1"/>
          </p:cNvSpPr>
          <p:nvPr/>
        </p:nvSpPr>
        <p:spPr bwMode="auto">
          <a:xfrm>
            <a:off x="7010400" y="3625850"/>
            <a:ext cx="284163" cy="306388"/>
          </a:xfrm>
          <a:prstGeom prst="foldedCorner">
            <a:avLst>
              <a:gd name="adj" fmla="val 12500"/>
            </a:avLst>
          </a:prstGeom>
          <a:solidFill>
            <a:srgbClr val="C0C0C0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solidFill>
                  <a:srgbClr val="4C4C4C"/>
                </a:solidFill>
              </a:rPr>
              <a:t>r</a:t>
            </a:r>
          </a:p>
        </p:txBody>
      </p:sp>
      <p:sp>
        <p:nvSpPr>
          <p:cNvPr id="61573" name="AutoShape 133"/>
          <p:cNvSpPr>
            <a:spLocks noChangeArrowheads="1"/>
          </p:cNvSpPr>
          <p:nvPr/>
        </p:nvSpPr>
        <p:spPr bwMode="auto">
          <a:xfrm>
            <a:off x="7640638" y="3778250"/>
            <a:ext cx="284162" cy="306388"/>
          </a:xfrm>
          <a:prstGeom prst="foldedCorner">
            <a:avLst>
              <a:gd name="adj" fmla="val 12500"/>
            </a:avLst>
          </a:prstGeom>
          <a:solidFill>
            <a:srgbClr val="C0C0C0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solidFill>
                  <a:srgbClr val="4C4C4C"/>
                </a:solidFill>
              </a:rPr>
              <a:t>r</a:t>
            </a:r>
          </a:p>
        </p:txBody>
      </p:sp>
      <p:cxnSp>
        <p:nvCxnSpPr>
          <p:cNvPr id="61574" name="AutoShape 134"/>
          <p:cNvCxnSpPr>
            <a:cxnSpLocks noChangeShapeType="1"/>
            <a:stCxn id="61536" idx="3"/>
            <a:endCxn id="61537" idx="1"/>
          </p:cNvCxnSpPr>
          <p:nvPr/>
        </p:nvCxnSpPr>
        <p:spPr bwMode="auto">
          <a:xfrm>
            <a:off x="6096000" y="2781300"/>
            <a:ext cx="1066800" cy="0"/>
          </a:xfrm>
          <a:prstGeom prst="straightConnector1">
            <a:avLst/>
          </a:prstGeom>
          <a:noFill/>
          <a:ln w="12700">
            <a:solidFill>
              <a:srgbClr val="333333"/>
            </a:solidFill>
            <a:round/>
            <a:headEnd/>
            <a:tailEnd type="triangle" w="med" len="med"/>
          </a:ln>
          <a:effectLst/>
        </p:spPr>
      </p:cxnSp>
      <p:sp>
        <p:nvSpPr>
          <p:cNvPr id="61575" name="AutoShape 135"/>
          <p:cNvSpPr>
            <a:spLocks noChangeArrowheads="1"/>
          </p:cNvSpPr>
          <p:nvPr/>
        </p:nvSpPr>
        <p:spPr bwMode="auto">
          <a:xfrm>
            <a:off x="6324600" y="2635250"/>
            <a:ext cx="301625" cy="301625"/>
          </a:xfrm>
          <a:prstGeom prst="foldedCorner">
            <a:avLst>
              <a:gd name="adj" fmla="val 12500"/>
            </a:avLst>
          </a:prstGeom>
          <a:solidFill>
            <a:srgbClr val="C0C0C0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4C4C4C"/>
                </a:solidFill>
              </a:rPr>
              <a:t>S</a:t>
            </a:r>
          </a:p>
        </p:txBody>
      </p:sp>
      <p:pic>
        <p:nvPicPr>
          <p:cNvPr id="61576" name="Picture 136" descr="googleNeonPing"/>
          <p:cNvPicPr preferRelativeResize="0">
            <a:picLocks noChangeAspect="1" noChangeArrowheads="1"/>
          </p:cNvPicPr>
          <p:nvPr/>
        </p:nvPicPr>
        <p:blipFill>
          <a:blip r:embed="rId6">
            <a:grayscl/>
          </a:blip>
          <a:srcRect/>
          <a:stretch>
            <a:fillRect/>
          </a:stretch>
        </p:blipFill>
        <p:spPr bwMode="auto">
          <a:xfrm>
            <a:off x="7931150" y="381000"/>
            <a:ext cx="831850" cy="828675"/>
          </a:xfrm>
          <a:prstGeom prst="rect">
            <a:avLst/>
          </a:prstGeom>
          <a:solidFill>
            <a:srgbClr val="C0C0C0"/>
          </a:solidFill>
          <a:ln w="9525">
            <a:solidFill>
              <a:srgbClr val="333333"/>
            </a:solidFill>
            <a:miter lim="800000"/>
            <a:headEnd/>
            <a:tailEnd/>
          </a:ln>
        </p:spPr>
      </p:pic>
      <p:pic>
        <p:nvPicPr>
          <p:cNvPr id="61577" name="Picture 137" descr="summaryHistoryJsp_sm"/>
          <p:cNvPicPr preferRelativeResize="0">
            <a:picLocks noChangeAspect="1" noChangeArrowheads="1"/>
          </p:cNvPicPr>
          <p:nvPr/>
        </p:nvPicPr>
        <p:blipFill>
          <a:blip r:embed="rId7">
            <a:grayscl/>
          </a:blip>
          <a:srcRect/>
          <a:stretch>
            <a:fillRect/>
          </a:stretch>
        </p:blipFill>
        <p:spPr bwMode="auto">
          <a:xfrm>
            <a:off x="7391400" y="304800"/>
            <a:ext cx="811213" cy="811213"/>
          </a:xfrm>
          <a:prstGeom prst="rect">
            <a:avLst/>
          </a:prstGeom>
          <a:solidFill>
            <a:srgbClr val="C0C0C0"/>
          </a:solidFill>
          <a:ln w="9525">
            <a:solidFill>
              <a:srgbClr val="333333"/>
            </a:solidFill>
            <a:miter lim="800000"/>
            <a:headEnd/>
            <a:tailEnd/>
          </a:ln>
        </p:spPr>
      </p:pic>
      <p:pic>
        <p:nvPicPr>
          <p:cNvPr id="61578" name="Picture 138" descr="summary_report_sm"/>
          <p:cNvPicPr preferRelativeResize="0">
            <a:picLocks noChangeAspect="1" noChangeArrowheads="1"/>
          </p:cNvPicPr>
          <p:nvPr/>
        </p:nvPicPr>
        <p:blipFill>
          <a:blip r:embed="rId8">
            <a:grayscl/>
          </a:blip>
          <a:srcRect/>
          <a:stretch>
            <a:fillRect/>
          </a:stretch>
        </p:blipFill>
        <p:spPr bwMode="auto">
          <a:xfrm>
            <a:off x="6858000" y="381000"/>
            <a:ext cx="838200" cy="838200"/>
          </a:xfrm>
          <a:prstGeom prst="rect">
            <a:avLst/>
          </a:prstGeom>
          <a:solidFill>
            <a:srgbClr val="C0C0C0"/>
          </a:solidFill>
          <a:ln w="9525">
            <a:solidFill>
              <a:srgbClr val="333333"/>
            </a:solidFill>
            <a:miter lim="800000"/>
            <a:headEnd/>
            <a:tailEnd/>
          </a:ln>
        </p:spPr>
      </p:pic>
      <p:sp>
        <p:nvSpPr>
          <p:cNvPr id="61580" name="Rectangle 140"/>
          <p:cNvSpPr>
            <a:spLocks noChangeArrowheads="1"/>
          </p:cNvSpPr>
          <p:nvPr/>
        </p:nvSpPr>
        <p:spPr bwMode="auto">
          <a:xfrm>
            <a:off x="0" y="2743200"/>
            <a:ext cx="4343400" cy="1041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en-US" sz="2800" b="1">
                <a:solidFill>
                  <a:srgbClr val="0000CC"/>
                </a:solidFill>
              </a:rPr>
              <a:t>Control Infrastructure</a:t>
            </a:r>
            <a:endParaRPr lang="en-US" sz="3200" b="1">
              <a:solidFill>
                <a:srgbClr val="0000CC"/>
              </a:solidFill>
            </a:endParaRPr>
          </a:p>
        </p:txBody>
      </p:sp>
      <p:sp>
        <p:nvSpPr>
          <p:cNvPr id="61582" name="Rectangle 142"/>
          <p:cNvSpPr>
            <a:spLocks noGrp="1" noChangeArrowheads="1"/>
          </p:cNvSpPr>
          <p:nvPr>
            <p:ph type="body" idx="1"/>
          </p:nvPr>
        </p:nvSpPr>
        <p:spPr>
          <a:xfrm>
            <a:off x="457200" y="3581400"/>
            <a:ext cx="4419600" cy="2895600"/>
          </a:xfrm>
          <a:noFill/>
          <a:ln/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000"/>
              <a:t>Minimal impact on monitored resources</a:t>
            </a:r>
          </a:p>
          <a:p>
            <a:pPr>
              <a:lnSpc>
                <a:spcPct val="85000"/>
              </a:lnSpc>
            </a:pPr>
            <a:endParaRPr lang="en-US" sz="2000"/>
          </a:p>
          <a:p>
            <a:pPr>
              <a:lnSpc>
                <a:spcPct val="85000"/>
              </a:lnSpc>
            </a:pPr>
            <a:r>
              <a:rPr lang="en-US" sz="2000"/>
              <a:t>Flexible reporter scheduling and configuration options</a:t>
            </a:r>
          </a:p>
          <a:p>
            <a:pPr>
              <a:lnSpc>
                <a:spcPct val="85000"/>
              </a:lnSpc>
            </a:pPr>
            <a:endParaRPr lang="en-US" sz="2000"/>
          </a:p>
          <a:p>
            <a:pPr>
              <a:lnSpc>
                <a:spcPct val="85000"/>
              </a:lnSpc>
            </a:pPr>
            <a:r>
              <a:rPr lang="en-US" sz="2000"/>
              <a:t>Easy installation and maintenance</a:t>
            </a:r>
          </a:p>
          <a:p>
            <a:pPr>
              <a:lnSpc>
                <a:spcPct val="85000"/>
              </a:lnSpc>
            </a:pPr>
            <a:endParaRPr lang="en-US" sz="2000"/>
          </a:p>
          <a:p>
            <a:pPr>
              <a:lnSpc>
                <a:spcPct val="85000"/>
              </a:lnSpc>
            </a:pPr>
            <a:r>
              <a:rPr lang="en-US" sz="2000"/>
              <a:t>Proxy credential available to reporters for user-level execution</a:t>
            </a:r>
          </a:p>
        </p:txBody>
      </p:sp>
      <p:cxnSp>
        <p:nvCxnSpPr>
          <p:cNvPr id="51" name="AutoShape 134"/>
          <p:cNvCxnSpPr>
            <a:cxnSpLocks noChangeShapeType="1"/>
          </p:cNvCxnSpPr>
          <p:nvPr/>
        </p:nvCxnSpPr>
        <p:spPr bwMode="auto">
          <a:xfrm flipV="1">
            <a:off x="6028267" y="1693335"/>
            <a:ext cx="1236134" cy="778932"/>
          </a:xfrm>
          <a:prstGeom prst="straightConnector1">
            <a:avLst/>
          </a:prstGeom>
          <a:noFill/>
          <a:ln w="12700">
            <a:solidFill>
              <a:srgbClr val="333333"/>
            </a:solidFill>
            <a:round/>
            <a:headEnd/>
            <a:tailEnd type="triangle" w="med" len="med"/>
          </a:ln>
          <a:effectLst/>
        </p:spPr>
      </p:cxnSp>
      <p:sp>
        <p:nvSpPr>
          <p:cNvPr id="52" name="AutoShape 135"/>
          <p:cNvSpPr>
            <a:spLocks noChangeArrowheads="1"/>
          </p:cNvSpPr>
          <p:nvPr/>
        </p:nvSpPr>
        <p:spPr bwMode="auto">
          <a:xfrm>
            <a:off x="6426200" y="1957917"/>
            <a:ext cx="301625" cy="301625"/>
          </a:xfrm>
          <a:prstGeom prst="foldedCorner">
            <a:avLst>
              <a:gd name="adj" fmla="val 12500"/>
            </a:avLst>
          </a:prstGeom>
          <a:solidFill>
            <a:srgbClr val="C0C0C0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200" dirty="0" smtClean="0">
                <a:solidFill>
                  <a:srgbClr val="4C4C4C"/>
                </a:solidFill>
              </a:rPr>
              <a:t>C</a:t>
            </a:r>
            <a:endParaRPr lang="en-US" sz="1200" dirty="0">
              <a:solidFill>
                <a:srgbClr val="4C4C4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63538" y="293688"/>
            <a:ext cx="8382000" cy="1041400"/>
          </a:xfrm>
        </p:spPr>
        <p:txBody>
          <a:bodyPr/>
          <a:lstStyle/>
          <a:p>
            <a:r>
              <a:rPr lang="en-US"/>
              <a:t>Step 3e:  Choose a scheduling frequency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sz="2400"/>
              <a:t>Expressed in extended cron syntax</a:t>
            </a:r>
          </a:p>
          <a:p>
            <a:pPr algn="ctr">
              <a:lnSpc>
                <a:spcPct val="85000"/>
              </a:lnSpc>
              <a:buFontTx/>
              <a:buNone/>
            </a:pPr>
            <a:r>
              <a:rPr lang="en-US" sz="1800">
                <a:solidFill>
                  <a:schemeClr val="accent2"/>
                </a:solidFill>
                <a:latin typeface="Courier" charset="0"/>
              </a:rPr>
              <a:t>minute hour dayOfMonth month dayOfWeek</a:t>
            </a:r>
          </a:p>
          <a:p>
            <a:pPr>
              <a:lnSpc>
                <a:spcPct val="85000"/>
              </a:lnSpc>
              <a:buFontTx/>
              <a:buNone/>
            </a:pPr>
            <a:endParaRPr lang="en-US" sz="1800">
              <a:latin typeface="Courier" charset="0"/>
            </a:endParaRPr>
          </a:p>
          <a:p>
            <a:pPr>
              <a:lnSpc>
                <a:spcPct val="85000"/>
              </a:lnSpc>
              <a:buFontTx/>
              <a:buNone/>
            </a:pPr>
            <a:r>
              <a:rPr lang="en-US" sz="1800">
                <a:solidFill>
                  <a:schemeClr val="accent2"/>
                </a:solidFill>
              </a:rPr>
              <a:t>minute</a:t>
            </a:r>
            <a:r>
              <a:rPr lang="en-US" sz="1800"/>
              <a:t>  = The minute of the hour the reporter will be executed (range: 0-59)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sz="1800">
                <a:solidFill>
                  <a:schemeClr val="accent2"/>
                </a:solidFill>
              </a:rPr>
              <a:t>hour</a:t>
            </a:r>
            <a:r>
              <a:rPr lang="en-US" sz="1800"/>
              <a:t>  = The hour of the day the reporter will be executed (range: 0-23)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sz="1800">
                <a:solidFill>
                  <a:schemeClr val="accent2"/>
                </a:solidFill>
              </a:rPr>
              <a:t>dayOfMonth</a:t>
            </a:r>
            <a:r>
              <a:rPr lang="en-US" sz="1800"/>
              <a:t> = The day of the month the reporter will be executed (range: 0-23)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sz="1800">
                <a:solidFill>
                  <a:schemeClr val="accent2"/>
                </a:solidFill>
              </a:rPr>
              <a:t>month</a:t>
            </a:r>
            <a:r>
              <a:rPr lang="en-US" sz="1800"/>
              <a:t> = The month the reporter will be executed (range: 1-12)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sz="1800">
                <a:solidFill>
                  <a:schemeClr val="accent2"/>
                </a:solidFill>
              </a:rPr>
              <a:t>dayOfWeek</a:t>
            </a:r>
            <a:r>
              <a:rPr lang="en-US" sz="1800"/>
              <a:t> = The day of the week the reporter will be executed (range: 0-6)</a:t>
            </a:r>
          </a:p>
          <a:p>
            <a:pPr>
              <a:lnSpc>
                <a:spcPct val="85000"/>
              </a:lnSpc>
              <a:buFontTx/>
              <a:buNone/>
            </a:pPr>
            <a:endParaRPr lang="en-US" sz="1800"/>
          </a:p>
          <a:p>
            <a:pPr>
              <a:lnSpc>
                <a:spcPct val="85000"/>
              </a:lnSpc>
            </a:pPr>
            <a:r>
              <a:rPr lang="en-US" sz="2400"/>
              <a:t>"?" in the field tells Inca to pick a random time within the specified range -- spreads out load</a:t>
            </a:r>
          </a:p>
          <a:p>
            <a:pPr lvl="1">
              <a:lnSpc>
                <a:spcPct val="85000"/>
              </a:lnSpc>
            </a:pPr>
            <a:r>
              <a:rPr lang="en-US" sz="2000"/>
              <a:t>? * * * * = run anytime every hour</a:t>
            </a:r>
          </a:p>
          <a:p>
            <a:pPr lvl="1">
              <a:lnSpc>
                <a:spcPct val="85000"/>
              </a:lnSpc>
            </a:pPr>
            <a:r>
              <a:rPr lang="en-US" sz="2000"/>
              <a:t>?-59/10 * * * * = run anytime every 10 minutes</a:t>
            </a:r>
          </a:p>
          <a:p>
            <a:pPr>
              <a:lnSpc>
                <a:spcPct val="85000"/>
              </a:lnSpc>
            </a:pPr>
            <a:endParaRPr lang="en-US" sz="2400" b="1">
              <a:solidFill>
                <a:srgbClr val="4F4E68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3f:  Specify a unique nickname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49400"/>
            <a:ext cx="8382000" cy="4749800"/>
          </a:xfrm>
        </p:spPr>
        <p:txBody>
          <a:bodyPr/>
          <a:lstStyle/>
          <a:p>
            <a:r>
              <a:rPr lang="en-US"/>
              <a:t>Descriptive name that describes the test</a:t>
            </a:r>
          </a:p>
          <a:p>
            <a:endParaRPr lang="en-US"/>
          </a:p>
          <a:p>
            <a:r>
              <a:rPr lang="en-US"/>
              <a:t>Can contain macros -- important for multi-valued macros</a:t>
            </a:r>
          </a:p>
          <a:p>
            <a:endParaRPr lang="en-US"/>
          </a:p>
          <a:p>
            <a:r>
              <a:rPr lang="en-US"/>
              <a:t>E.g., </a:t>
            </a:r>
            <a:r>
              <a:rPr lang="en-US">
                <a:latin typeface="Courier" charset="0"/>
              </a:rPr>
              <a:t>atlas_version</a:t>
            </a:r>
          </a:p>
          <a:p>
            <a:endParaRPr lang="en-US">
              <a:latin typeface="Courier" charset="0"/>
            </a:endParaRPr>
          </a:p>
          <a:p>
            <a:r>
              <a:rPr lang="en-US"/>
              <a:t>E.g.,</a:t>
            </a:r>
            <a:r>
              <a:rPr lang="en-US">
                <a:latin typeface="Courier" charset="0"/>
              </a:rPr>
              <a:t> gridftp_test_to_@site@</a:t>
            </a:r>
            <a:endParaRPr lang="en-US" sz="2400">
              <a:latin typeface="Courier" charset="0"/>
            </a:endParaRPr>
          </a:p>
          <a:p>
            <a:endParaRPr lang="en-US" sz="2400"/>
          </a:p>
          <a:p>
            <a:pPr lvl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3g:  Limit resource usage of reporter</a:t>
            </a:r>
            <a:br>
              <a:rPr lang="en-US"/>
            </a:br>
            <a:r>
              <a:rPr lang="en-US"/>
              <a:t>(optional)</a:t>
            </a:r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en-US"/>
              <a:t>Wall clock time</a:t>
            </a:r>
          </a:p>
          <a:p>
            <a:pPr lvl="1">
              <a:lnSpc>
                <a:spcPct val="85000"/>
              </a:lnSpc>
            </a:pPr>
            <a:r>
              <a:rPr lang="en-US"/>
              <a:t>E.g., no more than 10 seconds</a:t>
            </a:r>
          </a:p>
          <a:p>
            <a:pPr lvl="1">
              <a:lnSpc>
                <a:spcPct val="85000"/>
              </a:lnSpc>
            </a:pPr>
            <a:endParaRPr lang="en-US"/>
          </a:p>
          <a:p>
            <a:pPr>
              <a:lnSpc>
                <a:spcPct val="85000"/>
              </a:lnSpc>
            </a:pPr>
            <a:r>
              <a:rPr lang="en-US"/>
              <a:t>Cpu seconds</a:t>
            </a:r>
          </a:p>
          <a:p>
            <a:pPr lvl="1">
              <a:lnSpc>
                <a:spcPct val="85000"/>
              </a:lnSpc>
            </a:pPr>
            <a:r>
              <a:rPr lang="en-US"/>
              <a:t>E.g., no more than 2 cpu seconds</a:t>
            </a:r>
          </a:p>
          <a:p>
            <a:pPr lvl="1">
              <a:lnSpc>
                <a:spcPct val="85000"/>
              </a:lnSpc>
            </a:pPr>
            <a:endParaRPr lang="en-US"/>
          </a:p>
          <a:p>
            <a:pPr>
              <a:lnSpc>
                <a:spcPct val="85000"/>
              </a:lnSpc>
            </a:pPr>
            <a:r>
              <a:rPr lang="en-US"/>
              <a:t>Memory</a:t>
            </a:r>
          </a:p>
          <a:p>
            <a:pPr lvl="1">
              <a:lnSpc>
                <a:spcPct val="85000"/>
              </a:lnSpc>
            </a:pPr>
            <a:r>
              <a:rPr lang="en-US"/>
              <a:t>E.g., no more than 20 MB</a:t>
            </a:r>
          </a:p>
          <a:p>
            <a:pPr lvl="2">
              <a:lnSpc>
                <a:spcPct val="85000"/>
              </a:lnSpc>
            </a:pPr>
            <a:endParaRPr lang="en-US"/>
          </a:p>
          <a:p>
            <a:pPr>
              <a:lnSpc>
                <a:spcPct val="85000"/>
              </a:lnSpc>
            </a:pPr>
            <a:r>
              <a:rPr lang="en-US"/>
              <a:t>Reporter will be killed and an error report will be sent indicating the resource usage exceeded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suite?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set of report series that share a common theme.  E.g.,</a:t>
            </a:r>
          </a:p>
          <a:p>
            <a:pPr lvl="1"/>
            <a:r>
              <a:rPr lang="en-US"/>
              <a:t>data management</a:t>
            </a:r>
          </a:p>
          <a:p>
            <a:pPr lvl="1"/>
            <a:r>
              <a:rPr lang="en-US"/>
              <a:t>job management</a:t>
            </a:r>
          </a:p>
          <a:p>
            <a:pPr lvl="1"/>
            <a:r>
              <a:rPr lang="en-US"/>
              <a:t>file transfer</a:t>
            </a:r>
          </a:p>
          <a:p>
            <a:pPr lvl="1"/>
            <a:r>
              <a:rPr lang="en-US"/>
              <a:t>LiDAR workflow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06" name="AutoShape 14"/>
          <p:cNvSpPr>
            <a:spLocks noChangeArrowheads="1"/>
          </p:cNvSpPr>
          <p:nvPr/>
        </p:nvSpPr>
        <p:spPr bwMode="auto">
          <a:xfrm>
            <a:off x="2438400" y="2014538"/>
            <a:ext cx="4495800" cy="2667000"/>
          </a:xfrm>
          <a:prstGeom prst="roundRect">
            <a:avLst>
              <a:gd name="adj" fmla="val 16667"/>
            </a:avLst>
          </a:prstGeom>
          <a:solidFill>
            <a:schemeClr val="accent2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4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10599" name="AutoShape 7"/>
          <p:cNvSpPr>
            <a:spLocks noChangeArrowheads="1"/>
          </p:cNvSpPr>
          <p:nvPr/>
        </p:nvSpPr>
        <p:spPr bwMode="auto">
          <a:xfrm>
            <a:off x="2743200" y="3538538"/>
            <a:ext cx="1066800" cy="931862"/>
          </a:xfrm>
          <a:prstGeom prst="can">
            <a:avLst>
              <a:gd name="adj" fmla="val 25000"/>
            </a:avLst>
          </a:prstGeom>
          <a:solidFill>
            <a:schemeClr val="bg1">
              <a:alpha val="50000"/>
            </a:schemeClr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Arial" charset="0"/>
              </a:rPr>
              <a:t>Repository</a:t>
            </a:r>
          </a:p>
          <a:p>
            <a:pPr algn="ctr"/>
            <a:r>
              <a:rPr lang="en-US" sz="1600">
                <a:latin typeface="Arial" charset="0"/>
              </a:rPr>
              <a:t>cache</a:t>
            </a:r>
          </a:p>
        </p:txBody>
      </p:sp>
      <p:sp>
        <p:nvSpPr>
          <p:cNvPr id="110600" name="AutoShape 8"/>
          <p:cNvSpPr>
            <a:spLocks noChangeArrowheads="1"/>
          </p:cNvSpPr>
          <p:nvPr/>
        </p:nvSpPr>
        <p:spPr bwMode="auto">
          <a:xfrm>
            <a:off x="4038600" y="3538538"/>
            <a:ext cx="990600" cy="931862"/>
          </a:xfrm>
          <a:prstGeom prst="can">
            <a:avLst>
              <a:gd name="adj" fmla="val 25000"/>
            </a:avLst>
          </a:prstGeom>
          <a:solidFill>
            <a:schemeClr val="bg1">
              <a:alpha val="50000"/>
            </a:schemeClr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Arial" charset="0"/>
              </a:rPr>
              <a:t>Suites</a:t>
            </a:r>
          </a:p>
        </p:txBody>
      </p:sp>
      <p:sp>
        <p:nvSpPr>
          <p:cNvPr id="110601" name="AutoShape 9"/>
          <p:cNvSpPr>
            <a:spLocks noChangeArrowheads="1"/>
          </p:cNvSpPr>
          <p:nvPr/>
        </p:nvSpPr>
        <p:spPr bwMode="auto">
          <a:xfrm>
            <a:off x="4321175" y="2219325"/>
            <a:ext cx="882650" cy="574675"/>
          </a:xfrm>
          <a:prstGeom prst="roundRect">
            <a:avLst>
              <a:gd name="adj" fmla="val 16667"/>
            </a:avLst>
          </a:prstGeom>
          <a:solidFill>
            <a:schemeClr val="bg1">
              <a:alpha val="50000"/>
            </a:schemeClr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Arial" charset="0"/>
              </a:rPr>
              <a:t>Expand series</a:t>
            </a:r>
          </a:p>
        </p:txBody>
      </p:sp>
      <p:sp>
        <p:nvSpPr>
          <p:cNvPr id="110603" name="AutoShape 11"/>
          <p:cNvSpPr>
            <a:spLocks noChangeArrowheads="1"/>
          </p:cNvSpPr>
          <p:nvPr/>
        </p:nvSpPr>
        <p:spPr bwMode="auto">
          <a:xfrm>
            <a:off x="5549900" y="2916238"/>
            <a:ext cx="1016000" cy="339725"/>
          </a:xfrm>
          <a:prstGeom prst="roundRect">
            <a:avLst>
              <a:gd name="adj" fmla="val 16667"/>
            </a:avLst>
          </a:prstGeom>
          <a:solidFill>
            <a:schemeClr val="bg1">
              <a:alpha val="50000"/>
            </a:schemeClr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Arial" charset="0"/>
              </a:rPr>
              <a:t>Distribute</a:t>
            </a:r>
          </a:p>
        </p:txBody>
      </p:sp>
      <p:sp>
        <p:nvSpPr>
          <p:cNvPr id="110605" name="AutoShape 13"/>
          <p:cNvSpPr>
            <a:spLocks noChangeArrowheads="1"/>
          </p:cNvSpPr>
          <p:nvPr/>
        </p:nvSpPr>
        <p:spPr bwMode="auto">
          <a:xfrm>
            <a:off x="5410200" y="3767138"/>
            <a:ext cx="990600" cy="6096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Arial" charset="0"/>
              </a:rPr>
              <a:t>RM</a:t>
            </a:r>
          </a:p>
        </p:txBody>
      </p:sp>
      <p:sp>
        <p:nvSpPr>
          <p:cNvPr id="110607" name="AutoShape 15"/>
          <p:cNvSpPr>
            <a:spLocks noChangeArrowheads="1"/>
          </p:cNvSpPr>
          <p:nvPr/>
        </p:nvSpPr>
        <p:spPr bwMode="auto">
          <a:xfrm>
            <a:off x="2590800" y="212725"/>
            <a:ext cx="1371600" cy="931863"/>
          </a:xfrm>
          <a:prstGeom prst="can">
            <a:avLst>
              <a:gd name="adj" fmla="val 25000"/>
            </a:avLst>
          </a:prstGeom>
          <a:solidFill>
            <a:srgbClr val="C0C0C0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Arial" charset="0"/>
              </a:rPr>
              <a:t>Reporter</a:t>
            </a:r>
          </a:p>
          <a:p>
            <a:pPr algn="ctr"/>
            <a:r>
              <a:rPr lang="en-US" sz="1600">
                <a:solidFill>
                  <a:schemeClr val="bg1"/>
                </a:solidFill>
                <a:latin typeface="Arial" charset="0"/>
              </a:rPr>
              <a:t>Repository</a:t>
            </a:r>
          </a:p>
        </p:txBody>
      </p:sp>
      <p:cxnSp>
        <p:nvCxnSpPr>
          <p:cNvPr id="110608" name="AutoShape 16"/>
          <p:cNvCxnSpPr>
            <a:cxnSpLocks noChangeShapeType="1"/>
            <a:stCxn id="110607" idx="3"/>
            <a:endCxn id="110599" idx="1"/>
          </p:cNvCxnSpPr>
          <p:nvPr/>
        </p:nvCxnSpPr>
        <p:spPr bwMode="auto">
          <a:xfrm>
            <a:off x="3276600" y="1144588"/>
            <a:ext cx="0" cy="2393950"/>
          </a:xfrm>
          <a:prstGeom prst="straightConnector1">
            <a:avLst/>
          </a:prstGeom>
          <a:noFill/>
          <a:ln w="12700">
            <a:solidFill>
              <a:srgbClr val="333333"/>
            </a:solidFill>
            <a:round/>
            <a:headEnd/>
            <a:tailEnd type="triangle" w="med" len="med"/>
          </a:ln>
          <a:effectLst/>
        </p:spPr>
      </p:cxnSp>
      <p:sp>
        <p:nvSpPr>
          <p:cNvPr id="110609" name="Oval 17"/>
          <p:cNvSpPr>
            <a:spLocks noChangeArrowheads="1"/>
          </p:cNvSpPr>
          <p:nvPr/>
        </p:nvSpPr>
        <p:spPr bwMode="auto">
          <a:xfrm>
            <a:off x="3124200" y="1328738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4C4C4C"/>
                </a:solidFill>
                <a:latin typeface="Arial" charset="0"/>
              </a:rPr>
              <a:t>R</a:t>
            </a:r>
          </a:p>
        </p:txBody>
      </p:sp>
      <p:pic>
        <p:nvPicPr>
          <p:cNvPr id="110611" name="Picture 19"/>
          <p:cNvPicPr preferRelativeResize="0">
            <a:picLocks noChangeAspect="1" noChangeArrowheads="1"/>
          </p:cNvPicPr>
          <p:nvPr/>
        </p:nvPicPr>
        <mc:AlternateContent>
          <mc:Choice xmlns:ma="http://schemas.microsoft.com/office/mac/drawingml/2008/main" Requires="ma">
            <p:blipFill>
              <a:blip r:embed="rId3">
                <a:grayscl/>
              </a:blip>
              <a:srcRect/>
              <a:stretch>
                <a:fillRect/>
              </a:stretch>
            </p:blipFill>
          </mc:Choice>
          <mc:Fallback>
            <p:blipFill>
              <a:blip r:embed="rId4">
                <a:grayscl/>
              </a:blip>
              <a:srcRect/>
              <a:stretch>
                <a:fillRect/>
              </a:stretch>
            </p:blipFill>
          </mc:Fallback>
        </mc:AlternateContent>
        <p:spPr bwMode="auto">
          <a:xfrm>
            <a:off x="228600" y="212725"/>
            <a:ext cx="1295400" cy="1228725"/>
          </a:xfrm>
          <a:prstGeom prst="rect">
            <a:avLst/>
          </a:prstGeom>
          <a:solidFill>
            <a:srgbClr val="C0C0C0"/>
          </a:solidFill>
        </p:spPr>
      </p:pic>
      <p:cxnSp>
        <p:nvCxnSpPr>
          <p:cNvPr id="110612" name="AutoShape 20"/>
          <p:cNvCxnSpPr>
            <a:cxnSpLocks noChangeShapeType="1"/>
            <a:stCxn id="0" idx="2"/>
            <a:endCxn id="110604" idx="1"/>
          </p:cNvCxnSpPr>
          <p:nvPr/>
        </p:nvCxnSpPr>
        <p:spPr bwMode="auto">
          <a:xfrm>
            <a:off x="1257300" y="1993900"/>
            <a:ext cx="1539875" cy="1062038"/>
          </a:xfrm>
          <a:prstGeom prst="straightConnector1">
            <a:avLst/>
          </a:prstGeom>
          <a:noFill/>
          <a:ln w="12700">
            <a:solidFill>
              <a:srgbClr val="333333"/>
            </a:solidFill>
            <a:round/>
            <a:headEnd/>
            <a:tailEnd type="triangle" w="med" len="med"/>
          </a:ln>
          <a:effectLst/>
        </p:spPr>
      </p:cxnSp>
      <p:sp>
        <p:nvSpPr>
          <p:cNvPr id="110613" name="AutoShape 21"/>
          <p:cNvSpPr>
            <a:spLocks noChangeArrowheads="1"/>
          </p:cNvSpPr>
          <p:nvPr/>
        </p:nvSpPr>
        <p:spPr bwMode="auto">
          <a:xfrm>
            <a:off x="1651000" y="2217738"/>
            <a:ext cx="381000" cy="306387"/>
          </a:xfrm>
          <a:prstGeom prst="foldedCorner">
            <a:avLst>
              <a:gd name="adj" fmla="val 12500"/>
            </a:avLst>
          </a:prstGeom>
          <a:solidFill>
            <a:srgbClr val="C0C0C0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solidFill>
                  <a:srgbClr val="4C4C4C"/>
                </a:solidFill>
                <a:latin typeface="Arial" charset="0"/>
              </a:rPr>
              <a:t>C</a:t>
            </a:r>
          </a:p>
        </p:txBody>
      </p:sp>
      <p:pic>
        <p:nvPicPr>
          <p:cNvPr id="110614" name="Picture 22" descr="ug-incat-repositories"/>
          <p:cNvPicPr preferRelativeResize="0">
            <a:picLocks noChangeAspect="1" noChangeArrowheads="1"/>
          </p:cNvPicPr>
          <p:nvPr/>
        </p:nvPicPr>
        <p:blipFill>
          <a:blip r:embed="rId5">
            <a:grayscl/>
          </a:blip>
          <a:srcRect/>
          <a:stretch>
            <a:fillRect/>
          </a:stretch>
        </p:blipFill>
        <p:spPr bwMode="auto">
          <a:xfrm>
            <a:off x="228600" y="1203325"/>
            <a:ext cx="2057400" cy="790575"/>
          </a:xfrm>
          <a:prstGeom prst="rect">
            <a:avLst/>
          </a:prstGeom>
          <a:solidFill>
            <a:srgbClr val="C0C0C0"/>
          </a:solidFill>
        </p:spPr>
      </p:pic>
      <p:sp>
        <p:nvSpPr>
          <p:cNvPr id="110615" name="AutoShape 23"/>
          <p:cNvSpPr>
            <a:spLocks noChangeArrowheads="1"/>
          </p:cNvSpPr>
          <p:nvPr/>
        </p:nvSpPr>
        <p:spPr bwMode="auto">
          <a:xfrm>
            <a:off x="1219200" y="822325"/>
            <a:ext cx="914400" cy="457200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Arial" charset="0"/>
              </a:rPr>
              <a:t>Incat</a:t>
            </a:r>
          </a:p>
        </p:txBody>
      </p:sp>
      <p:sp>
        <p:nvSpPr>
          <p:cNvPr id="110622" name="AutoShape 30"/>
          <p:cNvSpPr>
            <a:spLocks noChangeArrowheads="1"/>
          </p:cNvSpPr>
          <p:nvPr/>
        </p:nvSpPr>
        <p:spPr bwMode="auto">
          <a:xfrm>
            <a:off x="7620000" y="2700338"/>
            <a:ext cx="1371600" cy="685800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Arial" charset="0"/>
              </a:rPr>
              <a:t>Depot</a:t>
            </a:r>
          </a:p>
        </p:txBody>
      </p:sp>
      <p:cxnSp>
        <p:nvCxnSpPr>
          <p:cNvPr id="110623" name="AutoShape 31"/>
          <p:cNvCxnSpPr>
            <a:cxnSpLocks noChangeShapeType="1"/>
            <a:stCxn id="110603" idx="3"/>
            <a:endCxn id="110622" idx="1"/>
          </p:cNvCxnSpPr>
          <p:nvPr/>
        </p:nvCxnSpPr>
        <p:spPr bwMode="auto">
          <a:xfrm flipV="1">
            <a:off x="6565900" y="3043238"/>
            <a:ext cx="1054100" cy="42862"/>
          </a:xfrm>
          <a:prstGeom prst="straightConnector1">
            <a:avLst/>
          </a:prstGeom>
          <a:noFill/>
          <a:ln w="12700">
            <a:solidFill>
              <a:srgbClr val="333333"/>
            </a:solidFill>
            <a:round/>
            <a:headEnd/>
            <a:tailEnd type="triangle" w="med" len="med"/>
          </a:ln>
          <a:effectLst/>
        </p:spPr>
      </p:cxnSp>
      <p:sp>
        <p:nvSpPr>
          <p:cNvPr id="110627" name="AutoShape 35"/>
          <p:cNvSpPr>
            <a:spLocks noChangeArrowheads="1"/>
          </p:cNvSpPr>
          <p:nvPr/>
        </p:nvSpPr>
        <p:spPr bwMode="auto">
          <a:xfrm>
            <a:off x="2797175" y="2082800"/>
            <a:ext cx="1035050" cy="574675"/>
          </a:xfrm>
          <a:prstGeom prst="roundRect">
            <a:avLst>
              <a:gd name="adj" fmla="val 16667"/>
            </a:avLst>
          </a:prstGeom>
          <a:solidFill>
            <a:schemeClr val="bg1">
              <a:alpha val="50000"/>
            </a:schemeClr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Arial" charset="0"/>
              </a:rPr>
              <a:t>Refresh</a:t>
            </a:r>
          </a:p>
          <a:p>
            <a:r>
              <a:rPr lang="en-US" sz="1400">
                <a:latin typeface="Arial" charset="0"/>
              </a:rPr>
              <a:t>repository</a:t>
            </a:r>
            <a:endParaRPr lang="en-US" sz="2000">
              <a:latin typeface="Arial" charset="0"/>
            </a:endParaRPr>
          </a:p>
        </p:txBody>
      </p:sp>
      <p:cxnSp>
        <p:nvCxnSpPr>
          <p:cNvPr id="110628" name="AutoShape 36"/>
          <p:cNvCxnSpPr>
            <a:cxnSpLocks noChangeShapeType="1"/>
            <a:stCxn id="110604" idx="3"/>
            <a:endCxn id="110601" idx="1"/>
          </p:cNvCxnSpPr>
          <p:nvPr/>
        </p:nvCxnSpPr>
        <p:spPr bwMode="auto">
          <a:xfrm flipV="1">
            <a:off x="3832225" y="2506663"/>
            <a:ext cx="488950" cy="549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10629" name="AutoShape 37"/>
          <p:cNvCxnSpPr>
            <a:cxnSpLocks noChangeShapeType="1"/>
            <a:stCxn id="110601" idx="3"/>
            <a:endCxn id="110603" idx="0"/>
          </p:cNvCxnSpPr>
          <p:nvPr/>
        </p:nvCxnSpPr>
        <p:spPr bwMode="auto">
          <a:xfrm>
            <a:off x="5203825" y="2506663"/>
            <a:ext cx="854075" cy="409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10604" name="AutoShape 12"/>
          <p:cNvSpPr>
            <a:spLocks noChangeArrowheads="1"/>
          </p:cNvSpPr>
          <p:nvPr/>
        </p:nvSpPr>
        <p:spPr bwMode="auto">
          <a:xfrm>
            <a:off x="2797175" y="2768600"/>
            <a:ext cx="1035050" cy="574675"/>
          </a:xfrm>
          <a:prstGeom prst="roundRect">
            <a:avLst>
              <a:gd name="adj" fmla="val 16667"/>
            </a:avLst>
          </a:prstGeom>
          <a:solidFill>
            <a:schemeClr val="bg1">
              <a:alpha val="50000"/>
            </a:schemeClr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Arial" charset="0"/>
              </a:rPr>
              <a:t>Download reporters</a:t>
            </a:r>
            <a:endParaRPr lang="en-US" sz="2000">
              <a:latin typeface="Arial" charset="0"/>
            </a:endParaRPr>
          </a:p>
        </p:txBody>
      </p:sp>
      <p:sp>
        <p:nvSpPr>
          <p:cNvPr id="110625" name="AutoShape 33"/>
          <p:cNvSpPr>
            <a:spLocks noChangeAspect="1" noChangeArrowheads="1"/>
          </p:cNvSpPr>
          <p:nvPr/>
        </p:nvSpPr>
        <p:spPr bwMode="auto">
          <a:xfrm>
            <a:off x="3962400" y="2686050"/>
            <a:ext cx="301625" cy="242888"/>
          </a:xfrm>
          <a:prstGeom prst="foldedCorner">
            <a:avLst>
              <a:gd name="adj" fmla="val 12500"/>
            </a:avLst>
          </a:prstGeom>
          <a:solidFill>
            <a:srgbClr val="C0C0C0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4C4C4C"/>
                </a:solidFill>
                <a:latin typeface="Arial" charset="0"/>
              </a:rPr>
              <a:t>C</a:t>
            </a:r>
          </a:p>
        </p:txBody>
      </p:sp>
      <p:cxnSp>
        <p:nvCxnSpPr>
          <p:cNvPr id="110632" name="AutoShape 40"/>
          <p:cNvCxnSpPr>
            <a:cxnSpLocks noChangeShapeType="1"/>
            <a:stCxn id="110603" idx="1"/>
            <a:endCxn id="110600" idx="1"/>
          </p:cNvCxnSpPr>
          <p:nvPr/>
        </p:nvCxnSpPr>
        <p:spPr bwMode="auto">
          <a:xfrm flipH="1">
            <a:off x="4533900" y="3086100"/>
            <a:ext cx="1016000" cy="4524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10633" name="AutoShape 41"/>
          <p:cNvCxnSpPr>
            <a:cxnSpLocks noChangeShapeType="1"/>
            <a:stCxn id="110603" idx="2"/>
            <a:endCxn id="110605" idx="0"/>
          </p:cNvCxnSpPr>
          <p:nvPr/>
        </p:nvCxnSpPr>
        <p:spPr bwMode="auto">
          <a:xfrm flipH="1">
            <a:off x="5905500" y="3255963"/>
            <a:ext cx="152400" cy="511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110635" name="Group 43"/>
          <p:cNvGrpSpPr>
            <a:grpSpLocks/>
          </p:cNvGrpSpPr>
          <p:nvPr/>
        </p:nvGrpSpPr>
        <p:grpSpPr bwMode="auto">
          <a:xfrm>
            <a:off x="5392738" y="2547938"/>
            <a:ext cx="246062" cy="206375"/>
            <a:chOff x="3397" y="1934"/>
            <a:chExt cx="155" cy="130"/>
          </a:xfrm>
        </p:grpSpPr>
        <p:sp>
          <p:nvSpPr>
            <p:cNvPr id="110619" name="AutoShape 27"/>
            <p:cNvSpPr>
              <a:spLocks noChangeAspect="1" noChangeArrowheads="1"/>
            </p:cNvSpPr>
            <p:nvPr/>
          </p:nvSpPr>
          <p:spPr bwMode="auto">
            <a:xfrm>
              <a:off x="3397" y="1934"/>
              <a:ext cx="144" cy="116"/>
            </a:xfrm>
            <a:prstGeom prst="foldedCorner">
              <a:avLst>
                <a:gd name="adj" fmla="val 12500"/>
              </a:avLst>
            </a:prstGeom>
            <a:solidFill>
              <a:srgbClr val="C0C0C0"/>
            </a:solidFill>
            <a:ln w="9525">
              <a:solidFill>
                <a:srgbClr val="333333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00">
                  <a:solidFill>
                    <a:srgbClr val="4C4C4C"/>
                  </a:solidFill>
                  <a:latin typeface="Arial" charset="0"/>
                </a:rPr>
                <a:t>S</a:t>
              </a:r>
            </a:p>
          </p:txBody>
        </p:sp>
        <p:sp>
          <p:nvSpPr>
            <p:cNvPr id="110634" name="AutoShape 42"/>
            <p:cNvSpPr>
              <a:spLocks noChangeAspect="1" noChangeArrowheads="1"/>
            </p:cNvSpPr>
            <p:nvPr/>
          </p:nvSpPr>
          <p:spPr bwMode="auto">
            <a:xfrm>
              <a:off x="3408" y="1948"/>
              <a:ext cx="144" cy="116"/>
            </a:xfrm>
            <a:prstGeom prst="foldedCorner">
              <a:avLst>
                <a:gd name="adj" fmla="val 12500"/>
              </a:avLst>
            </a:prstGeom>
            <a:solidFill>
              <a:srgbClr val="C0C0C0"/>
            </a:solidFill>
            <a:ln w="9525">
              <a:solidFill>
                <a:srgbClr val="333333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00">
                  <a:solidFill>
                    <a:srgbClr val="4C4C4C"/>
                  </a:solidFill>
                  <a:latin typeface="Arial" charset="0"/>
                </a:rPr>
                <a:t>S</a:t>
              </a:r>
            </a:p>
          </p:txBody>
        </p:sp>
      </p:grpSp>
      <p:grpSp>
        <p:nvGrpSpPr>
          <p:cNvPr id="110636" name="Group 44"/>
          <p:cNvGrpSpPr>
            <a:grpSpLocks/>
          </p:cNvGrpSpPr>
          <p:nvPr/>
        </p:nvGrpSpPr>
        <p:grpSpPr bwMode="auto">
          <a:xfrm>
            <a:off x="5029200" y="3157538"/>
            <a:ext cx="246063" cy="206375"/>
            <a:chOff x="3397" y="1934"/>
            <a:chExt cx="155" cy="130"/>
          </a:xfrm>
        </p:grpSpPr>
        <p:sp>
          <p:nvSpPr>
            <p:cNvPr id="110637" name="AutoShape 45"/>
            <p:cNvSpPr>
              <a:spLocks noChangeAspect="1" noChangeArrowheads="1"/>
            </p:cNvSpPr>
            <p:nvPr/>
          </p:nvSpPr>
          <p:spPr bwMode="auto">
            <a:xfrm>
              <a:off x="3397" y="1934"/>
              <a:ext cx="144" cy="116"/>
            </a:xfrm>
            <a:prstGeom prst="foldedCorner">
              <a:avLst>
                <a:gd name="adj" fmla="val 12500"/>
              </a:avLst>
            </a:prstGeom>
            <a:solidFill>
              <a:srgbClr val="C0C0C0"/>
            </a:solidFill>
            <a:ln w="9525">
              <a:solidFill>
                <a:srgbClr val="333333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00">
                  <a:solidFill>
                    <a:srgbClr val="4C4C4C"/>
                  </a:solidFill>
                  <a:latin typeface="Arial" charset="0"/>
                </a:rPr>
                <a:t>S</a:t>
              </a:r>
            </a:p>
          </p:txBody>
        </p:sp>
        <p:sp>
          <p:nvSpPr>
            <p:cNvPr id="110638" name="AutoShape 46"/>
            <p:cNvSpPr>
              <a:spLocks noChangeAspect="1" noChangeArrowheads="1"/>
            </p:cNvSpPr>
            <p:nvPr/>
          </p:nvSpPr>
          <p:spPr bwMode="auto">
            <a:xfrm>
              <a:off x="3408" y="1948"/>
              <a:ext cx="144" cy="116"/>
            </a:xfrm>
            <a:prstGeom prst="foldedCorner">
              <a:avLst>
                <a:gd name="adj" fmla="val 12500"/>
              </a:avLst>
            </a:prstGeom>
            <a:solidFill>
              <a:srgbClr val="C0C0C0"/>
            </a:solidFill>
            <a:ln w="9525">
              <a:solidFill>
                <a:srgbClr val="333333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00">
                  <a:solidFill>
                    <a:srgbClr val="4C4C4C"/>
                  </a:solidFill>
                  <a:latin typeface="Arial" charset="0"/>
                </a:rPr>
                <a:t>S</a:t>
              </a:r>
            </a:p>
          </p:txBody>
        </p:sp>
      </p:grpSp>
      <p:grpSp>
        <p:nvGrpSpPr>
          <p:cNvPr id="110639" name="Group 47"/>
          <p:cNvGrpSpPr>
            <a:grpSpLocks/>
          </p:cNvGrpSpPr>
          <p:nvPr/>
        </p:nvGrpSpPr>
        <p:grpSpPr bwMode="auto">
          <a:xfrm>
            <a:off x="5943600" y="3309938"/>
            <a:ext cx="246063" cy="206375"/>
            <a:chOff x="3397" y="1934"/>
            <a:chExt cx="155" cy="130"/>
          </a:xfrm>
        </p:grpSpPr>
        <p:sp>
          <p:nvSpPr>
            <p:cNvPr id="110640" name="AutoShape 48"/>
            <p:cNvSpPr>
              <a:spLocks noChangeAspect="1" noChangeArrowheads="1"/>
            </p:cNvSpPr>
            <p:nvPr/>
          </p:nvSpPr>
          <p:spPr bwMode="auto">
            <a:xfrm>
              <a:off x="3397" y="1934"/>
              <a:ext cx="144" cy="116"/>
            </a:xfrm>
            <a:prstGeom prst="foldedCorner">
              <a:avLst>
                <a:gd name="adj" fmla="val 12500"/>
              </a:avLst>
            </a:prstGeom>
            <a:solidFill>
              <a:srgbClr val="C0C0C0"/>
            </a:solidFill>
            <a:ln w="9525">
              <a:solidFill>
                <a:srgbClr val="333333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00">
                  <a:solidFill>
                    <a:srgbClr val="4C4C4C"/>
                  </a:solidFill>
                  <a:latin typeface="Arial" charset="0"/>
                </a:rPr>
                <a:t>S</a:t>
              </a:r>
            </a:p>
          </p:txBody>
        </p:sp>
        <p:sp>
          <p:nvSpPr>
            <p:cNvPr id="110641" name="AutoShape 49"/>
            <p:cNvSpPr>
              <a:spLocks noChangeAspect="1" noChangeArrowheads="1"/>
            </p:cNvSpPr>
            <p:nvPr/>
          </p:nvSpPr>
          <p:spPr bwMode="auto">
            <a:xfrm>
              <a:off x="3408" y="1948"/>
              <a:ext cx="144" cy="116"/>
            </a:xfrm>
            <a:prstGeom prst="foldedCorner">
              <a:avLst>
                <a:gd name="adj" fmla="val 12500"/>
              </a:avLst>
            </a:prstGeom>
            <a:solidFill>
              <a:srgbClr val="C0C0C0"/>
            </a:solidFill>
            <a:ln w="9525">
              <a:solidFill>
                <a:srgbClr val="333333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00">
                  <a:solidFill>
                    <a:srgbClr val="4C4C4C"/>
                  </a:solidFill>
                  <a:latin typeface="Arial" charset="0"/>
                </a:rPr>
                <a:t>S</a:t>
              </a:r>
            </a:p>
          </p:txBody>
        </p:sp>
      </p:grpSp>
      <p:grpSp>
        <p:nvGrpSpPr>
          <p:cNvPr id="110642" name="Group 50"/>
          <p:cNvGrpSpPr>
            <a:grpSpLocks/>
          </p:cNvGrpSpPr>
          <p:nvPr/>
        </p:nvGrpSpPr>
        <p:grpSpPr bwMode="auto">
          <a:xfrm>
            <a:off x="7086600" y="2928938"/>
            <a:ext cx="246063" cy="206375"/>
            <a:chOff x="3397" y="1934"/>
            <a:chExt cx="155" cy="130"/>
          </a:xfrm>
        </p:grpSpPr>
        <p:sp>
          <p:nvSpPr>
            <p:cNvPr id="110643" name="AutoShape 51"/>
            <p:cNvSpPr>
              <a:spLocks noChangeAspect="1" noChangeArrowheads="1"/>
            </p:cNvSpPr>
            <p:nvPr/>
          </p:nvSpPr>
          <p:spPr bwMode="auto">
            <a:xfrm>
              <a:off x="3397" y="1934"/>
              <a:ext cx="144" cy="116"/>
            </a:xfrm>
            <a:prstGeom prst="foldedCorner">
              <a:avLst>
                <a:gd name="adj" fmla="val 12500"/>
              </a:avLst>
            </a:prstGeom>
            <a:solidFill>
              <a:srgbClr val="C0C0C0"/>
            </a:solidFill>
            <a:ln w="9525">
              <a:solidFill>
                <a:srgbClr val="333333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00">
                  <a:solidFill>
                    <a:srgbClr val="4C4C4C"/>
                  </a:solidFill>
                  <a:latin typeface="Arial" charset="0"/>
                </a:rPr>
                <a:t>S</a:t>
              </a:r>
            </a:p>
          </p:txBody>
        </p:sp>
        <p:sp>
          <p:nvSpPr>
            <p:cNvPr id="110644" name="AutoShape 52"/>
            <p:cNvSpPr>
              <a:spLocks noChangeAspect="1" noChangeArrowheads="1"/>
            </p:cNvSpPr>
            <p:nvPr/>
          </p:nvSpPr>
          <p:spPr bwMode="auto">
            <a:xfrm>
              <a:off x="3408" y="1948"/>
              <a:ext cx="144" cy="116"/>
            </a:xfrm>
            <a:prstGeom prst="foldedCorner">
              <a:avLst>
                <a:gd name="adj" fmla="val 12500"/>
              </a:avLst>
            </a:prstGeom>
            <a:solidFill>
              <a:srgbClr val="C0C0C0"/>
            </a:solidFill>
            <a:ln w="9525">
              <a:solidFill>
                <a:srgbClr val="333333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00">
                  <a:solidFill>
                    <a:srgbClr val="4C4C4C"/>
                  </a:solidFill>
                  <a:latin typeface="Arial" charset="0"/>
                </a:rPr>
                <a:t>S</a:t>
              </a:r>
            </a:p>
          </p:txBody>
        </p:sp>
      </p:grpSp>
      <p:sp>
        <p:nvSpPr>
          <p:cNvPr id="110645" name="AutoShape 53"/>
          <p:cNvSpPr>
            <a:spLocks noChangeArrowheads="1"/>
          </p:cNvSpPr>
          <p:nvPr/>
        </p:nvSpPr>
        <p:spPr bwMode="auto">
          <a:xfrm>
            <a:off x="5086350" y="5145088"/>
            <a:ext cx="3851275" cy="1600200"/>
          </a:xfrm>
          <a:prstGeom prst="roundRect">
            <a:avLst>
              <a:gd name="adj" fmla="val 9602"/>
            </a:avLst>
          </a:prstGeom>
          <a:solidFill>
            <a:srgbClr val="9FC6B7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646" name="Text Box 54"/>
          <p:cNvSpPr txBox="1">
            <a:spLocks noChangeArrowheads="1"/>
          </p:cNvSpPr>
          <p:nvPr/>
        </p:nvSpPr>
        <p:spPr bwMode="auto">
          <a:xfrm>
            <a:off x="7218363" y="6372225"/>
            <a:ext cx="14938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4C4C4C"/>
                </a:solidFill>
                <a:latin typeface="Arial" charset="0"/>
              </a:rPr>
              <a:t>Grid Resource</a:t>
            </a:r>
          </a:p>
        </p:txBody>
      </p:sp>
      <p:sp>
        <p:nvSpPr>
          <p:cNvPr id="110647" name="Text Box 55"/>
          <p:cNvSpPr txBox="1">
            <a:spLocks noChangeArrowheads="1"/>
          </p:cNvSpPr>
          <p:nvPr/>
        </p:nvSpPr>
        <p:spPr bwMode="auto">
          <a:xfrm>
            <a:off x="5854700" y="5522913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 charset="0"/>
              </a:rPr>
              <a:t>…</a:t>
            </a:r>
          </a:p>
        </p:txBody>
      </p:sp>
      <p:sp>
        <p:nvSpPr>
          <p:cNvPr id="110649" name="AutoShape 57"/>
          <p:cNvSpPr>
            <a:spLocks noChangeArrowheads="1"/>
          </p:cNvSpPr>
          <p:nvPr/>
        </p:nvSpPr>
        <p:spPr bwMode="auto">
          <a:xfrm>
            <a:off x="7310438" y="5781675"/>
            <a:ext cx="331787" cy="596900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651" name="AutoShape 59"/>
          <p:cNvSpPr>
            <a:spLocks noChangeArrowheads="1"/>
          </p:cNvSpPr>
          <p:nvPr/>
        </p:nvSpPr>
        <p:spPr bwMode="auto">
          <a:xfrm>
            <a:off x="7620000" y="5781675"/>
            <a:ext cx="331788" cy="596900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652" name="AutoShape 60"/>
          <p:cNvSpPr>
            <a:spLocks noChangeArrowheads="1"/>
          </p:cNvSpPr>
          <p:nvPr/>
        </p:nvSpPr>
        <p:spPr bwMode="auto">
          <a:xfrm>
            <a:off x="8145463" y="5603875"/>
            <a:ext cx="331787" cy="596900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653" name="AutoShape 61"/>
          <p:cNvSpPr>
            <a:spLocks noChangeArrowheads="1"/>
          </p:cNvSpPr>
          <p:nvPr/>
        </p:nvSpPr>
        <p:spPr bwMode="auto">
          <a:xfrm>
            <a:off x="7929563" y="5781675"/>
            <a:ext cx="331787" cy="596900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654" name="AutoShape 62"/>
          <p:cNvSpPr>
            <a:spLocks noChangeArrowheads="1"/>
          </p:cNvSpPr>
          <p:nvPr/>
        </p:nvSpPr>
        <p:spPr bwMode="auto">
          <a:xfrm>
            <a:off x="7508875" y="5399088"/>
            <a:ext cx="838200" cy="59848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Arial" charset="0"/>
              </a:rPr>
              <a:t>Reporter</a:t>
            </a:r>
          </a:p>
          <a:p>
            <a:pPr algn="ctr"/>
            <a:r>
              <a:rPr lang="en-US" sz="1400">
                <a:solidFill>
                  <a:schemeClr val="bg1"/>
                </a:solidFill>
                <a:latin typeface="Arial" charset="0"/>
              </a:rPr>
              <a:t>Manager</a:t>
            </a:r>
            <a:endParaRPr lang="en-US" sz="160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110655" name="AutoShape 63"/>
          <p:cNvCxnSpPr>
            <a:cxnSpLocks noChangeShapeType="1"/>
            <a:stCxn id="110668" idx="0"/>
            <a:endCxn id="110622" idx="2"/>
          </p:cNvCxnSpPr>
          <p:nvPr/>
        </p:nvCxnSpPr>
        <p:spPr bwMode="auto">
          <a:xfrm flipV="1">
            <a:off x="5894388" y="3386138"/>
            <a:ext cx="2411412" cy="1998662"/>
          </a:xfrm>
          <a:prstGeom prst="straightConnector1">
            <a:avLst/>
          </a:prstGeom>
          <a:noFill/>
          <a:ln w="12700">
            <a:solidFill>
              <a:srgbClr val="333333"/>
            </a:solidFill>
            <a:round/>
            <a:headEnd/>
            <a:tailEnd type="triangle" w="med" len="med"/>
          </a:ln>
          <a:effectLst/>
        </p:spPr>
      </p:cxnSp>
      <p:cxnSp>
        <p:nvCxnSpPr>
          <p:cNvPr id="110656" name="AutoShape 64"/>
          <p:cNvCxnSpPr>
            <a:cxnSpLocks noChangeShapeType="1"/>
            <a:stCxn id="110673" idx="2"/>
            <a:endCxn id="110654" idx="0"/>
          </p:cNvCxnSpPr>
          <p:nvPr/>
        </p:nvCxnSpPr>
        <p:spPr bwMode="auto">
          <a:xfrm>
            <a:off x="6070600" y="4464050"/>
            <a:ext cx="1857375" cy="935038"/>
          </a:xfrm>
          <a:prstGeom prst="straightConnector1">
            <a:avLst/>
          </a:prstGeom>
          <a:noFill/>
          <a:ln w="12700">
            <a:solidFill>
              <a:srgbClr val="333333"/>
            </a:solidFill>
            <a:round/>
            <a:headEnd/>
            <a:tailEnd type="triangle" w="med" len="med"/>
          </a:ln>
          <a:effectLst/>
        </p:spPr>
      </p:cxnSp>
      <p:sp>
        <p:nvSpPr>
          <p:cNvPr id="110657" name="Oval 65"/>
          <p:cNvSpPr>
            <a:spLocks noChangeArrowheads="1"/>
          </p:cNvSpPr>
          <p:nvPr/>
        </p:nvSpPr>
        <p:spPr bwMode="auto">
          <a:xfrm>
            <a:off x="7138988" y="4970463"/>
            <a:ext cx="304800" cy="304800"/>
          </a:xfrm>
          <a:prstGeom prst="ellipse">
            <a:avLst/>
          </a:prstGeom>
          <a:solidFill>
            <a:srgbClr val="C0C0C0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4C4C4C"/>
                </a:solidFill>
                <a:latin typeface="Arial" charset="0"/>
              </a:rPr>
              <a:t>R</a:t>
            </a:r>
          </a:p>
        </p:txBody>
      </p:sp>
      <p:sp>
        <p:nvSpPr>
          <p:cNvPr id="110658" name="AutoShape 66"/>
          <p:cNvSpPr>
            <a:spLocks noChangeArrowheads="1"/>
          </p:cNvSpPr>
          <p:nvPr/>
        </p:nvSpPr>
        <p:spPr bwMode="auto">
          <a:xfrm>
            <a:off x="6743700" y="4733925"/>
            <a:ext cx="301625" cy="301625"/>
          </a:xfrm>
          <a:prstGeom prst="foldedCorner">
            <a:avLst>
              <a:gd name="adj" fmla="val 12500"/>
            </a:avLst>
          </a:prstGeom>
          <a:solidFill>
            <a:srgbClr val="C0C0C0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4C4C4C"/>
                </a:solidFill>
                <a:latin typeface="Arial" charset="0"/>
              </a:rPr>
              <a:t>S</a:t>
            </a:r>
          </a:p>
        </p:txBody>
      </p:sp>
      <p:cxnSp>
        <p:nvCxnSpPr>
          <p:cNvPr id="110659" name="AutoShape 67"/>
          <p:cNvCxnSpPr>
            <a:cxnSpLocks noChangeShapeType="1"/>
            <a:stCxn id="110605" idx="2"/>
            <a:endCxn id="110668" idx="0"/>
          </p:cNvCxnSpPr>
          <p:nvPr/>
        </p:nvCxnSpPr>
        <p:spPr bwMode="auto">
          <a:xfrm flipH="1">
            <a:off x="5894388" y="4376738"/>
            <a:ext cx="11112" cy="1008062"/>
          </a:xfrm>
          <a:prstGeom prst="straightConnector1">
            <a:avLst/>
          </a:prstGeom>
          <a:noFill/>
          <a:ln w="12700">
            <a:solidFill>
              <a:srgbClr val="333333"/>
            </a:solidFill>
            <a:round/>
            <a:headEnd/>
            <a:tailEnd type="triangle" w="med" len="med"/>
          </a:ln>
          <a:effectLst/>
        </p:spPr>
      </p:cxnSp>
      <p:cxnSp>
        <p:nvCxnSpPr>
          <p:cNvPr id="110660" name="AutoShape 68"/>
          <p:cNvCxnSpPr>
            <a:cxnSpLocks noChangeShapeType="1"/>
            <a:stCxn id="110654" idx="0"/>
            <a:endCxn id="110622" idx="2"/>
          </p:cNvCxnSpPr>
          <p:nvPr/>
        </p:nvCxnSpPr>
        <p:spPr bwMode="auto">
          <a:xfrm flipV="1">
            <a:off x="7927975" y="3386138"/>
            <a:ext cx="377825" cy="2012950"/>
          </a:xfrm>
          <a:prstGeom prst="straightConnector1">
            <a:avLst/>
          </a:prstGeom>
          <a:noFill/>
          <a:ln w="12700">
            <a:solidFill>
              <a:srgbClr val="333333"/>
            </a:solidFill>
            <a:round/>
            <a:headEnd/>
            <a:tailEnd type="triangle" w="med" len="med"/>
          </a:ln>
          <a:effectLst/>
        </p:spPr>
      </p:cxnSp>
      <p:sp>
        <p:nvSpPr>
          <p:cNvPr id="110661" name="Text Box 69"/>
          <p:cNvSpPr txBox="1">
            <a:spLocks noChangeArrowheads="1"/>
          </p:cNvSpPr>
          <p:nvPr/>
        </p:nvSpPr>
        <p:spPr bwMode="auto">
          <a:xfrm>
            <a:off x="5116513" y="6372225"/>
            <a:ext cx="14938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4C4C4C"/>
                </a:solidFill>
                <a:latin typeface="Arial" charset="0"/>
              </a:rPr>
              <a:t>Grid Resource</a:t>
            </a:r>
          </a:p>
        </p:txBody>
      </p:sp>
      <p:sp>
        <p:nvSpPr>
          <p:cNvPr id="110662" name="AutoShape 70"/>
          <p:cNvSpPr>
            <a:spLocks noChangeArrowheads="1"/>
          </p:cNvSpPr>
          <p:nvPr/>
        </p:nvSpPr>
        <p:spPr bwMode="auto">
          <a:xfrm>
            <a:off x="5510213" y="5532438"/>
            <a:ext cx="331787" cy="298450"/>
          </a:xfrm>
          <a:prstGeom prst="cube">
            <a:avLst>
              <a:gd name="adj" fmla="val 2500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663" name="AutoShape 71"/>
          <p:cNvSpPr>
            <a:spLocks noChangeArrowheads="1"/>
          </p:cNvSpPr>
          <p:nvPr/>
        </p:nvSpPr>
        <p:spPr bwMode="auto">
          <a:xfrm>
            <a:off x="5329238" y="5767388"/>
            <a:ext cx="331787" cy="596900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664" name="AutoShape 72"/>
          <p:cNvSpPr>
            <a:spLocks noChangeArrowheads="1"/>
          </p:cNvSpPr>
          <p:nvPr/>
        </p:nvSpPr>
        <p:spPr bwMode="auto">
          <a:xfrm>
            <a:off x="5872163" y="5532438"/>
            <a:ext cx="331787" cy="298450"/>
          </a:xfrm>
          <a:prstGeom prst="cube">
            <a:avLst>
              <a:gd name="adj" fmla="val 2500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665" name="AutoShape 73"/>
          <p:cNvSpPr>
            <a:spLocks noChangeArrowheads="1"/>
          </p:cNvSpPr>
          <p:nvPr/>
        </p:nvSpPr>
        <p:spPr bwMode="auto">
          <a:xfrm>
            <a:off x="5638800" y="5767388"/>
            <a:ext cx="331788" cy="596900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666" name="AutoShape 74"/>
          <p:cNvSpPr>
            <a:spLocks noChangeArrowheads="1"/>
          </p:cNvSpPr>
          <p:nvPr/>
        </p:nvSpPr>
        <p:spPr bwMode="auto">
          <a:xfrm>
            <a:off x="6042025" y="5589588"/>
            <a:ext cx="331788" cy="596900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667" name="AutoShape 75"/>
          <p:cNvSpPr>
            <a:spLocks noChangeArrowheads="1"/>
          </p:cNvSpPr>
          <p:nvPr/>
        </p:nvSpPr>
        <p:spPr bwMode="auto">
          <a:xfrm>
            <a:off x="5948363" y="5767388"/>
            <a:ext cx="331787" cy="596900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668" name="AutoShape 76"/>
          <p:cNvSpPr>
            <a:spLocks noChangeArrowheads="1"/>
          </p:cNvSpPr>
          <p:nvPr/>
        </p:nvSpPr>
        <p:spPr bwMode="auto">
          <a:xfrm>
            <a:off x="5475288" y="5384800"/>
            <a:ext cx="838200" cy="598488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Arial" charset="0"/>
              </a:rPr>
              <a:t>Reporter</a:t>
            </a:r>
          </a:p>
          <a:p>
            <a:pPr algn="ctr"/>
            <a:r>
              <a:rPr lang="en-US" sz="1400">
                <a:solidFill>
                  <a:schemeClr val="bg1"/>
                </a:solidFill>
                <a:latin typeface="Arial" charset="0"/>
              </a:rPr>
              <a:t>Manager</a:t>
            </a:r>
            <a:endParaRPr lang="en-US" sz="16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10669" name="Oval 77"/>
          <p:cNvSpPr>
            <a:spLocks noChangeArrowheads="1"/>
          </p:cNvSpPr>
          <p:nvPr/>
        </p:nvSpPr>
        <p:spPr bwMode="auto">
          <a:xfrm>
            <a:off x="5749925" y="4941888"/>
            <a:ext cx="304800" cy="304800"/>
          </a:xfrm>
          <a:prstGeom prst="ellipse">
            <a:avLst/>
          </a:prstGeom>
          <a:solidFill>
            <a:srgbClr val="C0C0C0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4C4C4C"/>
                </a:solidFill>
                <a:latin typeface="Arial" charset="0"/>
              </a:rPr>
              <a:t>R</a:t>
            </a:r>
          </a:p>
        </p:txBody>
      </p:sp>
      <p:sp>
        <p:nvSpPr>
          <p:cNvPr id="110670" name="AutoShape 78"/>
          <p:cNvSpPr>
            <a:spLocks noChangeArrowheads="1"/>
          </p:cNvSpPr>
          <p:nvPr/>
        </p:nvSpPr>
        <p:spPr bwMode="auto">
          <a:xfrm>
            <a:off x="5759450" y="4583113"/>
            <a:ext cx="301625" cy="301625"/>
          </a:xfrm>
          <a:prstGeom prst="foldedCorner">
            <a:avLst>
              <a:gd name="adj" fmla="val 12630"/>
            </a:avLst>
          </a:prstGeom>
          <a:solidFill>
            <a:srgbClr val="C0C0C0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4C4C4C"/>
                </a:solidFill>
                <a:latin typeface="Arial" charset="0"/>
              </a:rPr>
              <a:t>S</a:t>
            </a:r>
          </a:p>
        </p:txBody>
      </p:sp>
      <p:sp>
        <p:nvSpPr>
          <p:cNvPr id="110671" name="AutoShape 79"/>
          <p:cNvSpPr>
            <a:spLocks noChangeArrowheads="1"/>
          </p:cNvSpPr>
          <p:nvPr/>
        </p:nvSpPr>
        <p:spPr bwMode="auto">
          <a:xfrm>
            <a:off x="7467600" y="3822700"/>
            <a:ext cx="284163" cy="306388"/>
          </a:xfrm>
          <a:prstGeom prst="foldedCorner">
            <a:avLst>
              <a:gd name="adj" fmla="val 12500"/>
            </a:avLst>
          </a:prstGeom>
          <a:solidFill>
            <a:srgbClr val="C0C0C0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solidFill>
                  <a:srgbClr val="4C4C4C"/>
                </a:solidFill>
                <a:latin typeface="Arial" charset="0"/>
              </a:rPr>
              <a:t>r</a:t>
            </a:r>
          </a:p>
        </p:txBody>
      </p:sp>
      <p:sp>
        <p:nvSpPr>
          <p:cNvPr id="110672" name="AutoShape 80"/>
          <p:cNvSpPr>
            <a:spLocks noChangeArrowheads="1"/>
          </p:cNvSpPr>
          <p:nvPr/>
        </p:nvSpPr>
        <p:spPr bwMode="auto">
          <a:xfrm>
            <a:off x="8029575" y="3975100"/>
            <a:ext cx="284163" cy="306388"/>
          </a:xfrm>
          <a:prstGeom prst="foldedCorner">
            <a:avLst>
              <a:gd name="adj" fmla="val 12500"/>
            </a:avLst>
          </a:prstGeom>
          <a:solidFill>
            <a:srgbClr val="C0C0C0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solidFill>
                  <a:srgbClr val="4C4C4C"/>
                </a:solidFill>
                <a:latin typeface="Arial" charset="0"/>
              </a:rPr>
              <a:t>r</a:t>
            </a:r>
          </a:p>
        </p:txBody>
      </p:sp>
      <p:sp>
        <p:nvSpPr>
          <p:cNvPr id="110673" name="AutoShape 81"/>
          <p:cNvSpPr>
            <a:spLocks noChangeArrowheads="1"/>
          </p:cNvSpPr>
          <p:nvPr/>
        </p:nvSpPr>
        <p:spPr bwMode="auto">
          <a:xfrm>
            <a:off x="5575300" y="3854450"/>
            <a:ext cx="990600" cy="6096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Arial" charset="0"/>
              </a:rPr>
              <a:t>RM</a:t>
            </a:r>
          </a:p>
          <a:p>
            <a:pPr algn="ctr"/>
            <a:r>
              <a:rPr lang="en-US" sz="1400">
                <a:solidFill>
                  <a:schemeClr val="bg1"/>
                </a:solidFill>
                <a:latin typeface="Arial" charset="0"/>
              </a:rPr>
              <a:t>controller</a:t>
            </a:r>
          </a:p>
        </p:txBody>
      </p:sp>
      <p:sp>
        <p:nvSpPr>
          <p:cNvPr id="110674" name="Text Box 82"/>
          <p:cNvSpPr txBox="1">
            <a:spLocks noChangeArrowheads="1"/>
          </p:cNvSpPr>
          <p:nvPr/>
        </p:nvSpPr>
        <p:spPr bwMode="auto">
          <a:xfrm>
            <a:off x="466725" y="4983163"/>
            <a:ext cx="2598738" cy="1320800"/>
          </a:xfrm>
          <a:prstGeom prst="rect">
            <a:avLst/>
          </a:prstGeom>
          <a:solidFill>
            <a:srgbClr val="0000FF">
              <a:alpha val="20000"/>
            </a:srgbClr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457200" indent="-457200"/>
            <a:r>
              <a:rPr lang="en-US" sz="2000"/>
              <a:t>Configuration contains: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n-US" sz="2000"/>
              <a:t>Repository URLs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n-US" sz="2000"/>
              <a:t>Resources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n-US" sz="2000"/>
              <a:t>Suites</a:t>
            </a:r>
          </a:p>
        </p:txBody>
      </p:sp>
      <p:cxnSp>
        <p:nvCxnSpPr>
          <p:cNvPr id="110675" name="AutoShape 83"/>
          <p:cNvCxnSpPr>
            <a:cxnSpLocks noChangeShapeType="1"/>
            <a:stCxn id="110674" idx="0"/>
            <a:endCxn id="110613" idx="2"/>
          </p:cNvCxnSpPr>
          <p:nvPr/>
        </p:nvCxnSpPr>
        <p:spPr bwMode="auto">
          <a:xfrm flipV="1">
            <a:off x="1766888" y="2524125"/>
            <a:ext cx="74612" cy="24590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10676" name="Rectangle 84"/>
          <p:cNvSpPr>
            <a:spLocks noGrp="1" noChangeArrowheads="1"/>
          </p:cNvSpPr>
          <p:nvPr>
            <p:ph type="title"/>
          </p:nvPr>
        </p:nvSpPr>
        <p:spPr>
          <a:xfrm>
            <a:off x="4359275" y="381000"/>
            <a:ext cx="4403725" cy="1041400"/>
          </a:xfrm>
          <a:noFill/>
          <a:ln/>
        </p:spPr>
        <p:txBody>
          <a:bodyPr/>
          <a:lstStyle/>
          <a:p>
            <a:r>
              <a:rPr lang="en-US"/>
              <a:t>Inside the agent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22" name="Line 66"/>
          <p:cNvSpPr>
            <a:spLocks noChangeShapeType="1"/>
          </p:cNvSpPr>
          <p:nvPr/>
        </p:nvSpPr>
        <p:spPr bwMode="auto">
          <a:xfrm flipH="1" flipV="1">
            <a:off x="5613400" y="2938463"/>
            <a:ext cx="25400" cy="15906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Agent supports proxy credentials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1466850"/>
            <a:ext cx="2116138" cy="449263"/>
          </a:xfrm>
          <a:noFill/>
        </p:spPr>
        <p:txBody>
          <a:bodyPr/>
          <a:lstStyle/>
          <a:p>
            <a:pPr marL="339725" indent="-339725">
              <a:buFontTx/>
              <a:buNone/>
            </a:pPr>
            <a:r>
              <a:rPr lang="en-US" sz="2400"/>
              <a:t>Case 1:</a:t>
            </a:r>
          </a:p>
        </p:txBody>
      </p:sp>
      <p:sp>
        <p:nvSpPr>
          <p:cNvPr id="45074" name="AutoShape 18"/>
          <p:cNvSpPr>
            <a:spLocks noChangeArrowheads="1"/>
          </p:cNvSpPr>
          <p:nvPr/>
        </p:nvSpPr>
        <p:spPr bwMode="auto">
          <a:xfrm>
            <a:off x="5089525" y="2133600"/>
            <a:ext cx="1371600" cy="776288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Agent</a:t>
            </a:r>
          </a:p>
        </p:txBody>
      </p:sp>
      <p:cxnSp>
        <p:nvCxnSpPr>
          <p:cNvPr id="45075" name="AutoShape 19"/>
          <p:cNvCxnSpPr>
            <a:cxnSpLocks noChangeShapeType="1"/>
          </p:cNvCxnSpPr>
          <p:nvPr/>
        </p:nvCxnSpPr>
        <p:spPr bwMode="auto">
          <a:xfrm>
            <a:off x="5897563" y="2935288"/>
            <a:ext cx="0" cy="15859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5083" name="AutoShape 27"/>
          <p:cNvSpPr>
            <a:spLocks noChangeArrowheads="1"/>
          </p:cNvSpPr>
          <p:nvPr/>
        </p:nvSpPr>
        <p:spPr bwMode="auto">
          <a:xfrm>
            <a:off x="5346700" y="4749800"/>
            <a:ext cx="361950" cy="355600"/>
          </a:xfrm>
          <a:prstGeom prst="cube">
            <a:avLst>
              <a:gd name="adj" fmla="val 25000"/>
            </a:avLst>
          </a:prstGeom>
          <a:solidFill>
            <a:srgbClr val="008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84" name="AutoShape 28"/>
          <p:cNvSpPr>
            <a:spLocks noChangeArrowheads="1"/>
          </p:cNvSpPr>
          <p:nvPr/>
        </p:nvSpPr>
        <p:spPr bwMode="auto">
          <a:xfrm>
            <a:off x="5165725" y="4927600"/>
            <a:ext cx="361950" cy="711200"/>
          </a:xfrm>
          <a:prstGeom prst="cube">
            <a:avLst>
              <a:gd name="adj" fmla="val 25000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85" name="AutoShape 29"/>
          <p:cNvSpPr>
            <a:spLocks noChangeArrowheads="1"/>
          </p:cNvSpPr>
          <p:nvPr/>
        </p:nvSpPr>
        <p:spPr bwMode="auto">
          <a:xfrm>
            <a:off x="5708650" y="4749800"/>
            <a:ext cx="361950" cy="355600"/>
          </a:xfrm>
          <a:prstGeom prst="cube">
            <a:avLst>
              <a:gd name="adj" fmla="val 25000"/>
            </a:avLst>
          </a:prstGeom>
          <a:solidFill>
            <a:srgbClr val="008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86" name="AutoShape 30"/>
          <p:cNvSpPr>
            <a:spLocks noChangeArrowheads="1"/>
          </p:cNvSpPr>
          <p:nvPr/>
        </p:nvSpPr>
        <p:spPr bwMode="auto">
          <a:xfrm>
            <a:off x="5527675" y="4927600"/>
            <a:ext cx="361950" cy="711200"/>
          </a:xfrm>
          <a:prstGeom prst="cube">
            <a:avLst>
              <a:gd name="adj" fmla="val 25000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87" name="AutoShape 31"/>
          <p:cNvSpPr>
            <a:spLocks noChangeArrowheads="1"/>
          </p:cNvSpPr>
          <p:nvPr/>
        </p:nvSpPr>
        <p:spPr bwMode="auto">
          <a:xfrm>
            <a:off x="6070600" y="4749800"/>
            <a:ext cx="361950" cy="711200"/>
          </a:xfrm>
          <a:prstGeom prst="cube">
            <a:avLst>
              <a:gd name="adj" fmla="val 25000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88" name="AutoShape 32"/>
          <p:cNvSpPr>
            <a:spLocks noChangeArrowheads="1"/>
          </p:cNvSpPr>
          <p:nvPr/>
        </p:nvSpPr>
        <p:spPr bwMode="auto">
          <a:xfrm>
            <a:off x="5889625" y="4927600"/>
            <a:ext cx="361950" cy="711200"/>
          </a:xfrm>
          <a:prstGeom prst="cube">
            <a:avLst>
              <a:gd name="adj" fmla="val 25000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89" name="AutoShape 33"/>
          <p:cNvSpPr>
            <a:spLocks noChangeArrowheads="1"/>
          </p:cNvSpPr>
          <p:nvPr/>
        </p:nvSpPr>
        <p:spPr bwMode="auto">
          <a:xfrm>
            <a:off x="5318125" y="4521200"/>
            <a:ext cx="914400" cy="685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Reporter</a:t>
            </a:r>
          </a:p>
          <a:p>
            <a:pPr algn="ctr"/>
            <a:r>
              <a:rPr lang="en-US" sz="1600">
                <a:solidFill>
                  <a:schemeClr val="bg1"/>
                </a:solidFill>
              </a:rPr>
              <a:t>Manager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45097" name="AutoShape 41"/>
          <p:cNvSpPr>
            <a:spLocks noChangeArrowheads="1"/>
          </p:cNvSpPr>
          <p:nvPr/>
        </p:nvSpPr>
        <p:spPr bwMode="auto">
          <a:xfrm>
            <a:off x="7299325" y="2133600"/>
            <a:ext cx="1371600" cy="758825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b="1"/>
              <a:t>MyProxy</a:t>
            </a:r>
          </a:p>
          <a:p>
            <a:pPr algn="ctr"/>
            <a:r>
              <a:rPr lang="en-US" sz="1800" b="1"/>
              <a:t>Server</a:t>
            </a:r>
          </a:p>
        </p:txBody>
      </p:sp>
      <p:sp>
        <p:nvSpPr>
          <p:cNvPr id="45102" name="Line 46"/>
          <p:cNvSpPr>
            <a:spLocks noChangeShapeType="1"/>
          </p:cNvSpPr>
          <p:nvPr/>
        </p:nvSpPr>
        <p:spPr bwMode="auto">
          <a:xfrm flipV="1">
            <a:off x="6156325" y="2971800"/>
            <a:ext cx="1600200" cy="1524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103" name="Line 47"/>
          <p:cNvSpPr>
            <a:spLocks noChangeShapeType="1"/>
          </p:cNvSpPr>
          <p:nvPr/>
        </p:nvSpPr>
        <p:spPr bwMode="auto">
          <a:xfrm flipV="1">
            <a:off x="6308725" y="2895600"/>
            <a:ext cx="18288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104" name="AutoShape 48"/>
          <p:cNvSpPr>
            <a:spLocks noChangeArrowheads="1"/>
          </p:cNvSpPr>
          <p:nvPr/>
        </p:nvSpPr>
        <p:spPr bwMode="auto">
          <a:xfrm>
            <a:off x="7299325" y="3478213"/>
            <a:ext cx="381000" cy="407987"/>
          </a:xfrm>
          <a:prstGeom prst="foldedCorner">
            <a:avLst>
              <a:gd name="adj" fmla="val 12500"/>
            </a:avLst>
          </a:prstGeom>
          <a:solidFill>
            <a:srgbClr val="33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solidFill>
                  <a:schemeClr val="bg1"/>
                </a:solidFill>
              </a:rPr>
              <a:t>P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45105" name="Rectangle 49"/>
          <p:cNvSpPr>
            <a:spLocks noChangeArrowheads="1"/>
          </p:cNvSpPr>
          <p:nvPr/>
        </p:nvSpPr>
        <p:spPr bwMode="auto">
          <a:xfrm>
            <a:off x="752475" y="3035300"/>
            <a:ext cx="1143000" cy="3206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/>
              <a:t>Java CoG</a:t>
            </a:r>
          </a:p>
        </p:txBody>
      </p:sp>
      <p:sp>
        <p:nvSpPr>
          <p:cNvPr id="45108" name="Text Box 52"/>
          <p:cNvSpPr txBox="1">
            <a:spLocks noChangeArrowheads="1"/>
          </p:cNvSpPr>
          <p:nvPr/>
        </p:nvSpPr>
        <p:spPr bwMode="auto">
          <a:xfrm>
            <a:off x="2073275" y="3536950"/>
            <a:ext cx="2395538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/>
              <a:t>Proxy retrieved to launch Reporter Manager using Globus access method</a:t>
            </a:r>
          </a:p>
        </p:txBody>
      </p:sp>
      <p:sp>
        <p:nvSpPr>
          <p:cNvPr id="45109" name="Text Box 53"/>
          <p:cNvSpPr txBox="1">
            <a:spLocks noChangeArrowheads="1"/>
          </p:cNvSpPr>
          <p:nvPr/>
        </p:nvSpPr>
        <p:spPr bwMode="auto">
          <a:xfrm>
            <a:off x="6985000" y="4389438"/>
            <a:ext cx="2159000" cy="9159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/>
              <a:t>Proxy retrieved to provide credential for reporters</a:t>
            </a:r>
            <a:endParaRPr lang="en-US"/>
          </a:p>
        </p:txBody>
      </p:sp>
      <p:sp>
        <p:nvSpPr>
          <p:cNvPr id="45110" name="AutoShape 54"/>
          <p:cNvSpPr>
            <a:spLocks noChangeArrowheads="1"/>
          </p:cNvSpPr>
          <p:nvPr/>
        </p:nvSpPr>
        <p:spPr bwMode="auto">
          <a:xfrm>
            <a:off x="617538" y="2133600"/>
            <a:ext cx="1371600" cy="776288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Agent</a:t>
            </a:r>
          </a:p>
        </p:txBody>
      </p:sp>
      <p:cxnSp>
        <p:nvCxnSpPr>
          <p:cNvPr id="45111" name="AutoShape 55"/>
          <p:cNvCxnSpPr>
            <a:cxnSpLocks noChangeShapeType="1"/>
            <a:stCxn id="45110" idx="2"/>
            <a:endCxn id="45116" idx="0"/>
          </p:cNvCxnSpPr>
          <p:nvPr/>
        </p:nvCxnSpPr>
        <p:spPr bwMode="auto">
          <a:xfrm>
            <a:off x="1303338" y="2909888"/>
            <a:ext cx="0" cy="17367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5112" name="AutoShape 56"/>
          <p:cNvSpPr>
            <a:spLocks noChangeArrowheads="1"/>
          </p:cNvSpPr>
          <p:nvPr/>
        </p:nvSpPr>
        <p:spPr bwMode="auto">
          <a:xfrm>
            <a:off x="693738" y="5053013"/>
            <a:ext cx="361950" cy="711200"/>
          </a:xfrm>
          <a:prstGeom prst="cube">
            <a:avLst>
              <a:gd name="adj" fmla="val 25000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113" name="AutoShape 57"/>
          <p:cNvSpPr>
            <a:spLocks noChangeArrowheads="1"/>
          </p:cNvSpPr>
          <p:nvPr/>
        </p:nvSpPr>
        <p:spPr bwMode="auto">
          <a:xfrm>
            <a:off x="1055688" y="5053013"/>
            <a:ext cx="361950" cy="711200"/>
          </a:xfrm>
          <a:prstGeom prst="cube">
            <a:avLst>
              <a:gd name="adj" fmla="val 25000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114" name="AutoShape 58"/>
          <p:cNvSpPr>
            <a:spLocks noChangeArrowheads="1"/>
          </p:cNvSpPr>
          <p:nvPr/>
        </p:nvSpPr>
        <p:spPr bwMode="auto">
          <a:xfrm>
            <a:off x="1598613" y="4875213"/>
            <a:ext cx="361950" cy="711200"/>
          </a:xfrm>
          <a:prstGeom prst="cube">
            <a:avLst>
              <a:gd name="adj" fmla="val 25000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115" name="AutoShape 59"/>
          <p:cNvSpPr>
            <a:spLocks noChangeArrowheads="1"/>
          </p:cNvSpPr>
          <p:nvPr/>
        </p:nvSpPr>
        <p:spPr bwMode="auto">
          <a:xfrm>
            <a:off x="1417638" y="5053013"/>
            <a:ext cx="361950" cy="711200"/>
          </a:xfrm>
          <a:prstGeom prst="cube">
            <a:avLst>
              <a:gd name="adj" fmla="val 25000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116" name="AutoShape 60"/>
          <p:cNvSpPr>
            <a:spLocks noChangeArrowheads="1"/>
          </p:cNvSpPr>
          <p:nvPr/>
        </p:nvSpPr>
        <p:spPr bwMode="auto">
          <a:xfrm>
            <a:off x="846138" y="4646613"/>
            <a:ext cx="914400" cy="685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Reporter</a:t>
            </a:r>
          </a:p>
          <a:p>
            <a:pPr algn="ctr"/>
            <a:r>
              <a:rPr lang="en-US" sz="1600">
                <a:solidFill>
                  <a:schemeClr val="bg1"/>
                </a:solidFill>
              </a:rPr>
              <a:t>Manager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45117" name="AutoShape 61"/>
          <p:cNvSpPr>
            <a:spLocks noChangeArrowheads="1"/>
          </p:cNvSpPr>
          <p:nvPr/>
        </p:nvSpPr>
        <p:spPr bwMode="auto">
          <a:xfrm>
            <a:off x="2827338" y="2133600"/>
            <a:ext cx="1371600" cy="758825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b="1"/>
              <a:t>MyProxy</a:t>
            </a:r>
          </a:p>
          <a:p>
            <a:pPr algn="ctr"/>
            <a:r>
              <a:rPr lang="en-US" sz="1800" b="1"/>
              <a:t>Server</a:t>
            </a:r>
          </a:p>
        </p:txBody>
      </p:sp>
      <p:sp>
        <p:nvSpPr>
          <p:cNvPr id="45118" name="Line 62"/>
          <p:cNvSpPr>
            <a:spLocks noChangeShapeType="1"/>
          </p:cNvSpPr>
          <p:nvPr/>
        </p:nvSpPr>
        <p:spPr bwMode="auto">
          <a:xfrm>
            <a:off x="1989138" y="2563813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119" name="Line 63"/>
          <p:cNvSpPr>
            <a:spLocks noChangeShapeType="1"/>
          </p:cNvSpPr>
          <p:nvPr/>
        </p:nvSpPr>
        <p:spPr bwMode="auto">
          <a:xfrm>
            <a:off x="1989138" y="2716213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120" name="AutoShape 64"/>
          <p:cNvSpPr>
            <a:spLocks noChangeArrowheads="1"/>
          </p:cNvSpPr>
          <p:nvPr/>
        </p:nvSpPr>
        <p:spPr bwMode="auto">
          <a:xfrm>
            <a:off x="2227263" y="2624138"/>
            <a:ext cx="381000" cy="407987"/>
          </a:xfrm>
          <a:prstGeom prst="foldedCorner">
            <a:avLst>
              <a:gd name="adj" fmla="val 12500"/>
            </a:avLst>
          </a:prstGeom>
          <a:solidFill>
            <a:srgbClr val="33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solidFill>
                  <a:schemeClr val="bg1"/>
                </a:solidFill>
              </a:rPr>
              <a:t>P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45121" name="AutoShape 65"/>
          <p:cNvSpPr>
            <a:spLocks noChangeArrowheads="1"/>
          </p:cNvSpPr>
          <p:nvPr/>
        </p:nvSpPr>
        <p:spPr bwMode="auto">
          <a:xfrm>
            <a:off x="5411788" y="3459163"/>
            <a:ext cx="922337" cy="576262"/>
          </a:xfrm>
          <a:prstGeom prst="foldedCorner">
            <a:avLst>
              <a:gd name="adj" fmla="val 12500"/>
            </a:avLst>
          </a:prstGeom>
          <a:solidFill>
            <a:srgbClr val="33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Myproxy</a:t>
            </a:r>
          </a:p>
          <a:p>
            <a:pPr algn="ctr"/>
            <a:r>
              <a:rPr lang="en-US" sz="1400">
                <a:solidFill>
                  <a:schemeClr val="bg1"/>
                </a:solidFill>
              </a:rPr>
              <a:t>info</a:t>
            </a:r>
          </a:p>
        </p:txBody>
      </p:sp>
      <p:sp>
        <p:nvSpPr>
          <p:cNvPr id="45124" name="Rectangle 68"/>
          <p:cNvSpPr>
            <a:spLocks noChangeArrowheads="1"/>
          </p:cNvSpPr>
          <p:nvPr/>
        </p:nvSpPr>
        <p:spPr bwMode="auto">
          <a:xfrm>
            <a:off x="5027613" y="1466850"/>
            <a:ext cx="2116137" cy="449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 marL="339725" indent="-339725"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/>
              <a:t>Case 2: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Agent supports “run now” execution </a:t>
            </a:r>
            <a:br>
              <a:rPr lang="en-US"/>
            </a:br>
            <a:r>
              <a:rPr lang="en-US"/>
              <a:t>for debugging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3538" y="1744663"/>
            <a:ext cx="8382000" cy="4224337"/>
          </a:xfrm>
        </p:spPr>
        <p:txBody>
          <a:bodyPr/>
          <a:lstStyle/>
          <a:p>
            <a:r>
              <a:rPr lang="en-US"/>
              <a:t>Each series can be scheduled for immediate execution</a:t>
            </a:r>
          </a:p>
          <a:p>
            <a:pPr lvl="1"/>
            <a:r>
              <a:rPr lang="en-US"/>
              <a:t>Invoked from Incat (inca admins)</a:t>
            </a:r>
          </a:p>
          <a:p>
            <a:pPr lvl="1"/>
            <a:r>
              <a:rPr lang="en-US"/>
              <a:t>Invoked from command-line (system admins)</a:t>
            </a:r>
          </a:p>
          <a:p>
            <a:endParaRPr lang="en-US"/>
          </a:p>
          <a:p>
            <a:r>
              <a:rPr lang="en-US"/>
              <a:t>Run a series before its next scheduled execution time to update a series result</a:t>
            </a: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2340"/>
            <a:ext cx="8382000" cy="1041400"/>
          </a:xfrm>
        </p:spPr>
        <p:txBody>
          <a:bodyPr/>
          <a:lstStyle/>
          <a:p>
            <a:r>
              <a:rPr lang="en-US" dirty="0" smtClean="0"/>
              <a:t>Agent supports approval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087" y="1135383"/>
            <a:ext cx="2770617" cy="5722616"/>
          </a:xfrm>
        </p:spPr>
        <p:txBody>
          <a:bodyPr/>
          <a:lstStyle/>
          <a:p>
            <a:pPr>
              <a:spcAft>
                <a:spcPts val="800"/>
              </a:spcAft>
            </a:pPr>
            <a:r>
              <a:rPr lang="en-US" sz="2000" dirty="0" smtClean="0"/>
              <a:t>Provide control to resource administrators (while providing consistent testing</a:t>
            </a:r>
            <a:r>
              <a:rPr lang="en-US" sz="2000" dirty="0" smtClean="0"/>
              <a:t>)</a:t>
            </a:r>
          </a:p>
          <a:p>
            <a:pPr>
              <a:spcAft>
                <a:spcPts val="800"/>
              </a:spcAft>
            </a:pPr>
            <a:r>
              <a:rPr lang="en-US" sz="2000" dirty="0" smtClean="0"/>
              <a:t>Changes queued at agent and notification sent to resource </a:t>
            </a:r>
            <a:r>
              <a:rPr lang="en-US" sz="2000" dirty="0" smtClean="0"/>
              <a:t>administrator</a:t>
            </a:r>
          </a:p>
          <a:p>
            <a:pPr>
              <a:spcAft>
                <a:spcPts val="800"/>
              </a:spcAft>
            </a:pPr>
            <a:r>
              <a:rPr lang="en-US" sz="2000" dirty="0" smtClean="0"/>
              <a:t>Resource administrator approves changes via “</a:t>
            </a:r>
            <a:r>
              <a:rPr lang="en-US" sz="2000" dirty="0" err="1" smtClean="0"/>
              <a:t>inca</a:t>
            </a:r>
            <a:r>
              <a:rPr lang="en-US" sz="2000" dirty="0" smtClean="0"/>
              <a:t> </a:t>
            </a:r>
            <a:r>
              <a:rPr lang="en-US" sz="2000" dirty="0" err="1" smtClean="0"/>
              <a:t>approveChanges</a:t>
            </a:r>
            <a:r>
              <a:rPr lang="en-US" sz="2000" dirty="0" smtClean="0"/>
              <a:t>” GUI</a:t>
            </a:r>
            <a:endParaRPr lang="en-US" sz="2000" dirty="0"/>
          </a:p>
        </p:txBody>
      </p:sp>
      <p:pic>
        <p:nvPicPr>
          <p:cNvPr id="4" name="Picture 3" descr="ug-approv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387" y="1117122"/>
            <a:ext cx="5632210" cy="3933238"/>
          </a:xfrm>
          <a:prstGeom prst="rect">
            <a:avLst/>
          </a:prstGeom>
        </p:spPr>
      </p:pic>
      <p:sp>
        <p:nvSpPr>
          <p:cNvPr id="5" name="Text Box 24"/>
          <p:cNvSpPr txBox="1">
            <a:spLocks noChangeArrowheads="1"/>
          </p:cNvSpPr>
          <p:nvPr/>
        </p:nvSpPr>
        <p:spPr bwMode="auto">
          <a:xfrm>
            <a:off x="3835400" y="5040836"/>
            <a:ext cx="49688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 i="1" dirty="0">
                <a:solidFill>
                  <a:schemeClr val="accent2"/>
                </a:solidFill>
                <a:latin typeface="Arial" charset="0"/>
              </a:rPr>
              <a:t>Screenshot of Inca</a:t>
            </a:r>
            <a:r>
              <a:rPr lang="en-US" sz="1600" i="1" dirty="0" smtClean="0">
                <a:solidFill>
                  <a:schemeClr val="accent2"/>
                </a:solidFill>
                <a:latin typeface="Arial" charset="0"/>
              </a:rPr>
              <a:t> </a:t>
            </a:r>
            <a:r>
              <a:rPr lang="en-US" sz="1600" i="1" dirty="0" err="1" smtClean="0">
                <a:solidFill>
                  <a:schemeClr val="accent2"/>
                </a:solidFill>
                <a:latin typeface="Arial" charset="0"/>
              </a:rPr>
              <a:t>approveChanges</a:t>
            </a:r>
            <a:r>
              <a:rPr lang="en-US" sz="1600" i="1" dirty="0" smtClean="0">
                <a:solidFill>
                  <a:schemeClr val="accent2"/>
                </a:solidFill>
                <a:latin typeface="Arial" charset="0"/>
              </a:rPr>
              <a:t> GUI tool</a:t>
            </a:r>
            <a:endParaRPr lang="en-US" sz="1600" i="1" dirty="0">
              <a:solidFill>
                <a:schemeClr val="accent2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9725"/>
            <a:ext cx="3116263" cy="4683125"/>
          </a:xfrm>
        </p:spPr>
        <p:txBody>
          <a:bodyPr/>
          <a:lstStyle/>
          <a:p>
            <a:pPr>
              <a:spcAft>
                <a:spcPct val="50000"/>
              </a:spcAft>
            </a:pPr>
            <a:r>
              <a:rPr lang="en-US" sz="2400"/>
              <a:t>Pings reporter managers every 10 minutes</a:t>
            </a:r>
          </a:p>
          <a:p>
            <a:pPr>
              <a:spcAft>
                <a:spcPct val="50000"/>
              </a:spcAft>
            </a:pPr>
            <a:r>
              <a:rPr lang="en-US" sz="2400"/>
              <a:t>Attempts to restart every hour</a:t>
            </a:r>
          </a:p>
          <a:p>
            <a:pPr>
              <a:spcAft>
                <a:spcPct val="50000"/>
              </a:spcAft>
            </a:pPr>
            <a:r>
              <a:rPr lang="en-US" sz="2400"/>
              <a:t>If multiple hosts specified for a resource, will try each host</a:t>
            </a:r>
          </a:p>
          <a:p>
            <a:pPr>
              <a:spcAft>
                <a:spcPct val="50000"/>
              </a:spcAft>
              <a:buFontTx/>
              <a:buNone/>
            </a:pPr>
            <a:endParaRPr lang="en-US" sz="2400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41300"/>
            <a:ext cx="8382000" cy="1041400"/>
          </a:xfrm>
        </p:spPr>
        <p:txBody>
          <a:bodyPr/>
          <a:lstStyle/>
          <a:p>
            <a:r>
              <a:rPr lang="en-US"/>
              <a:t>Agent monitors reporter managers </a:t>
            </a:r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5670550" y="1762125"/>
            <a:ext cx="1216025" cy="685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Arial" charset="0"/>
              </a:rPr>
              <a:t>sdsc-ia64</a:t>
            </a:r>
            <a:endParaRPr lang="en-US">
              <a:latin typeface="Arial" charset="0"/>
            </a:endParaRPr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3686175" y="3057525"/>
            <a:ext cx="1216025" cy="685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Arial" charset="0"/>
              </a:rPr>
              <a:t>tg-login1</a:t>
            </a:r>
            <a:endParaRPr lang="en-US">
              <a:latin typeface="Arial" charset="0"/>
            </a:endParaRPr>
          </a:p>
        </p:txBody>
      </p:sp>
      <p:sp>
        <p:nvSpPr>
          <p:cNvPr id="80902" name="Rectangle 6"/>
          <p:cNvSpPr>
            <a:spLocks noChangeArrowheads="1"/>
          </p:cNvSpPr>
          <p:nvPr/>
        </p:nvSpPr>
        <p:spPr bwMode="auto">
          <a:xfrm>
            <a:off x="5540375" y="3057525"/>
            <a:ext cx="1216025" cy="685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Arial" charset="0"/>
              </a:rPr>
              <a:t>tg-login2</a:t>
            </a:r>
            <a:endParaRPr lang="en-US">
              <a:latin typeface="Arial" charset="0"/>
            </a:endParaRPr>
          </a:p>
        </p:txBody>
      </p:sp>
      <p:sp>
        <p:nvSpPr>
          <p:cNvPr id="80903" name="Rectangle 7"/>
          <p:cNvSpPr>
            <a:spLocks noChangeArrowheads="1"/>
          </p:cNvSpPr>
          <p:nvPr/>
        </p:nvSpPr>
        <p:spPr bwMode="auto">
          <a:xfrm>
            <a:off x="7207250" y="3057525"/>
            <a:ext cx="1216025" cy="685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Arial" charset="0"/>
              </a:rPr>
              <a:t>tg-login3</a:t>
            </a:r>
            <a:endParaRPr lang="en-US">
              <a:latin typeface="Arial" charset="0"/>
            </a:endParaRPr>
          </a:p>
        </p:txBody>
      </p:sp>
      <p:sp>
        <p:nvSpPr>
          <p:cNvPr id="80904" name="Rectangle 8"/>
          <p:cNvSpPr>
            <a:spLocks noChangeArrowheads="1"/>
          </p:cNvSpPr>
          <p:nvPr/>
        </p:nvSpPr>
        <p:spPr bwMode="auto">
          <a:xfrm>
            <a:off x="5211763" y="265271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latin typeface="Arial" charset="0"/>
            </a:endParaRPr>
          </a:p>
        </p:txBody>
      </p:sp>
      <p:grpSp>
        <p:nvGrpSpPr>
          <p:cNvPr id="80912" name="Group 16"/>
          <p:cNvGrpSpPr>
            <a:grpSpLocks/>
          </p:cNvGrpSpPr>
          <p:nvPr/>
        </p:nvGrpSpPr>
        <p:grpSpPr bwMode="auto">
          <a:xfrm>
            <a:off x="5514975" y="4124325"/>
            <a:ext cx="1266825" cy="889000"/>
            <a:chOff x="1968" y="3456"/>
            <a:chExt cx="798" cy="560"/>
          </a:xfrm>
        </p:grpSpPr>
        <p:sp>
          <p:nvSpPr>
            <p:cNvPr id="80906" name="AutoShape 10"/>
            <p:cNvSpPr>
              <a:spLocks noChangeArrowheads="1"/>
            </p:cNvSpPr>
            <p:nvPr/>
          </p:nvSpPr>
          <p:spPr bwMode="auto">
            <a:xfrm>
              <a:off x="2082" y="3456"/>
              <a:ext cx="228" cy="224"/>
            </a:xfrm>
            <a:prstGeom prst="cube">
              <a:avLst>
                <a:gd name="adj" fmla="val 25000"/>
              </a:avLst>
            </a:prstGeom>
            <a:solidFill>
              <a:srgbClr val="008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07" name="AutoShape 11"/>
            <p:cNvSpPr>
              <a:spLocks noChangeArrowheads="1"/>
            </p:cNvSpPr>
            <p:nvPr/>
          </p:nvSpPr>
          <p:spPr bwMode="auto">
            <a:xfrm>
              <a:off x="1968" y="3568"/>
              <a:ext cx="228" cy="448"/>
            </a:xfrm>
            <a:prstGeom prst="cube">
              <a:avLst>
                <a:gd name="adj" fmla="val 25000"/>
              </a:avLst>
            </a:prstGeom>
            <a:solidFill>
              <a:srgbClr val="008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08" name="AutoShape 12"/>
            <p:cNvSpPr>
              <a:spLocks noChangeArrowheads="1"/>
            </p:cNvSpPr>
            <p:nvPr/>
          </p:nvSpPr>
          <p:spPr bwMode="auto">
            <a:xfrm>
              <a:off x="2310" y="3456"/>
              <a:ext cx="228" cy="224"/>
            </a:xfrm>
            <a:prstGeom prst="cube">
              <a:avLst>
                <a:gd name="adj" fmla="val 25000"/>
              </a:avLst>
            </a:prstGeom>
            <a:solidFill>
              <a:srgbClr val="008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09" name="AutoShape 13"/>
            <p:cNvSpPr>
              <a:spLocks noChangeArrowheads="1"/>
            </p:cNvSpPr>
            <p:nvPr/>
          </p:nvSpPr>
          <p:spPr bwMode="auto">
            <a:xfrm>
              <a:off x="2196" y="3568"/>
              <a:ext cx="228" cy="448"/>
            </a:xfrm>
            <a:prstGeom prst="cube">
              <a:avLst>
                <a:gd name="adj" fmla="val 25000"/>
              </a:avLst>
            </a:prstGeom>
            <a:solidFill>
              <a:srgbClr val="008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10" name="AutoShape 14"/>
            <p:cNvSpPr>
              <a:spLocks noChangeArrowheads="1"/>
            </p:cNvSpPr>
            <p:nvPr/>
          </p:nvSpPr>
          <p:spPr bwMode="auto">
            <a:xfrm>
              <a:off x="2538" y="3456"/>
              <a:ext cx="228" cy="448"/>
            </a:xfrm>
            <a:prstGeom prst="cube">
              <a:avLst>
                <a:gd name="adj" fmla="val 25000"/>
              </a:avLst>
            </a:prstGeom>
            <a:solidFill>
              <a:srgbClr val="008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11" name="AutoShape 15"/>
            <p:cNvSpPr>
              <a:spLocks noChangeArrowheads="1"/>
            </p:cNvSpPr>
            <p:nvPr/>
          </p:nvSpPr>
          <p:spPr bwMode="auto">
            <a:xfrm>
              <a:off x="2424" y="3568"/>
              <a:ext cx="228" cy="448"/>
            </a:xfrm>
            <a:prstGeom prst="cube">
              <a:avLst>
                <a:gd name="adj" fmla="val 25000"/>
              </a:avLst>
            </a:prstGeom>
            <a:solidFill>
              <a:srgbClr val="008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80917" name="AutoShape 21"/>
          <p:cNvCxnSpPr>
            <a:cxnSpLocks noChangeShapeType="1"/>
            <a:stCxn id="80901" idx="2"/>
            <a:endCxn id="80907" idx="1"/>
          </p:cNvCxnSpPr>
          <p:nvPr/>
        </p:nvCxnSpPr>
        <p:spPr bwMode="auto">
          <a:xfrm>
            <a:off x="4294188" y="3743325"/>
            <a:ext cx="1357312" cy="6492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0918" name="AutoShape 22"/>
          <p:cNvCxnSpPr>
            <a:cxnSpLocks noChangeShapeType="1"/>
            <a:stCxn id="80902" idx="2"/>
            <a:endCxn id="80908" idx="1"/>
          </p:cNvCxnSpPr>
          <p:nvPr/>
        </p:nvCxnSpPr>
        <p:spPr bwMode="auto">
          <a:xfrm>
            <a:off x="6148388" y="3743325"/>
            <a:ext cx="46037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0919" name="AutoShape 23"/>
          <p:cNvCxnSpPr>
            <a:cxnSpLocks noChangeShapeType="1"/>
            <a:stCxn id="80903" idx="2"/>
            <a:endCxn id="80910" idx="1"/>
          </p:cNvCxnSpPr>
          <p:nvPr/>
        </p:nvCxnSpPr>
        <p:spPr bwMode="auto">
          <a:xfrm flipH="1">
            <a:off x="6556375" y="3743325"/>
            <a:ext cx="1258888" cy="471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0923" name="AutoShape 27"/>
          <p:cNvCxnSpPr>
            <a:cxnSpLocks noChangeShapeType="1"/>
            <a:stCxn id="80901" idx="3"/>
            <a:endCxn id="80902" idx="1"/>
          </p:cNvCxnSpPr>
          <p:nvPr/>
        </p:nvCxnSpPr>
        <p:spPr bwMode="auto">
          <a:xfrm>
            <a:off x="4902200" y="3400425"/>
            <a:ext cx="6381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0924" name="AutoShape 28"/>
          <p:cNvCxnSpPr>
            <a:cxnSpLocks noChangeShapeType="1"/>
            <a:stCxn id="80902" idx="3"/>
            <a:endCxn id="80903" idx="1"/>
          </p:cNvCxnSpPr>
          <p:nvPr/>
        </p:nvCxnSpPr>
        <p:spPr bwMode="auto">
          <a:xfrm>
            <a:off x="6756400" y="3400425"/>
            <a:ext cx="4508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80926" name="Freeform 30"/>
          <p:cNvSpPr>
            <a:spLocks/>
          </p:cNvSpPr>
          <p:nvPr/>
        </p:nvSpPr>
        <p:spPr bwMode="auto">
          <a:xfrm>
            <a:off x="3030538" y="2797175"/>
            <a:ext cx="6146800" cy="606425"/>
          </a:xfrm>
          <a:custGeom>
            <a:avLst/>
            <a:gdLst/>
            <a:ahLst/>
            <a:cxnLst>
              <a:cxn ang="0">
                <a:pos x="3392" y="382"/>
              </a:cxn>
              <a:cxn ang="0">
                <a:pos x="3670" y="329"/>
              </a:cxn>
              <a:cxn ang="0">
                <a:pos x="3584" y="83"/>
              </a:cxn>
              <a:cxn ang="0">
                <a:pos x="1942" y="41"/>
              </a:cxn>
              <a:cxn ang="0">
                <a:pos x="256" y="51"/>
              </a:cxn>
              <a:cxn ang="0">
                <a:pos x="406" y="350"/>
              </a:cxn>
            </a:cxnLst>
            <a:rect l="0" t="0" r="r" b="b"/>
            <a:pathLst>
              <a:path w="3872" h="382">
                <a:moveTo>
                  <a:pt x="3392" y="382"/>
                </a:moveTo>
                <a:cubicBezTo>
                  <a:pt x="3515" y="380"/>
                  <a:pt x="3638" y="379"/>
                  <a:pt x="3670" y="329"/>
                </a:cubicBezTo>
                <a:cubicBezTo>
                  <a:pt x="3702" y="279"/>
                  <a:pt x="3872" y="131"/>
                  <a:pt x="3584" y="83"/>
                </a:cubicBezTo>
                <a:cubicBezTo>
                  <a:pt x="3296" y="35"/>
                  <a:pt x="2497" y="46"/>
                  <a:pt x="1942" y="41"/>
                </a:cubicBezTo>
                <a:cubicBezTo>
                  <a:pt x="1387" y="36"/>
                  <a:pt x="512" y="0"/>
                  <a:pt x="256" y="51"/>
                </a:cubicBezTo>
                <a:cubicBezTo>
                  <a:pt x="0" y="102"/>
                  <a:pt x="203" y="226"/>
                  <a:pt x="406" y="35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27" name="Line 31"/>
          <p:cNvSpPr>
            <a:spLocks noChangeShapeType="1"/>
          </p:cNvSpPr>
          <p:nvPr/>
        </p:nvSpPr>
        <p:spPr bwMode="auto">
          <a:xfrm>
            <a:off x="6197600" y="2506663"/>
            <a:ext cx="0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Reporter Manager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Minimal functionality to limit load on resource</a:t>
            </a:r>
          </a:p>
          <a:p>
            <a:endParaRPr lang="en-US" sz="2400"/>
          </a:p>
          <a:p>
            <a:r>
              <a:rPr lang="en-US" sz="2400"/>
              <a:t>Receives from reporter agent that started it:</a:t>
            </a:r>
          </a:p>
          <a:p>
            <a:pPr lvl="1"/>
            <a:r>
              <a:rPr lang="en-US" sz="2000"/>
              <a:t>Reporters and libraries</a:t>
            </a:r>
          </a:p>
          <a:p>
            <a:pPr lvl="1"/>
            <a:r>
              <a:rPr lang="en-US" sz="2000"/>
              <a:t>Reporter configuration and schedules </a:t>
            </a:r>
          </a:p>
          <a:p>
            <a:pPr lvl="1"/>
            <a:endParaRPr lang="en-US" sz="2000"/>
          </a:p>
          <a:p>
            <a:r>
              <a:rPr lang="en-US" sz="2400"/>
              <a:t>Executes reporters periodically (cron) or now and forwards reports to the depot</a:t>
            </a:r>
          </a:p>
          <a:p>
            <a:endParaRPr lang="en-US" sz="2400"/>
          </a:p>
          <a:p>
            <a:r>
              <a:rPr lang="en-US" sz="2400"/>
              <a:t>Profiles reporter system usage and enforces timeouts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7221538" y="2600325"/>
            <a:ext cx="1511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4C4C4C"/>
                </a:solidFill>
              </a:rPr>
              <a:t>Grid Resource</a:t>
            </a:r>
          </a:p>
        </p:txBody>
      </p:sp>
      <p:sp>
        <p:nvSpPr>
          <p:cNvPr id="27653" name="AutoShape 5"/>
          <p:cNvSpPr>
            <a:spLocks noChangeArrowheads="1"/>
          </p:cNvSpPr>
          <p:nvPr/>
        </p:nvSpPr>
        <p:spPr bwMode="auto">
          <a:xfrm>
            <a:off x="7497763" y="1708150"/>
            <a:ext cx="361950" cy="355600"/>
          </a:xfrm>
          <a:prstGeom prst="cube">
            <a:avLst>
              <a:gd name="adj" fmla="val 2500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4" name="AutoShape 6"/>
          <p:cNvSpPr>
            <a:spLocks noChangeArrowheads="1"/>
          </p:cNvSpPr>
          <p:nvPr/>
        </p:nvSpPr>
        <p:spPr bwMode="auto">
          <a:xfrm>
            <a:off x="7316788" y="1885950"/>
            <a:ext cx="361950" cy="711200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5" name="AutoShape 7"/>
          <p:cNvSpPr>
            <a:spLocks noChangeArrowheads="1"/>
          </p:cNvSpPr>
          <p:nvPr/>
        </p:nvSpPr>
        <p:spPr bwMode="auto">
          <a:xfrm>
            <a:off x="7859713" y="1708150"/>
            <a:ext cx="361950" cy="355600"/>
          </a:xfrm>
          <a:prstGeom prst="cube">
            <a:avLst>
              <a:gd name="adj" fmla="val 2500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6" name="AutoShape 8"/>
          <p:cNvSpPr>
            <a:spLocks noChangeArrowheads="1"/>
          </p:cNvSpPr>
          <p:nvPr/>
        </p:nvSpPr>
        <p:spPr bwMode="auto">
          <a:xfrm>
            <a:off x="7678738" y="1885950"/>
            <a:ext cx="361950" cy="711200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7" name="AutoShape 9"/>
          <p:cNvSpPr>
            <a:spLocks noChangeArrowheads="1"/>
          </p:cNvSpPr>
          <p:nvPr/>
        </p:nvSpPr>
        <p:spPr bwMode="auto">
          <a:xfrm>
            <a:off x="8221663" y="1708150"/>
            <a:ext cx="361950" cy="711200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8" name="AutoShape 10"/>
          <p:cNvSpPr>
            <a:spLocks noChangeArrowheads="1"/>
          </p:cNvSpPr>
          <p:nvPr/>
        </p:nvSpPr>
        <p:spPr bwMode="auto">
          <a:xfrm>
            <a:off x="8040688" y="1885950"/>
            <a:ext cx="361950" cy="711200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9" name="AutoShape 11"/>
          <p:cNvSpPr>
            <a:spLocks noChangeArrowheads="1"/>
          </p:cNvSpPr>
          <p:nvPr/>
        </p:nvSpPr>
        <p:spPr bwMode="auto">
          <a:xfrm>
            <a:off x="7469188" y="1503363"/>
            <a:ext cx="914400" cy="71278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Reporter</a:t>
            </a:r>
          </a:p>
          <a:p>
            <a:pPr algn="ctr"/>
            <a:r>
              <a:rPr lang="en-US" sz="1400">
                <a:solidFill>
                  <a:schemeClr val="bg1"/>
                </a:solidFill>
              </a:rPr>
              <a:t>Manager</a:t>
            </a:r>
            <a:endParaRPr lang="en-US" sz="16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304800" y="304800"/>
            <a:ext cx="8458200" cy="1041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en-US" sz="3200" b="1">
                <a:solidFill>
                  <a:srgbClr val="0000CC"/>
                </a:solidFill>
              </a:rPr>
              <a:t>Agent provides centralized configuration and management</a:t>
            </a:r>
            <a:endParaRPr lang="en-US" sz="3600" b="1">
              <a:solidFill>
                <a:srgbClr val="0000CC"/>
              </a:solidFill>
            </a:endParaRPr>
          </a:p>
        </p:txBody>
      </p:sp>
      <p:sp>
        <p:nvSpPr>
          <p:cNvPr id="10262" name="Rectangle 22"/>
          <p:cNvSpPr>
            <a:spLocks noChangeArrowheads="1"/>
          </p:cNvSpPr>
          <p:nvPr/>
        </p:nvSpPr>
        <p:spPr bwMode="auto">
          <a:xfrm>
            <a:off x="228600" y="1532469"/>
            <a:ext cx="3505200" cy="4749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spcAft>
                <a:spcPct val="30000"/>
              </a:spcAft>
              <a:buClr>
                <a:schemeClr val="tx1"/>
              </a:buClr>
              <a:buSzPct val="100000"/>
              <a:buFontTx/>
              <a:buChar char="•"/>
            </a:pPr>
            <a:r>
              <a:rPr lang="en-US" dirty="0"/>
              <a:t>Implements the configuration specified by Inca administrator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spcAft>
                <a:spcPct val="30000"/>
              </a:spcAft>
              <a:buClr>
                <a:schemeClr val="tx1"/>
              </a:buClr>
              <a:buSzPct val="100000"/>
              <a:buFontTx/>
              <a:buChar char="•"/>
            </a:pPr>
            <a:r>
              <a:rPr lang="en-US" dirty="0"/>
              <a:t>Stages and launches a reporter manager on each resource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spcAft>
                <a:spcPct val="30000"/>
              </a:spcAft>
              <a:buClr>
                <a:schemeClr val="tx1"/>
              </a:buClr>
              <a:buSzPct val="100000"/>
              <a:buFontTx/>
              <a:buChar char="•"/>
            </a:pPr>
            <a:r>
              <a:rPr lang="en-US" dirty="0"/>
              <a:t>Sends package and configuration updates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spcAft>
                <a:spcPct val="30000"/>
              </a:spcAft>
              <a:buClr>
                <a:schemeClr val="tx1"/>
              </a:buClr>
              <a:buSzPct val="100000"/>
              <a:buFontTx/>
              <a:buChar char="•"/>
            </a:pPr>
            <a:r>
              <a:rPr lang="en-US" dirty="0">
                <a:solidFill>
                  <a:srgbClr val="000000"/>
                </a:solidFill>
              </a:rPr>
              <a:t>Manages proxy information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spcAft>
                <a:spcPct val="30000"/>
              </a:spcAft>
              <a:buClr>
                <a:schemeClr val="tx1"/>
              </a:buClr>
              <a:buSzPct val="100000"/>
              <a:buFontTx/>
              <a:buChar char="•"/>
            </a:pPr>
            <a:r>
              <a:rPr lang="en-US" dirty="0">
                <a:solidFill>
                  <a:srgbClr val="000000"/>
                </a:solidFill>
              </a:rPr>
              <a:t>Administration via GUI interface (</a:t>
            </a:r>
            <a:r>
              <a:rPr lang="en-US" dirty="0" err="1">
                <a:solidFill>
                  <a:srgbClr val="000000"/>
                </a:solidFill>
              </a:rPr>
              <a:t>incat</a:t>
            </a:r>
            <a:r>
              <a:rPr lang="en-US" dirty="0">
                <a:solidFill>
                  <a:srgbClr val="000000"/>
                </a:solidFill>
              </a:rPr>
              <a:t>)</a:t>
            </a:r>
            <a:endParaRPr lang="en-US" dirty="0"/>
          </a:p>
        </p:txBody>
      </p:sp>
      <p:sp>
        <p:nvSpPr>
          <p:cNvPr id="10264" name="Text Box 24"/>
          <p:cNvSpPr txBox="1">
            <a:spLocks noChangeArrowheads="1"/>
          </p:cNvSpPr>
          <p:nvPr/>
        </p:nvSpPr>
        <p:spPr bwMode="auto">
          <a:xfrm>
            <a:off x="3581400" y="3838575"/>
            <a:ext cx="49688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 i="1" dirty="0">
                <a:solidFill>
                  <a:schemeClr val="accent2"/>
                </a:solidFill>
                <a:latin typeface="Arial" charset="0"/>
              </a:rPr>
              <a:t>Screenshot of Inca GUI tool, </a:t>
            </a:r>
            <a:r>
              <a:rPr lang="en-US" sz="1600" i="1" dirty="0" err="1">
                <a:solidFill>
                  <a:schemeClr val="accent2"/>
                </a:solidFill>
                <a:latin typeface="Arial" charset="0"/>
              </a:rPr>
              <a:t>incat</a:t>
            </a:r>
            <a:r>
              <a:rPr lang="en-US" sz="1600" i="1" dirty="0">
                <a:solidFill>
                  <a:schemeClr val="accent2"/>
                </a:solidFill>
                <a:latin typeface="Arial" charset="0"/>
              </a:rPr>
              <a:t>, showing the reporters that are available from a local repository</a:t>
            </a:r>
          </a:p>
        </p:txBody>
      </p:sp>
      <p:sp>
        <p:nvSpPr>
          <p:cNvPr id="10265" name="Rectangle 25"/>
          <p:cNvSpPr>
            <a:spLocks noChangeArrowheads="1"/>
          </p:cNvSpPr>
          <p:nvPr/>
        </p:nvSpPr>
        <p:spPr bwMode="auto">
          <a:xfrm>
            <a:off x="10101263" y="476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 i="1">
              <a:latin typeface="Arial" charset="0"/>
            </a:endParaRPr>
          </a:p>
        </p:txBody>
      </p:sp>
      <p:pic>
        <p:nvPicPr>
          <p:cNvPr id="7" name="Picture 6" descr="repository-tab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300" y="1736884"/>
            <a:ext cx="4876800" cy="20802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Inca control infrastructure provides centralized configuration and management </a:t>
            </a:r>
          </a:p>
          <a:p>
            <a:endParaRPr lang="en-US" sz="2400"/>
          </a:p>
          <a:p>
            <a:r>
              <a:rPr lang="en-US" sz="2400"/>
              <a:t>Provides flexible reporter scheduling and configuration options</a:t>
            </a:r>
          </a:p>
          <a:p>
            <a:endParaRPr lang="en-US" sz="2400"/>
          </a:p>
          <a:p>
            <a:r>
              <a:rPr lang="en-US" sz="2400"/>
              <a:t>Eases installation and maintenance via macros, access methods, and automatic package updates</a:t>
            </a:r>
          </a:p>
          <a:p>
            <a:endParaRPr lang="en-US" sz="2400"/>
          </a:p>
          <a:p>
            <a:r>
              <a:rPr lang="en-US" sz="2400"/>
              <a:t>Limits impact on monitored resources</a:t>
            </a:r>
          </a:p>
          <a:p>
            <a:endParaRPr lang="en-US" sz="2400"/>
          </a:p>
          <a:p>
            <a:r>
              <a:rPr lang="en-US" sz="2400"/>
              <a:t>Proxy credential available to reporters for user-level execution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 -- Day 1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1422400"/>
            <a:ext cx="7947025" cy="4749800"/>
          </a:xfrm>
        </p:spPr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graphicFrame>
        <p:nvGraphicFramePr>
          <p:cNvPr id="124932" name="Group 4"/>
          <p:cNvGraphicFramePr>
            <a:graphicFrameLocks noGrp="1"/>
          </p:cNvGraphicFramePr>
          <p:nvPr/>
        </p:nvGraphicFramePr>
        <p:xfrm>
          <a:off x="685800" y="1524000"/>
          <a:ext cx="7696200" cy="4495801"/>
        </p:xfrm>
        <a:graphic>
          <a:graphicData uri="http://schemas.openxmlformats.org/drawingml/2006/table">
            <a:tbl>
              <a:tblPr/>
              <a:tblGrid>
                <a:gridCol w="2133600"/>
                <a:gridCol w="5562600"/>
              </a:tblGrid>
              <a:tr h="6365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charset="0"/>
                        </a:rPr>
                        <a:t>9:00 - 10:00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charset="0"/>
                        </a:rPr>
                        <a:t>Inca overview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charset="0"/>
                        </a:rPr>
                        <a:t>10:00 - 11:00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charset="0"/>
                        </a:rPr>
                        <a:t>Working with Inca Reporters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Verdan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0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charset="0"/>
                        </a:rPr>
                        <a:t>11:15 - 12:00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charset="0"/>
                        </a:rPr>
                        <a:t>Hands-on: Reporter API and Repository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3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charset="0"/>
                        </a:rPr>
                        <a:t>1:00 - 2:00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charset="0"/>
                        </a:rPr>
                        <a:t>Inca Control Infrastructure</a:t>
                      </a:r>
                      <a:endParaRPr kumimoji="0" lang="en-US" sz="2400" b="0" i="0" u="sng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Verdan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76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2:00 - 3:00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Administering Inca with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incat</a:t>
                      </a:r>
                      <a:endParaRPr kumimoji="0" lang="en-US" sz="2400" b="0" i="0" u="sng" strike="noStrike" cap="none" normalizeH="0" baseline="0" dirty="0">
                        <a:ln>
                          <a:noFill/>
                        </a:ln>
                        <a:solidFill>
                          <a:srgbClr val="815B43"/>
                        </a:solidFill>
                        <a:effectLst/>
                        <a:latin typeface="Verdan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8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3:15 - 4:00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Hands-on: Inca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deployment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configuration is a description of an Inca deployment</a:t>
            </a:r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endParaRPr lang="en-US"/>
          </a:p>
          <a:p>
            <a:pPr marL="533400" indent="-533400"/>
            <a:endParaRPr lang="en-US" sz="2400"/>
          </a:p>
          <a:p>
            <a:pPr marL="533400" indent="-533400">
              <a:buFont typeface="Arial" charset="0"/>
              <a:buAutoNum type="arabicPeriod"/>
            </a:pPr>
            <a:r>
              <a:rPr lang="en-US" sz="2400"/>
              <a:t>Which resources do you want to monitor?</a:t>
            </a:r>
          </a:p>
          <a:p>
            <a:pPr marL="533400" indent="-533400">
              <a:buFont typeface="Arial" charset="0"/>
              <a:buAutoNum type="arabicPeriod"/>
            </a:pPr>
            <a:endParaRPr lang="en-US"/>
          </a:p>
          <a:p>
            <a:pPr marL="533400" indent="-533400">
              <a:buFont typeface="Arial" charset="0"/>
              <a:buAutoNum type="arabicPeriod"/>
            </a:pPr>
            <a:r>
              <a:rPr lang="en-US" sz="2400"/>
              <a:t>What do you want to monitor? </a:t>
            </a:r>
          </a:p>
          <a:p>
            <a:pPr marL="533400" indent="-533400">
              <a:buFont typeface="Arial" charset="0"/>
              <a:buAutoNum type="arabicPeriod"/>
            </a:pPr>
            <a:endParaRPr lang="en-US" sz="2400"/>
          </a:p>
          <a:p>
            <a:pPr marL="533400" indent="-533400">
              <a:buFont typeface="Arial" charset="0"/>
              <a:buAutoNum type="arabicPeriod"/>
            </a:pPr>
            <a:r>
              <a:rPr lang="en-US" sz="2400"/>
              <a:t>How do you want to monitor?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Step 1a:  Defining your resources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22400"/>
            <a:ext cx="5334000" cy="4749800"/>
          </a:xfrm>
        </p:spPr>
        <p:txBody>
          <a:bodyPr/>
          <a:lstStyle/>
          <a:p>
            <a:r>
              <a:rPr lang="en-US" sz="2400" dirty="0"/>
              <a:t>A </a:t>
            </a:r>
            <a:r>
              <a:rPr lang="en-US" sz="2400" b="1" dirty="0">
                <a:solidFill>
                  <a:schemeClr val="accent2"/>
                </a:solidFill>
              </a:rPr>
              <a:t>resource</a:t>
            </a:r>
            <a:r>
              <a:rPr lang="en-US" sz="2400" dirty="0"/>
              <a:t> can be a cluster, supercomputer, or server </a:t>
            </a:r>
          </a:p>
          <a:p>
            <a:endParaRPr lang="en-US" sz="2400" dirty="0"/>
          </a:p>
          <a:p>
            <a:pPr lvl="1">
              <a:buFontTx/>
              <a:buNone/>
            </a:pPr>
            <a:endParaRPr lang="en-US" sz="2000" dirty="0"/>
          </a:p>
        </p:txBody>
      </p:sp>
      <p:sp>
        <p:nvSpPr>
          <p:cNvPr id="19480" name="Rectangle 24"/>
          <p:cNvSpPr>
            <a:spLocks noChangeArrowheads="1"/>
          </p:cNvSpPr>
          <p:nvPr/>
        </p:nvSpPr>
        <p:spPr bwMode="auto">
          <a:xfrm>
            <a:off x="152400" y="2895600"/>
            <a:ext cx="4572000" cy="299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 marL="342900" indent="-342900"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SzPct val="100000"/>
              <a:buFontTx/>
              <a:buChar char="•"/>
            </a:pPr>
            <a:r>
              <a:rPr lang="en-US" dirty="0"/>
              <a:t>A </a:t>
            </a:r>
            <a:r>
              <a:rPr lang="en-US" b="1" dirty="0">
                <a:solidFill>
                  <a:schemeClr val="accent2"/>
                </a:solidFill>
              </a:rPr>
              <a:t>resource group</a:t>
            </a:r>
            <a:r>
              <a:rPr lang="en-US" dirty="0"/>
              <a:t> is two or more related resources</a:t>
            </a:r>
          </a:p>
          <a:p>
            <a:pPr marL="742950" lvl="1" indent="-285750"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SzPct val="100000"/>
              <a:buFontTx/>
              <a:buChar char="•"/>
            </a:pPr>
            <a:r>
              <a:rPr lang="en-US" sz="2000" dirty="0"/>
              <a:t>Shared characteristic </a:t>
            </a:r>
          </a:p>
          <a:p>
            <a:pPr marL="742950" lvl="1" indent="-285750"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sz="2000" dirty="0"/>
              <a:t>	(e.g.,</a:t>
            </a:r>
            <a:r>
              <a:rPr lang="en-US" sz="2000" dirty="0" smtClean="0"/>
              <a:t> </a:t>
            </a:r>
            <a:r>
              <a:rPr lang="en-US" sz="2000" dirty="0" err="1" smtClean="0"/>
              <a:t>CentOS</a:t>
            </a:r>
            <a:r>
              <a:rPr lang="en-US" sz="2000" dirty="0" smtClean="0"/>
              <a:t>)</a:t>
            </a:r>
            <a:endParaRPr lang="en-US" sz="2000" dirty="0"/>
          </a:p>
          <a:p>
            <a:pPr marL="742950" lvl="1" indent="-285750"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SzPct val="100000"/>
              <a:buFontTx/>
              <a:buChar char="•"/>
            </a:pPr>
            <a:r>
              <a:rPr lang="en-US" sz="2000" dirty="0"/>
              <a:t>Site </a:t>
            </a:r>
          </a:p>
          <a:p>
            <a:pPr marL="742950" lvl="1" indent="-285750"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SzPct val="100000"/>
              <a:buFontTx/>
              <a:buChar char="•"/>
            </a:pPr>
            <a:r>
              <a:rPr lang="en-US" sz="2000" dirty="0"/>
              <a:t>VO</a:t>
            </a:r>
          </a:p>
        </p:txBody>
      </p:sp>
      <p:sp>
        <p:nvSpPr>
          <p:cNvPr id="19481" name="Rectangle 25"/>
          <p:cNvSpPr>
            <a:spLocks noChangeArrowheads="1"/>
          </p:cNvSpPr>
          <p:nvPr/>
        </p:nvSpPr>
        <p:spPr bwMode="auto">
          <a:xfrm>
            <a:off x="5327650" y="4984750"/>
            <a:ext cx="762000" cy="3048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82" name="Text Box 26"/>
          <p:cNvSpPr txBox="1">
            <a:spLocks noChangeArrowheads="1"/>
          </p:cNvSpPr>
          <p:nvPr/>
        </p:nvSpPr>
        <p:spPr bwMode="auto">
          <a:xfrm>
            <a:off x="6226175" y="4930775"/>
            <a:ext cx="1841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Resource Group</a:t>
            </a:r>
            <a:endParaRPr lang="en-US"/>
          </a:p>
        </p:txBody>
      </p:sp>
      <p:sp>
        <p:nvSpPr>
          <p:cNvPr id="19483" name="Rectangle 27"/>
          <p:cNvSpPr>
            <a:spLocks noChangeArrowheads="1"/>
          </p:cNvSpPr>
          <p:nvPr/>
        </p:nvSpPr>
        <p:spPr bwMode="auto">
          <a:xfrm>
            <a:off x="5327650" y="5441950"/>
            <a:ext cx="762000" cy="3048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84" name="Text Box 28"/>
          <p:cNvSpPr txBox="1">
            <a:spLocks noChangeArrowheads="1"/>
          </p:cNvSpPr>
          <p:nvPr/>
        </p:nvSpPr>
        <p:spPr bwMode="auto">
          <a:xfrm>
            <a:off x="6226175" y="5387975"/>
            <a:ext cx="1128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Resource</a:t>
            </a:r>
            <a:endParaRPr lang="en-US"/>
          </a:p>
        </p:txBody>
      </p:sp>
      <p:sp>
        <p:nvSpPr>
          <p:cNvPr id="19485" name="Rectangle 29"/>
          <p:cNvSpPr>
            <a:spLocks noChangeArrowheads="1"/>
          </p:cNvSpPr>
          <p:nvPr/>
        </p:nvSpPr>
        <p:spPr bwMode="auto">
          <a:xfrm>
            <a:off x="5251450" y="4867275"/>
            <a:ext cx="2971800" cy="990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90" name="Text Box 34"/>
          <p:cNvSpPr txBox="1">
            <a:spLocks noChangeArrowheads="1"/>
          </p:cNvSpPr>
          <p:nvPr/>
        </p:nvSpPr>
        <p:spPr bwMode="auto">
          <a:xfrm>
            <a:off x="8594725" y="378142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 charset="0"/>
              </a:rPr>
              <a:t>…</a:t>
            </a:r>
          </a:p>
        </p:txBody>
      </p:sp>
      <p:sp>
        <p:nvSpPr>
          <p:cNvPr id="46" name="Rectangle 43"/>
          <p:cNvSpPr>
            <a:spLocks noChangeArrowheads="1"/>
          </p:cNvSpPr>
          <p:nvPr/>
        </p:nvSpPr>
        <p:spPr bwMode="auto">
          <a:xfrm>
            <a:off x="6324600" y="1371600"/>
            <a:ext cx="1447800" cy="6858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TeraGrid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7" name="Rectangle 44"/>
          <p:cNvSpPr>
            <a:spLocks noChangeArrowheads="1"/>
          </p:cNvSpPr>
          <p:nvPr/>
        </p:nvSpPr>
        <p:spPr bwMode="auto">
          <a:xfrm>
            <a:off x="4437063" y="2590800"/>
            <a:ext cx="1447800" cy="6858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TACC</a:t>
            </a:r>
            <a:endParaRPr lang="en-US" dirty="0"/>
          </a:p>
        </p:txBody>
      </p:sp>
      <p:sp>
        <p:nvSpPr>
          <p:cNvPr id="48" name="Rectangle 45"/>
          <p:cNvSpPr>
            <a:spLocks noChangeArrowheads="1"/>
          </p:cNvSpPr>
          <p:nvPr/>
        </p:nvSpPr>
        <p:spPr bwMode="auto">
          <a:xfrm>
            <a:off x="5394325" y="3733800"/>
            <a:ext cx="1216025" cy="6858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dirty="0" err="1" smtClean="0"/>
              <a:t>t</a:t>
            </a:r>
            <a:r>
              <a:rPr lang="en-US" sz="2000" dirty="0" err="1" smtClean="0"/>
              <a:t>acc</a:t>
            </a:r>
            <a:r>
              <a:rPr lang="en-US" sz="2000" dirty="0" smtClean="0"/>
              <a:t>-ranger</a:t>
            </a:r>
            <a:endParaRPr lang="en-US" dirty="0"/>
          </a:p>
        </p:txBody>
      </p:sp>
      <p:sp>
        <p:nvSpPr>
          <p:cNvPr id="49" name="Rectangle 46"/>
          <p:cNvSpPr>
            <a:spLocks noChangeArrowheads="1"/>
          </p:cNvSpPr>
          <p:nvPr/>
        </p:nvSpPr>
        <p:spPr bwMode="auto">
          <a:xfrm>
            <a:off x="3943350" y="3733800"/>
            <a:ext cx="1368425" cy="6858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dirty="0" err="1" smtClean="0"/>
              <a:t>t</a:t>
            </a:r>
            <a:r>
              <a:rPr lang="en-US" sz="2000" dirty="0" err="1" smtClean="0"/>
              <a:t>acc</a:t>
            </a:r>
            <a:r>
              <a:rPr lang="en-US" sz="2000" dirty="0" smtClean="0"/>
              <a:t>-spur</a:t>
            </a:r>
            <a:endParaRPr lang="en-US" dirty="0"/>
          </a:p>
        </p:txBody>
      </p:sp>
      <p:cxnSp>
        <p:nvCxnSpPr>
          <p:cNvPr id="50" name="AutoShape 47"/>
          <p:cNvCxnSpPr>
            <a:cxnSpLocks noChangeShapeType="1"/>
            <a:stCxn id="49" idx="0"/>
            <a:endCxn id="47" idx="2"/>
          </p:cNvCxnSpPr>
          <p:nvPr/>
        </p:nvCxnSpPr>
        <p:spPr bwMode="auto">
          <a:xfrm flipV="1">
            <a:off x="4627563" y="3276600"/>
            <a:ext cx="533400" cy="4572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 type="triangle" w="med" len="med"/>
            <a:tailEnd/>
          </a:ln>
        </p:spPr>
      </p:cxnSp>
      <p:cxnSp>
        <p:nvCxnSpPr>
          <p:cNvPr id="51" name="AutoShape 48"/>
          <p:cNvCxnSpPr>
            <a:cxnSpLocks noChangeShapeType="1"/>
            <a:stCxn id="47" idx="2"/>
            <a:endCxn id="48" idx="0"/>
          </p:cNvCxnSpPr>
          <p:nvPr/>
        </p:nvCxnSpPr>
        <p:spPr bwMode="auto">
          <a:xfrm>
            <a:off x="5160963" y="3276600"/>
            <a:ext cx="841375" cy="4572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</p:cxnSp>
      <p:cxnSp>
        <p:nvCxnSpPr>
          <p:cNvPr id="52" name="AutoShape 49"/>
          <p:cNvCxnSpPr>
            <a:cxnSpLocks noChangeShapeType="1"/>
            <a:stCxn id="47" idx="0"/>
            <a:endCxn id="46" idx="2"/>
          </p:cNvCxnSpPr>
          <p:nvPr/>
        </p:nvCxnSpPr>
        <p:spPr bwMode="auto">
          <a:xfrm flipV="1">
            <a:off x="5160963" y="2057400"/>
            <a:ext cx="1887537" cy="5334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 type="triangle" w="med" len="med"/>
            <a:tailEnd/>
          </a:ln>
        </p:spPr>
      </p:cxnSp>
      <p:sp>
        <p:nvSpPr>
          <p:cNvPr id="53" name="Rectangle 50"/>
          <p:cNvSpPr>
            <a:spLocks noChangeArrowheads="1"/>
          </p:cNvSpPr>
          <p:nvPr/>
        </p:nvSpPr>
        <p:spPr bwMode="auto">
          <a:xfrm>
            <a:off x="7391400" y="3733800"/>
            <a:ext cx="1219200" cy="6858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dirty="0" err="1" smtClean="0"/>
              <a:t>s</a:t>
            </a:r>
            <a:r>
              <a:rPr lang="en-US" sz="2000" dirty="0" err="1" smtClean="0"/>
              <a:t>dsc</a:t>
            </a:r>
            <a:r>
              <a:rPr lang="en-US" sz="2000" dirty="0" smtClean="0"/>
              <a:t>-dash</a:t>
            </a:r>
            <a:endParaRPr lang="en-US" dirty="0"/>
          </a:p>
        </p:txBody>
      </p:sp>
      <p:sp>
        <p:nvSpPr>
          <p:cNvPr id="54" name="Rectangle 51"/>
          <p:cNvSpPr>
            <a:spLocks noChangeArrowheads="1"/>
          </p:cNvSpPr>
          <p:nvPr/>
        </p:nvSpPr>
        <p:spPr bwMode="auto">
          <a:xfrm>
            <a:off x="5975350" y="2597150"/>
            <a:ext cx="1447800" cy="6858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</a:rPr>
              <a:t>CentOS</a:t>
            </a:r>
            <a:endParaRPr lang="en-US" dirty="0"/>
          </a:p>
        </p:txBody>
      </p:sp>
      <p:cxnSp>
        <p:nvCxnSpPr>
          <p:cNvPr id="55" name="AutoShape 52"/>
          <p:cNvCxnSpPr>
            <a:cxnSpLocks noChangeShapeType="1"/>
            <a:stCxn id="53" idx="0"/>
            <a:endCxn id="54" idx="2"/>
          </p:cNvCxnSpPr>
          <p:nvPr/>
        </p:nvCxnSpPr>
        <p:spPr bwMode="auto">
          <a:xfrm flipH="1" flipV="1">
            <a:off x="6699250" y="3282950"/>
            <a:ext cx="1301750" cy="45085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 type="triangle" w="med" len="med"/>
            <a:tailEnd/>
          </a:ln>
        </p:spPr>
      </p:cxnSp>
      <p:cxnSp>
        <p:nvCxnSpPr>
          <p:cNvPr id="56" name="AutoShape 53"/>
          <p:cNvCxnSpPr>
            <a:cxnSpLocks noChangeShapeType="1"/>
            <a:stCxn id="54" idx="2"/>
            <a:endCxn id="48" idx="0"/>
          </p:cNvCxnSpPr>
          <p:nvPr/>
        </p:nvCxnSpPr>
        <p:spPr bwMode="auto">
          <a:xfrm flipH="1">
            <a:off x="6002338" y="3282950"/>
            <a:ext cx="696912" cy="45085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</p:cxnSp>
      <p:sp>
        <p:nvSpPr>
          <p:cNvPr id="57" name="Rectangle 54"/>
          <p:cNvSpPr>
            <a:spLocks noChangeArrowheads="1"/>
          </p:cNvSpPr>
          <p:nvPr/>
        </p:nvSpPr>
        <p:spPr bwMode="auto">
          <a:xfrm>
            <a:off x="5327650" y="4984750"/>
            <a:ext cx="762000" cy="3048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Text Box 55"/>
          <p:cNvSpPr txBox="1">
            <a:spLocks noChangeArrowheads="1"/>
          </p:cNvSpPr>
          <p:nvPr/>
        </p:nvSpPr>
        <p:spPr bwMode="auto">
          <a:xfrm>
            <a:off x="6226175" y="4930775"/>
            <a:ext cx="1841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Resource Group</a:t>
            </a:r>
            <a:endParaRPr lang="en-US"/>
          </a:p>
        </p:txBody>
      </p:sp>
      <p:sp>
        <p:nvSpPr>
          <p:cNvPr id="59" name="Rectangle 56"/>
          <p:cNvSpPr>
            <a:spLocks noChangeArrowheads="1"/>
          </p:cNvSpPr>
          <p:nvPr/>
        </p:nvSpPr>
        <p:spPr bwMode="auto">
          <a:xfrm>
            <a:off x="5327650" y="5441950"/>
            <a:ext cx="762000" cy="3048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Text Box 57"/>
          <p:cNvSpPr txBox="1">
            <a:spLocks noChangeArrowheads="1"/>
          </p:cNvSpPr>
          <p:nvPr/>
        </p:nvSpPr>
        <p:spPr bwMode="auto">
          <a:xfrm>
            <a:off x="6226175" y="5387975"/>
            <a:ext cx="1128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Resource</a:t>
            </a:r>
            <a:endParaRPr lang="en-US"/>
          </a:p>
        </p:txBody>
      </p:sp>
      <p:sp>
        <p:nvSpPr>
          <p:cNvPr id="62" name="Rectangle 59"/>
          <p:cNvSpPr>
            <a:spLocks noChangeArrowheads="1"/>
          </p:cNvSpPr>
          <p:nvPr/>
        </p:nvSpPr>
        <p:spPr bwMode="auto">
          <a:xfrm>
            <a:off x="7489825" y="2590800"/>
            <a:ext cx="1371600" cy="6858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SDSC</a:t>
            </a:r>
            <a:endParaRPr lang="en-US" dirty="0"/>
          </a:p>
        </p:txBody>
      </p:sp>
      <p:cxnSp>
        <p:nvCxnSpPr>
          <p:cNvPr id="63" name="AutoShape 60"/>
          <p:cNvCxnSpPr>
            <a:cxnSpLocks noChangeShapeType="1"/>
            <a:stCxn id="62" idx="0"/>
            <a:endCxn id="46" idx="2"/>
          </p:cNvCxnSpPr>
          <p:nvPr/>
        </p:nvCxnSpPr>
        <p:spPr bwMode="auto">
          <a:xfrm flipH="1" flipV="1">
            <a:off x="7048500" y="2057400"/>
            <a:ext cx="1127125" cy="5334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 type="triangle" w="med" len="med"/>
            <a:tailEnd/>
          </a:ln>
        </p:spPr>
      </p:cxnSp>
      <p:cxnSp>
        <p:nvCxnSpPr>
          <p:cNvPr id="64" name="AutoShape 61"/>
          <p:cNvCxnSpPr>
            <a:cxnSpLocks noChangeShapeType="1"/>
          </p:cNvCxnSpPr>
          <p:nvPr/>
        </p:nvCxnSpPr>
        <p:spPr bwMode="auto">
          <a:xfrm flipV="1">
            <a:off x="8001000" y="3259138"/>
            <a:ext cx="174625" cy="4572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 type="triangle" w="med" len="med"/>
            <a:tailEnd/>
          </a:ln>
        </p:spPr>
      </p:cxnSp>
      <p:sp>
        <p:nvSpPr>
          <p:cNvPr id="65" name="Line 62"/>
          <p:cNvSpPr>
            <a:spLocks noChangeShapeType="1"/>
          </p:cNvSpPr>
          <p:nvPr/>
        </p:nvSpPr>
        <p:spPr bwMode="auto">
          <a:xfrm>
            <a:off x="8135938" y="3260725"/>
            <a:ext cx="703262" cy="3968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1b:  Describing your resources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295400"/>
            <a:ext cx="8610600" cy="4749800"/>
          </a:xfrm>
        </p:spPr>
        <p:txBody>
          <a:bodyPr/>
          <a:lstStyle/>
          <a:p>
            <a:pPr>
              <a:spcAft>
                <a:spcPct val="50000"/>
              </a:spcAft>
            </a:pPr>
            <a:r>
              <a:rPr lang="en-US" sz="2400" b="1" dirty="0">
                <a:solidFill>
                  <a:schemeClr val="accent2"/>
                </a:solidFill>
              </a:rPr>
              <a:t>Macros </a:t>
            </a:r>
            <a:r>
              <a:rPr lang="en-US" sz="2400" dirty="0"/>
              <a:t>- Attributes (or variables) that describe your resource </a:t>
            </a:r>
          </a:p>
          <a:p>
            <a:pPr>
              <a:spcAft>
                <a:spcPct val="50000"/>
              </a:spcAft>
            </a:pPr>
            <a:r>
              <a:rPr lang="en-US" sz="2400" dirty="0"/>
              <a:t> Can be defined in a resource or in a resource group</a:t>
            </a:r>
          </a:p>
          <a:p>
            <a:pPr>
              <a:spcAft>
                <a:spcPct val="50000"/>
              </a:spcAft>
            </a:pPr>
            <a:r>
              <a:rPr lang="en-US" sz="2400" dirty="0"/>
              <a:t>Can be inherited -- most specific value wins</a:t>
            </a:r>
          </a:p>
          <a:p>
            <a:pPr>
              <a:spcAft>
                <a:spcPct val="50000"/>
              </a:spcAft>
            </a:pPr>
            <a:r>
              <a:rPr lang="en-US" sz="2400" dirty="0"/>
              <a:t>Can have multiple values</a:t>
            </a:r>
          </a:p>
        </p:txBody>
      </p:sp>
      <p:cxnSp>
        <p:nvCxnSpPr>
          <p:cNvPr id="20489" name="AutoShape 9"/>
          <p:cNvCxnSpPr>
            <a:cxnSpLocks noChangeShapeType="1"/>
            <a:stCxn id="20516" idx="2"/>
            <a:endCxn id="20511" idx="0"/>
          </p:cNvCxnSpPr>
          <p:nvPr/>
        </p:nvCxnSpPr>
        <p:spPr bwMode="auto">
          <a:xfrm>
            <a:off x="4719638" y="4640263"/>
            <a:ext cx="2252662" cy="242887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20504" name="AutoShape 24"/>
          <p:cNvCxnSpPr>
            <a:cxnSpLocks noChangeShapeType="1"/>
            <a:stCxn id="20516" idx="2"/>
            <a:endCxn id="20508" idx="0"/>
          </p:cNvCxnSpPr>
          <p:nvPr/>
        </p:nvCxnSpPr>
        <p:spPr bwMode="auto">
          <a:xfrm flipH="1">
            <a:off x="2324100" y="4640263"/>
            <a:ext cx="2395538" cy="319087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</p:cxnSp>
      <p:sp>
        <p:nvSpPr>
          <p:cNvPr id="20508" name="Rectangle 28"/>
          <p:cNvSpPr>
            <a:spLocks noChangeArrowheads="1"/>
          </p:cNvSpPr>
          <p:nvPr/>
        </p:nvSpPr>
        <p:spPr bwMode="auto">
          <a:xfrm>
            <a:off x="457200" y="4959350"/>
            <a:ext cx="3733800" cy="3048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dirty="0" smtClean="0"/>
              <a:t>TACC Ranger </a:t>
            </a:r>
            <a:endParaRPr lang="en-US" sz="2000" dirty="0"/>
          </a:p>
        </p:txBody>
      </p:sp>
      <p:sp>
        <p:nvSpPr>
          <p:cNvPr id="20511" name="Rectangle 31"/>
          <p:cNvSpPr>
            <a:spLocks noChangeArrowheads="1"/>
          </p:cNvSpPr>
          <p:nvPr/>
        </p:nvSpPr>
        <p:spPr bwMode="auto">
          <a:xfrm>
            <a:off x="5105400" y="4883150"/>
            <a:ext cx="3733800" cy="3810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dirty="0" smtClean="0"/>
              <a:t>NCSA</a:t>
            </a:r>
            <a:r>
              <a:rPr lang="en-US" sz="2000" dirty="0" smtClean="0"/>
              <a:t> Abe</a:t>
            </a:r>
            <a:r>
              <a:rPr lang="en-US" sz="2000" dirty="0" smtClean="0"/>
              <a:t> </a:t>
            </a:r>
            <a:r>
              <a:rPr lang="en-US" sz="2000" dirty="0"/>
              <a:t>Cluster</a:t>
            </a:r>
          </a:p>
        </p:txBody>
      </p:sp>
      <p:sp>
        <p:nvSpPr>
          <p:cNvPr id="20515" name="Rectangle 35"/>
          <p:cNvSpPr>
            <a:spLocks noChangeArrowheads="1"/>
          </p:cNvSpPr>
          <p:nvPr/>
        </p:nvSpPr>
        <p:spPr bwMode="auto">
          <a:xfrm>
            <a:off x="2976563" y="3724275"/>
            <a:ext cx="3429000" cy="2698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TeraGrid</a:t>
            </a:r>
            <a:endParaRPr lang="en-US"/>
          </a:p>
        </p:txBody>
      </p:sp>
      <p:sp>
        <p:nvSpPr>
          <p:cNvPr id="20516" name="Rectangle 36"/>
          <p:cNvSpPr>
            <a:spLocks noChangeArrowheads="1"/>
          </p:cNvSpPr>
          <p:nvPr/>
        </p:nvSpPr>
        <p:spPr bwMode="auto">
          <a:xfrm>
            <a:off x="2946400" y="4065588"/>
            <a:ext cx="3546475" cy="5746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b="1"/>
              <a:t>projectId </a:t>
            </a:r>
            <a:r>
              <a:rPr lang="en-US" sz="2000"/>
              <a:t>= TG-STA060008N</a:t>
            </a:r>
          </a:p>
          <a:p>
            <a:r>
              <a:rPr lang="en-US" sz="2000" b="1"/>
              <a:t>scheduler</a:t>
            </a:r>
            <a:r>
              <a:rPr lang="en-US" sz="2000"/>
              <a:t> = PBS </a:t>
            </a:r>
            <a:endParaRPr lang="en-US">
              <a:solidFill>
                <a:srgbClr val="4F4E68"/>
              </a:solidFill>
              <a:latin typeface="Courier" charset="0"/>
            </a:endParaRPr>
          </a:p>
        </p:txBody>
      </p:sp>
      <p:sp>
        <p:nvSpPr>
          <p:cNvPr id="20517" name="Rectangle 37"/>
          <p:cNvSpPr>
            <a:spLocks noChangeArrowheads="1"/>
          </p:cNvSpPr>
          <p:nvPr/>
        </p:nvSpPr>
        <p:spPr bwMode="auto">
          <a:xfrm>
            <a:off x="259654" y="5380232"/>
            <a:ext cx="4127158" cy="838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b="1" dirty="0" err="1"/>
              <a:t>gramContact</a:t>
            </a:r>
            <a:r>
              <a:rPr lang="en-US" sz="2000" dirty="0"/>
              <a:t> =</a:t>
            </a:r>
            <a:r>
              <a:rPr lang="en-US" sz="2000" dirty="0" smtClean="0"/>
              <a:t> </a:t>
            </a:r>
            <a:r>
              <a:rPr lang="en-US" sz="2000" dirty="0" err="1" smtClean="0"/>
              <a:t>ranger.tacc.utexas.edu</a:t>
            </a:r>
            <a:endParaRPr lang="en-US" sz="2000" dirty="0" smtClean="0"/>
          </a:p>
          <a:p>
            <a:r>
              <a:rPr lang="en-US" sz="2000" b="1" dirty="0"/>
              <a:t>queue</a:t>
            </a:r>
            <a:r>
              <a:rPr lang="en-US" sz="2000" dirty="0"/>
              <a:t> = default</a:t>
            </a:r>
          </a:p>
          <a:p>
            <a:r>
              <a:rPr lang="en-US" sz="2000" b="1" dirty="0"/>
              <a:t>scheduler</a:t>
            </a:r>
            <a:r>
              <a:rPr lang="en-US" sz="2000" dirty="0"/>
              <a:t> =</a:t>
            </a:r>
            <a:r>
              <a:rPr lang="en-US" sz="2000" dirty="0" smtClean="0"/>
              <a:t> SGE</a:t>
            </a:r>
            <a:endParaRPr lang="en-US" sz="2800" dirty="0"/>
          </a:p>
        </p:txBody>
      </p:sp>
      <p:sp>
        <p:nvSpPr>
          <p:cNvPr id="20518" name="Rectangle 38"/>
          <p:cNvSpPr>
            <a:spLocks noChangeArrowheads="1"/>
          </p:cNvSpPr>
          <p:nvPr/>
        </p:nvSpPr>
        <p:spPr bwMode="auto">
          <a:xfrm>
            <a:off x="5138738" y="5257800"/>
            <a:ext cx="3733800" cy="7461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b="1" dirty="0" err="1"/>
              <a:t>gramContact</a:t>
            </a:r>
            <a:r>
              <a:rPr lang="en-US" sz="2000" dirty="0"/>
              <a:t> =</a:t>
            </a:r>
            <a:r>
              <a:rPr lang="en-US" sz="2000" dirty="0" smtClean="0"/>
              <a:t> </a:t>
            </a:r>
            <a:r>
              <a:rPr lang="en-US" sz="2000" dirty="0" smtClean="0"/>
              <a:t>grid-</a:t>
            </a:r>
            <a:r>
              <a:rPr lang="en-US" sz="2000" dirty="0" err="1" smtClean="0"/>
              <a:t>abe</a:t>
            </a:r>
            <a:r>
              <a:rPr lang="en-US" sz="2000" dirty="0" err="1" smtClean="0"/>
              <a:t>.ncsa.edu</a:t>
            </a:r>
            <a:endParaRPr lang="en-US" sz="2000" dirty="0"/>
          </a:p>
          <a:p>
            <a:r>
              <a:rPr lang="en-US" sz="2000" b="1" dirty="0"/>
              <a:t>queue</a:t>
            </a:r>
            <a:r>
              <a:rPr lang="en-US" sz="2000" dirty="0"/>
              <a:t> = standby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1c:  Automating access to resource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00799" y="4953001"/>
            <a:ext cx="1778000" cy="448732"/>
          </a:xfrm>
        </p:spPr>
        <p:txBody>
          <a:bodyPr/>
          <a:lstStyle/>
          <a:p>
            <a:pPr marL="0" indent="0">
              <a:lnSpc>
                <a:spcPct val="85000"/>
              </a:lnSpc>
              <a:buFontTx/>
              <a:buNone/>
            </a:pPr>
            <a:r>
              <a:rPr lang="en-US" sz="2000" dirty="0"/>
              <a:t>Uses Java </a:t>
            </a:r>
            <a:r>
              <a:rPr lang="en-US" sz="2000" dirty="0" err="1" smtClean="0"/>
              <a:t>CoG</a:t>
            </a:r>
            <a:endParaRPr lang="en-US" sz="2400" dirty="0" smtClean="0"/>
          </a:p>
          <a:p>
            <a:pPr marL="0" indent="0">
              <a:lnSpc>
                <a:spcPct val="85000"/>
              </a:lnSpc>
              <a:buFontTx/>
              <a:buNone/>
            </a:pPr>
            <a:endParaRPr lang="en-US" sz="2400" dirty="0"/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6379633" y="4560888"/>
            <a:ext cx="1511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4C4C4C"/>
                </a:solidFill>
              </a:rPr>
              <a:t>Grid Resource</a:t>
            </a:r>
          </a:p>
        </p:txBody>
      </p:sp>
      <p:sp>
        <p:nvSpPr>
          <p:cNvPr id="26631" name="AutoShape 7"/>
          <p:cNvSpPr>
            <a:spLocks noChangeArrowheads="1"/>
          </p:cNvSpPr>
          <p:nvPr/>
        </p:nvSpPr>
        <p:spPr bwMode="auto">
          <a:xfrm>
            <a:off x="6655858" y="3668713"/>
            <a:ext cx="361950" cy="355600"/>
          </a:xfrm>
          <a:prstGeom prst="cube">
            <a:avLst>
              <a:gd name="adj" fmla="val 2500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2" name="AutoShape 8"/>
          <p:cNvSpPr>
            <a:spLocks noChangeArrowheads="1"/>
          </p:cNvSpPr>
          <p:nvPr/>
        </p:nvSpPr>
        <p:spPr bwMode="auto">
          <a:xfrm>
            <a:off x="6474883" y="3846513"/>
            <a:ext cx="361950" cy="711200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3" name="AutoShape 9"/>
          <p:cNvSpPr>
            <a:spLocks noChangeArrowheads="1"/>
          </p:cNvSpPr>
          <p:nvPr/>
        </p:nvSpPr>
        <p:spPr bwMode="auto">
          <a:xfrm>
            <a:off x="7017808" y="3668713"/>
            <a:ext cx="361950" cy="355600"/>
          </a:xfrm>
          <a:prstGeom prst="cube">
            <a:avLst>
              <a:gd name="adj" fmla="val 2500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4" name="AutoShape 10"/>
          <p:cNvSpPr>
            <a:spLocks noChangeArrowheads="1"/>
          </p:cNvSpPr>
          <p:nvPr/>
        </p:nvSpPr>
        <p:spPr bwMode="auto">
          <a:xfrm>
            <a:off x="6836833" y="3846513"/>
            <a:ext cx="361950" cy="711200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5" name="AutoShape 11"/>
          <p:cNvSpPr>
            <a:spLocks noChangeArrowheads="1"/>
          </p:cNvSpPr>
          <p:nvPr/>
        </p:nvSpPr>
        <p:spPr bwMode="auto">
          <a:xfrm>
            <a:off x="7379758" y="3668713"/>
            <a:ext cx="361950" cy="711200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6" name="AutoShape 12"/>
          <p:cNvSpPr>
            <a:spLocks noChangeArrowheads="1"/>
          </p:cNvSpPr>
          <p:nvPr/>
        </p:nvSpPr>
        <p:spPr bwMode="auto">
          <a:xfrm>
            <a:off x="7198783" y="3846513"/>
            <a:ext cx="361950" cy="711200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7" name="AutoShape 13"/>
          <p:cNvSpPr>
            <a:spLocks noChangeArrowheads="1"/>
          </p:cNvSpPr>
          <p:nvPr/>
        </p:nvSpPr>
        <p:spPr bwMode="auto">
          <a:xfrm>
            <a:off x="6627283" y="3463925"/>
            <a:ext cx="914400" cy="712788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Reporter manager</a:t>
            </a:r>
          </a:p>
        </p:txBody>
      </p:sp>
      <p:sp>
        <p:nvSpPr>
          <p:cNvPr id="26638" name="AutoShape 14"/>
          <p:cNvSpPr>
            <a:spLocks noChangeArrowheads="1"/>
          </p:cNvSpPr>
          <p:nvPr/>
        </p:nvSpPr>
        <p:spPr bwMode="auto">
          <a:xfrm>
            <a:off x="2667000" y="1741488"/>
            <a:ext cx="1371600" cy="685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solidFill>
                  <a:schemeClr val="bg1"/>
                </a:solidFill>
              </a:rPr>
              <a:t>Agent</a:t>
            </a:r>
            <a:endParaRPr lang="en-US" sz="1400">
              <a:solidFill>
                <a:schemeClr val="bg1"/>
              </a:solidFill>
            </a:endParaRPr>
          </a:p>
        </p:txBody>
      </p:sp>
      <p:cxnSp>
        <p:nvCxnSpPr>
          <p:cNvPr id="26641" name="AutoShape 17"/>
          <p:cNvCxnSpPr>
            <a:cxnSpLocks noChangeShapeType="1"/>
            <a:stCxn id="26638" idx="2"/>
            <a:endCxn id="26637" idx="0"/>
          </p:cNvCxnSpPr>
          <p:nvPr/>
        </p:nvCxnSpPr>
        <p:spPr bwMode="auto">
          <a:xfrm rot="16200000" flipH="1">
            <a:off x="4700323" y="1079764"/>
            <a:ext cx="1036637" cy="3731683"/>
          </a:xfrm>
          <a:prstGeom prst="straightConnector1">
            <a:avLst/>
          </a:prstGeom>
          <a:noFill/>
          <a:ln w="12700">
            <a:solidFill>
              <a:srgbClr val="333333"/>
            </a:solidFill>
            <a:round/>
            <a:headEnd/>
            <a:tailEnd type="triangle" w="med" len="med"/>
          </a:ln>
          <a:effectLst/>
        </p:spPr>
      </p:cxnSp>
      <p:cxnSp>
        <p:nvCxnSpPr>
          <p:cNvPr id="26644" name="AutoShape 20"/>
          <p:cNvCxnSpPr>
            <a:cxnSpLocks noChangeShapeType="1"/>
            <a:stCxn id="26638" idx="2"/>
            <a:endCxn id="26653" idx="0"/>
          </p:cNvCxnSpPr>
          <p:nvPr/>
        </p:nvCxnSpPr>
        <p:spPr bwMode="auto">
          <a:xfrm rot="16200000" flipH="1">
            <a:off x="3073400" y="2706687"/>
            <a:ext cx="1361017" cy="802217"/>
          </a:xfrm>
          <a:prstGeom prst="straightConnector1">
            <a:avLst/>
          </a:prstGeom>
          <a:noFill/>
          <a:ln w="12700">
            <a:solidFill>
              <a:srgbClr val="333333"/>
            </a:solidFill>
            <a:round/>
            <a:headEnd/>
            <a:tailEnd type="triangle" w="med" len="med"/>
          </a:ln>
          <a:effectLst/>
        </p:spPr>
      </p:cxnSp>
      <p:grpSp>
        <p:nvGrpSpPr>
          <p:cNvPr id="49" name="Group 48"/>
          <p:cNvGrpSpPr/>
          <p:nvPr/>
        </p:nvGrpSpPr>
        <p:grpSpPr>
          <a:xfrm>
            <a:off x="3534834" y="3788305"/>
            <a:ext cx="1511300" cy="1463675"/>
            <a:chOff x="3534834" y="3788305"/>
            <a:chExt cx="1511300" cy="1463675"/>
          </a:xfrm>
        </p:grpSpPr>
        <p:sp>
          <p:nvSpPr>
            <p:cNvPr id="26630" name="Text Box 6"/>
            <p:cNvSpPr txBox="1">
              <a:spLocks noChangeArrowheads="1"/>
            </p:cNvSpPr>
            <p:nvPr/>
          </p:nvSpPr>
          <p:spPr bwMode="auto">
            <a:xfrm>
              <a:off x="4059767" y="3972455"/>
              <a:ext cx="4889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…</a:t>
              </a:r>
            </a:p>
          </p:txBody>
        </p:sp>
        <p:sp>
          <p:nvSpPr>
            <p:cNvPr id="26646" name="Text Box 22"/>
            <p:cNvSpPr txBox="1">
              <a:spLocks noChangeArrowheads="1"/>
            </p:cNvSpPr>
            <p:nvPr/>
          </p:nvSpPr>
          <p:spPr bwMode="auto">
            <a:xfrm>
              <a:off x="3534834" y="4885267"/>
              <a:ext cx="15113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solidFill>
                    <a:srgbClr val="4C4C4C"/>
                  </a:solidFill>
                </a:rPr>
                <a:t>Grid Resource</a:t>
              </a:r>
            </a:p>
          </p:txBody>
        </p:sp>
        <p:sp>
          <p:nvSpPr>
            <p:cNvPr id="26647" name="AutoShape 23"/>
            <p:cNvSpPr>
              <a:spLocks noChangeArrowheads="1"/>
            </p:cNvSpPr>
            <p:nvPr/>
          </p:nvSpPr>
          <p:spPr bwMode="auto">
            <a:xfrm>
              <a:off x="3726392" y="3993092"/>
              <a:ext cx="361950" cy="355600"/>
            </a:xfrm>
            <a:prstGeom prst="cube">
              <a:avLst>
                <a:gd name="adj" fmla="val 25000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48" name="AutoShape 24"/>
            <p:cNvSpPr>
              <a:spLocks noChangeArrowheads="1"/>
            </p:cNvSpPr>
            <p:nvPr/>
          </p:nvSpPr>
          <p:spPr bwMode="auto">
            <a:xfrm>
              <a:off x="3545417" y="4170892"/>
              <a:ext cx="361950" cy="711200"/>
            </a:xfrm>
            <a:prstGeom prst="cube">
              <a:avLst>
                <a:gd name="adj" fmla="val 25000"/>
              </a:avLst>
            </a:prstGeom>
            <a:solidFill>
              <a:schemeClr val="bg2"/>
            </a:solidFill>
            <a:ln w="9525">
              <a:solidFill>
                <a:srgbClr val="333333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49" name="AutoShape 25"/>
            <p:cNvSpPr>
              <a:spLocks noChangeArrowheads="1"/>
            </p:cNvSpPr>
            <p:nvPr/>
          </p:nvSpPr>
          <p:spPr bwMode="auto">
            <a:xfrm>
              <a:off x="4088342" y="3993092"/>
              <a:ext cx="361950" cy="355600"/>
            </a:xfrm>
            <a:prstGeom prst="cube">
              <a:avLst>
                <a:gd name="adj" fmla="val 25000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50" name="AutoShape 26"/>
            <p:cNvSpPr>
              <a:spLocks noChangeArrowheads="1"/>
            </p:cNvSpPr>
            <p:nvPr/>
          </p:nvSpPr>
          <p:spPr bwMode="auto">
            <a:xfrm>
              <a:off x="3907367" y="4170892"/>
              <a:ext cx="361950" cy="711200"/>
            </a:xfrm>
            <a:prstGeom prst="cube">
              <a:avLst>
                <a:gd name="adj" fmla="val 25000"/>
              </a:avLst>
            </a:prstGeom>
            <a:solidFill>
              <a:schemeClr val="bg2"/>
            </a:solidFill>
            <a:ln w="9525">
              <a:solidFill>
                <a:srgbClr val="333333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51" name="AutoShape 27"/>
            <p:cNvSpPr>
              <a:spLocks noChangeArrowheads="1"/>
            </p:cNvSpPr>
            <p:nvPr/>
          </p:nvSpPr>
          <p:spPr bwMode="auto">
            <a:xfrm>
              <a:off x="4450292" y="3993092"/>
              <a:ext cx="361950" cy="711200"/>
            </a:xfrm>
            <a:prstGeom prst="cube">
              <a:avLst>
                <a:gd name="adj" fmla="val 25000"/>
              </a:avLst>
            </a:prstGeom>
            <a:solidFill>
              <a:schemeClr val="bg2"/>
            </a:solidFill>
            <a:ln w="9525">
              <a:solidFill>
                <a:srgbClr val="333333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52" name="AutoShape 28"/>
            <p:cNvSpPr>
              <a:spLocks noChangeArrowheads="1"/>
            </p:cNvSpPr>
            <p:nvPr/>
          </p:nvSpPr>
          <p:spPr bwMode="auto">
            <a:xfrm>
              <a:off x="4269317" y="4170892"/>
              <a:ext cx="361950" cy="711200"/>
            </a:xfrm>
            <a:prstGeom prst="cube">
              <a:avLst>
                <a:gd name="adj" fmla="val 25000"/>
              </a:avLst>
            </a:prstGeom>
            <a:solidFill>
              <a:schemeClr val="bg2"/>
            </a:solidFill>
            <a:ln w="9525">
              <a:solidFill>
                <a:srgbClr val="333333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53" name="AutoShape 29"/>
            <p:cNvSpPr>
              <a:spLocks noChangeArrowheads="1"/>
            </p:cNvSpPr>
            <p:nvPr/>
          </p:nvSpPr>
          <p:spPr bwMode="auto">
            <a:xfrm>
              <a:off x="3697817" y="3788305"/>
              <a:ext cx="914400" cy="712787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rgbClr val="333333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Reporter manager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6658" name="AutoShape 34"/>
          <p:cNvCxnSpPr>
            <a:cxnSpLocks noChangeShapeType="1"/>
            <a:stCxn id="26638" idx="3"/>
            <a:endCxn id="26662" idx="2"/>
          </p:cNvCxnSpPr>
          <p:nvPr/>
        </p:nvCxnSpPr>
        <p:spPr bwMode="auto">
          <a:xfrm flipV="1">
            <a:off x="4038600" y="2079625"/>
            <a:ext cx="1666875" cy="4763"/>
          </a:xfrm>
          <a:prstGeom prst="straightConnector1">
            <a:avLst/>
          </a:prstGeom>
          <a:noFill/>
          <a:ln w="12700">
            <a:solidFill>
              <a:srgbClr val="333333"/>
            </a:solidFill>
            <a:round/>
            <a:headEnd/>
            <a:tailEnd type="triangle" w="med" len="med"/>
          </a:ln>
          <a:effectLst/>
        </p:spPr>
      </p:cxnSp>
      <p:sp>
        <p:nvSpPr>
          <p:cNvPr id="26660" name="Text Box 36"/>
          <p:cNvSpPr txBox="1">
            <a:spLocks noChangeArrowheads="1"/>
          </p:cNvSpPr>
          <p:nvPr/>
        </p:nvSpPr>
        <p:spPr bwMode="auto">
          <a:xfrm>
            <a:off x="5610225" y="2392363"/>
            <a:ext cx="1511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4C4C4C"/>
                </a:solidFill>
              </a:rPr>
              <a:t>Grid Resource</a:t>
            </a:r>
          </a:p>
        </p:txBody>
      </p:sp>
      <p:sp>
        <p:nvSpPr>
          <p:cNvPr id="26661" name="AutoShape 37"/>
          <p:cNvSpPr>
            <a:spLocks noChangeArrowheads="1"/>
          </p:cNvSpPr>
          <p:nvPr/>
        </p:nvSpPr>
        <p:spPr bwMode="auto">
          <a:xfrm>
            <a:off x="5886450" y="1500188"/>
            <a:ext cx="361950" cy="355600"/>
          </a:xfrm>
          <a:prstGeom prst="cube">
            <a:avLst>
              <a:gd name="adj" fmla="val 2500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62" name="AutoShape 38"/>
          <p:cNvSpPr>
            <a:spLocks noChangeArrowheads="1"/>
          </p:cNvSpPr>
          <p:nvPr/>
        </p:nvSpPr>
        <p:spPr bwMode="auto">
          <a:xfrm>
            <a:off x="5705475" y="1677988"/>
            <a:ext cx="361950" cy="711200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63" name="AutoShape 39"/>
          <p:cNvSpPr>
            <a:spLocks noChangeArrowheads="1"/>
          </p:cNvSpPr>
          <p:nvPr/>
        </p:nvSpPr>
        <p:spPr bwMode="auto">
          <a:xfrm>
            <a:off x="6248400" y="1500188"/>
            <a:ext cx="361950" cy="355600"/>
          </a:xfrm>
          <a:prstGeom prst="cube">
            <a:avLst>
              <a:gd name="adj" fmla="val 2500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64" name="AutoShape 40"/>
          <p:cNvSpPr>
            <a:spLocks noChangeArrowheads="1"/>
          </p:cNvSpPr>
          <p:nvPr/>
        </p:nvSpPr>
        <p:spPr bwMode="auto">
          <a:xfrm>
            <a:off x="6067425" y="1677988"/>
            <a:ext cx="361950" cy="711200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65" name="AutoShape 41"/>
          <p:cNvSpPr>
            <a:spLocks noChangeArrowheads="1"/>
          </p:cNvSpPr>
          <p:nvPr/>
        </p:nvSpPr>
        <p:spPr bwMode="auto">
          <a:xfrm>
            <a:off x="6610350" y="1500188"/>
            <a:ext cx="361950" cy="711200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66" name="AutoShape 42"/>
          <p:cNvSpPr>
            <a:spLocks noChangeArrowheads="1"/>
          </p:cNvSpPr>
          <p:nvPr/>
        </p:nvSpPr>
        <p:spPr bwMode="auto">
          <a:xfrm>
            <a:off x="6429375" y="1677988"/>
            <a:ext cx="361950" cy="711200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67" name="AutoShape 43"/>
          <p:cNvSpPr>
            <a:spLocks noChangeArrowheads="1"/>
          </p:cNvSpPr>
          <p:nvPr/>
        </p:nvSpPr>
        <p:spPr bwMode="auto">
          <a:xfrm>
            <a:off x="5857875" y="1295400"/>
            <a:ext cx="914400" cy="712788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Reporter manager</a:t>
            </a:r>
          </a:p>
        </p:txBody>
      </p:sp>
      <p:sp>
        <p:nvSpPr>
          <p:cNvPr id="26668" name="Rectangle 44"/>
          <p:cNvSpPr>
            <a:spLocks noChangeArrowheads="1"/>
          </p:cNvSpPr>
          <p:nvPr/>
        </p:nvSpPr>
        <p:spPr bwMode="auto">
          <a:xfrm>
            <a:off x="7000875" y="1524000"/>
            <a:ext cx="2039938" cy="103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/>
              <a:t>Uses Java Runtime exec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endParaRPr lang="en-US" sz="2000"/>
          </a:p>
        </p:txBody>
      </p:sp>
      <p:sp>
        <p:nvSpPr>
          <p:cNvPr id="26669" name="Rectangle 45"/>
          <p:cNvSpPr>
            <a:spLocks noChangeArrowheads="1"/>
          </p:cNvSpPr>
          <p:nvPr/>
        </p:nvSpPr>
        <p:spPr bwMode="auto">
          <a:xfrm>
            <a:off x="2777065" y="5254622"/>
            <a:ext cx="3539068" cy="36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sz="2000" dirty="0"/>
              <a:t>Uses </a:t>
            </a:r>
            <a:r>
              <a:rPr lang="en-US" sz="2000" dirty="0" err="1"/>
              <a:t>SSHTool’s</a:t>
            </a:r>
            <a:r>
              <a:rPr lang="en-US" sz="2000" dirty="0"/>
              <a:t> Java SSH API</a:t>
            </a:r>
          </a:p>
        </p:txBody>
      </p:sp>
      <p:sp>
        <p:nvSpPr>
          <p:cNvPr id="26670" name="Rectangle 46"/>
          <p:cNvSpPr>
            <a:spLocks noChangeArrowheads="1"/>
          </p:cNvSpPr>
          <p:nvPr/>
        </p:nvSpPr>
        <p:spPr bwMode="auto">
          <a:xfrm>
            <a:off x="304800" y="5715000"/>
            <a:ext cx="7620000" cy="704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dirty="0">
                <a:solidFill>
                  <a:srgbClr val="FF0000"/>
                </a:solidFill>
              </a:rPr>
              <a:t>Installs in </a:t>
            </a:r>
            <a:r>
              <a:rPr lang="en-US" b="1" dirty="0">
                <a:solidFill>
                  <a:srgbClr val="FF0000"/>
                </a:solidFill>
              </a:rPr>
              <a:t>$HOME/</a:t>
            </a:r>
            <a:r>
              <a:rPr lang="en-US" b="1" dirty="0" err="1">
                <a:solidFill>
                  <a:srgbClr val="FF0000"/>
                </a:solidFill>
              </a:rPr>
              <a:t>incaReporterManager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by default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endParaRPr lang="en-US" sz="1800" dirty="0"/>
          </a:p>
        </p:txBody>
      </p:sp>
      <p:sp>
        <p:nvSpPr>
          <p:cNvPr id="26675" name="Line 51"/>
          <p:cNvSpPr>
            <a:spLocks noChangeShapeType="1"/>
          </p:cNvSpPr>
          <p:nvPr/>
        </p:nvSpPr>
        <p:spPr bwMode="auto">
          <a:xfrm>
            <a:off x="457200" y="3048000"/>
            <a:ext cx="8229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76" name="Text Box 52"/>
          <p:cNvSpPr txBox="1">
            <a:spLocks noChangeArrowheads="1"/>
          </p:cNvSpPr>
          <p:nvPr/>
        </p:nvSpPr>
        <p:spPr bwMode="auto">
          <a:xfrm>
            <a:off x="517525" y="2651125"/>
            <a:ext cx="792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Arial" charset="0"/>
              </a:rPr>
              <a:t>Local</a:t>
            </a:r>
          </a:p>
        </p:txBody>
      </p:sp>
      <p:sp>
        <p:nvSpPr>
          <p:cNvPr id="26677" name="Text Box 53"/>
          <p:cNvSpPr txBox="1">
            <a:spLocks noChangeArrowheads="1"/>
          </p:cNvSpPr>
          <p:nvPr/>
        </p:nvSpPr>
        <p:spPr bwMode="auto">
          <a:xfrm>
            <a:off x="457200" y="3048000"/>
            <a:ext cx="1073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Arial" charset="0"/>
              </a:rPr>
              <a:t>Remote</a:t>
            </a:r>
            <a:endParaRPr lang="en-US">
              <a:latin typeface="Arial" charset="0"/>
            </a:endParaRPr>
          </a:p>
        </p:txBody>
      </p:sp>
      <p:sp>
        <p:nvSpPr>
          <p:cNvPr id="26678" name="Rectangle 54"/>
          <p:cNvSpPr>
            <a:spLocks noChangeArrowheads="1"/>
          </p:cNvSpPr>
          <p:nvPr/>
        </p:nvSpPr>
        <p:spPr bwMode="auto">
          <a:xfrm>
            <a:off x="3615265" y="3177118"/>
            <a:ext cx="67945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 err="1"/>
              <a:t>Ssh</a:t>
            </a:r>
            <a:endParaRPr lang="en-US" sz="1800" dirty="0"/>
          </a:p>
        </p:txBody>
      </p:sp>
      <p:sp>
        <p:nvSpPr>
          <p:cNvPr id="26679" name="Rectangle 55"/>
          <p:cNvSpPr>
            <a:spLocks noChangeArrowheads="1"/>
          </p:cNvSpPr>
          <p:nvPr/>
        </p:nvSpPr>
        <p:spPr bwMode="auto">
          <a:xfrm>
            <a:off x="5765271" y="3075516"/>
            <a:ext cx="917575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 err="1"/>
              <a:t>Globus</a:t>
            </a:r>
            <a:endParaRPr lang="en-US" sz="1800" dirty="0"/>
          </a:p>
        </p:txBody>
      </p:sp>
      <p:sp>
        <p:nvSpPr>
          <p:cNvPr id="26680" name="Rectangle 56"/>
          <p:cNvSpPr>
            <a:spLocks noChangeArrowheads="1"/>
          </p:cNvSpPr>
          <p:nvPr/>
        </p:nvSpPr>
        <p:spPr bwMode="auto">
          <a:xfrm>
            <a:off x="4543425" y="1889125"/>
            <a:ext cx="731838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/>
              <a:t>Local</a:t>
            </a:r>
          </a:p>
        </p:txBody>
      </p:sp>
      <p:cxnSp>
        <p:nvCxnSpPr>
          <p:cNvPr id="42" name="AutoShape 20"/>
          <p:cNvCxnSpPr>
            <a:cxnSpLocks noChangeShapeType="1"/>
            <a:stCxn id="26638" idx="2"/>
            <a:endCxn id="59" idx="0"/>
          </p:cNvCxnSpPr>
          <p:nvPr/>
        </p:nvCxnSpPr>
        <p:spPr bwMode="auto">
          <a:xfrm rot="5400000">
            <a:off x="1845733" y="2247371"/>
            <a:ext cx="1327151" cy="1686984"/>
          </a:xfrm>
          <a:prstGeom prst="straightConnector1">
            <a:avLst/>
          </a:prstGeom>
          <a:noFill/>
          <a:ln w="12700">
            <a:solidFill>
              <a:srgbClr val="333333"/>
            </a:solidFill>
            <a:round/>
            <a:headEnd/>
            <a:tailEnd type="triangle" w="med" len="med"/>
          </a:ln>
          <a:effectLst/>
        </p:spPr>
      </p:cxnSp>
      <p:sp>
        <p:nvSpPr>
          <p:cNvPr id="43" name="Rectangle 54"/>
          <p:cNvSpPr>
            <a:spLocks noChangeArrowheads="1"/>
          </p:cNvSpPr>
          <p:nvPr/>
        </p:nvSpPr>
        <p:spPr bwMode="auto">
          <a:xfrm>
            <a:off x="1583267" y="3261783"/>
            <a:ext cx="1041399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 smtClean="0"/>
              <a:t>Manual</a:t>
            </a:r>
            <a:endParaRPr lang="en-US" sz="1800" dirty="0"/>
          </a:p>
        </p:txBody>
      </p:sp>
      <p:grpSp>
        <p:nvGrpSpPr>
          <p:cNvPr id="50" name="Group 49"/>
          <p:cNvGrpSpPr/>
          <p:nvPr/>
        </p:nvGrpSpPr>
        <p:grpSpPr>
          <a:xfrm>
            <a:off x="1045633" y="3754439"/>
            <a:ext cx="1511300" cy="1463675"/>
            <a:chOff x="3534834" y="3788305"/>
            <a:chExt cx="1511300" cy="1463675"/>
          </a:xfrm>
        </p:grpSpPr>
        <p:sp>
          <p:nvSpPr>
            <p:cNvPr id="51" name="Text Box 6"/>
            <p:cNvSpPr txBox="1">
              <a:spLocks noChangeArrowheads="1"/>
            </p:cNvSpPr>
            <p:nvPr/>
          </p:nvSpPr>
          <p:spPr bwMode="auto">
            <a:xfrm>
              <a:off x="4059767" y="3972455"/>
              <a:ext cx="4889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…</a:t>
              </a:r>
            </a:p>
          </p:txBody>
        </p:sp>
        <p:sp>
          <p:nvSpPr>
            <p:cNvPr id="52" name="Text Box 22"/>
            <p:cNvSpPr txBox="1">
              <a:spLocks noChangeArrowheads="1"/>
            </p:cNvSpPr>
            <p:nvPr/>
          </p:nvSpPr>
          <p:spPr bwMode="auto">
            <a:xfrm>
              <a:off x="3534834" y="4885267"/>
              <a:ext cx="15113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solidFill>
                    <a:srgbClr val="4C4C4C"/>
                  </a:solidFill>
                </a:rPr>
                <a:t>Grid Resource</a:t>
              </a:r>
            </a:p>
          </p:txBody>
        </p:sp>
        <p:sp>
          <p:nvSpPr>
            <p:cNvPr id="53" name="AutoShape 23"/>
            <p:cNvSpPr>
              <a:spLocks noChangeArrowheads="1"/>
            </p:cNvSpPr>
            <p:nvPr/>
          </p:nvSpPr>
          <p:spPr bwMode="auto">
            <a:xfrm>
              <a:off x="3726392" y="3993092"/>
              <a:ext cx="361950" cy="355600"/>
            </a:xfrm>
            <a:prstGeom prst="cube">
              <a:avLst>
                <a:gd name="adj" fmla="val 25000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AutoShape 24"/>
            <p:cNvSpPr>
              <a:spLocks noChangeArrowheads="1"/>
            </p:cNvSpPr>
            <p:nvPr/>
          </p:nvSpPr>
          <p:spPr bwMode="auto">
            <a:xfrm>
              <a:off x="3545417" y="4170892"/>
              <a:ext cx="361950" cy="711200"/>
            </a:xfrm>
            <a:prstGeom prst="cube">
              <a:avLst>
                <a:gd name="adj" fmla="val 25000"/>
              </a:avLst>
            </a:prstGeom>
            <a:solidFill>
              <a:schemeClr val="bg2"/>
            </a:solidFill>
            <a:ln w="9525">
              <a:solidFill>
                <a:srgbClr val="333333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AutoShape 25"/>
            <p:cNvSpPr>
              <a:spLocks noChangeArrowheads="1"/>
            </p:cNvSpPr>
            <p:nvPr/>
          </p:nvSpPr>
          <p:spPr bwMode="auto">
            <a:xfrm>
              <a:off x="4088342" y="3993092"/>
              <a:ext cx="361950" cy="355600"/>
            </a:xfrm>
            <a:prstGeom prst="cube">
              <a:avLst>
                <a:gd name="adj" fmla="val 25000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AutoShape 26"/>
            <p:cNvSpPr>
              <a:spLocks noChangeArrowheads="1"/>
            </p:cNvSpPr>
            <p:nvPr/>
          </p:nvSpPr>
          <p:spPr bwMode="auto">
            <a:xfrm>
              <a:off x="3907367" y="4170892"/>
              <a:ext cx="361950" cy="711200"/>
            </a:xfrm>
            <a:prstGeom prst="cube">
              <a:avLst>
                <a:gd name="adj" fmla="val 25000"/>
              </a:avLst>
            </a:prstGeom>
            <a:solidFill>
              <a:schemeClr val="bg2"/>
            </a:solidFill>
            <a:ln w="9525">
              <a:solidFill>
                <a:srgbClr val="333333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AutoShape 27"/>
            <p:cNvSpPr>
              <a:spLocks noChangeArrowheads="1"/>
            </p:cNvSpPr>
            <p:nvPr/>
          </p:nvSpPr>
          <p:spPr bwMode="auto">
            <a:xfrm>
              <a:off x="4450292" y="3993092"/>
              <a:ext cx="361950" cy="711200"/>
            </a:xfrm>
            <a:prstGeom prst="cube">
              <a:avLst>
                <a:gd name="adj" fmla="val 25000"/>
              </a:avLst>
            </a:prstGeom>
            <a:solidFill>
              <a:schemeClr val="bg2"/>
            </a:solidFill>
            <a:ln w="9525">
              <a:solidFill>
                <a:srgbClr val="333333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AutoShape 28"/>
            <p:cNvSpPr>
              <a:spLocks noChangeArrowheads="1"/>
            </p:cNvSpPr>
            <p:nvPr/>
          </p:nvSpPr>
          <p:spPr bwMode="auto">
            <a:xfrm>
              <a:off x="4269317" y="4170892"/>
              <a:ext cx="361950" cy="711200"/>
            </a:xfrm>
            <a:prstGeom prst="cube">
              <a:avLst>
                <a:gd name="adj" fmla="val 25000"/>
              </a:avLst>
            </a:prstGeom>
            <a:solidFill>
              <a:schemeClr val="bg2"/>
            </a:solidFill>
            <a:ln w="9525">
              <a:solidFill>
                <a:srgbClr val="333333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AutoShape 29"/>
            <p:cNvSpPr>
              <a:spLocks noChangeArrowheads="1"/>
            </p:cNvSpPr>
            <p:nvPr/>
          </p:nvSpPr>
          <p:spPr bwMode="auto">
            <a:xfrm>
              <a:off x="3697817" y="3788305"/>
              <a:ext cx="914400" cy="712787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rgbClr val="333333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Reporter manager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configuration is a description of an Inca deployment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endParaRPr lang="en-US" dirty="0"/>
          </a:p>
          <a:p>
            <a:pPr marL="533400" indent="-533400"/>
            <a:endParaRPr lang="en-US" sz="2400" dirty="0"/>
          </a:p>
          <a:p>
            <a:pPr marL="533400" indent="-533400">
              <a:buFont typeface="Arial" charset="0"/>
              <a:buAutoNum type="arabicPeriod"/>
            </a:pPr>
            <a:r>
              <a:rPr lang="en-US" sz="2400" dirty="0">
                <a:solidFill>
                  <a:schemeClr val="folHlink"/>
                </a:solidFill>
              </a:rPr>
              <a:t>Which resources do you want to monitor?</a:t>
            </a:r>
            <a:endParaRPr lang="en-US" sz="2400" dirty="0">
              <a:solidFill>
                <a:schemeClr val="bg2"/>
              </a:solidFill>
            </a:endParaRPr>
          </a:p>
          <a:p>
            <a:pPr marL="533400" indent="-533400">
              <a:buFont typeface="Arial" charset="0"/>
              <a:buAutoNum type="arabicPeriod"/>
            </a:pPr>
            <a:endParaRPr lang="en-US" dirty="0"/>
          </a:p>
          <a:p>
            <a:pPr marL="533400" indent="-533400">
              <a:buFont typeface="Arial" charset="0"/>
              <a:buAutoNum type="arabicPeriod"/>
            </a:pPr>
            <a:r>
              <a:rPr lang="en-US" sz="2400" dirty="0"/>
              <a:t>What do you want to monitor? </a:t>
            </a:r>
          </a:p>
          <a:p>
            <a:pPr marL="533400" indent="-533400">
              <a:buFont typeface="Arial" charset="0"/>
              <a:buAutoNum type="arabicPeriod"/>
            </a:pPr>
            <a:endParaRPr lang="en-US" sz="2400" dirty="0"/>
          </a:p>
          <a:p>
            <a:pPr marL="533400" indent="-533400">
              <a:buFont typeface="Arial" charset="0"/>
              <a:buAutoNum type="arabicPeriod"/>
            </a:pPr>
            <a:r>
              <a:rPr lang="en-US" sz="2400" dirty="0"/>
              <a:t>How do you want to monitor?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2:  Selecting or creating reporters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51000"/>
            <a:ext cx="8382000" cy="4749800"/>
          </a:xfrm>
        </p:spPr>
        <p:txBody>
          <a:bodyPr/>
          <a:lstStyle/>
          <a:p>
            <a:pPr marL="533400" indent="-533400">
              <a:buFont typeface="Arial" charset="0"/>
              <a:buAutoNum type="arabicPeriod"/>
            </a:pPr>
            <a:r>
              <a:rPr lang="en-US"/>
              <a:t>Use local repository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/>
              <a:t>Copy of the standard Inca reporter repository installed by default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/>
              <a:t>Use file:// or http:// (recommended)</a:t>
            </a:r>
          </a:p>
          <a:p>
            <a:pPr marL="914400" lvl="1" indent="-457200">
              <a:buFont typeface="Arial" charset="0"/>
              <a:buChar char="•"/>
            </a:pPr>
            <a:endParaRPr lang="en-US"/>
          </a:p>
          <a:p>
            <a:pPr marL="533400" indent="-533400">
              <a:buFont typeface="Arial" charset="0"/>
              <a:buAutoNum type="arabicPeriod"/>
            </a:pPr>
            <a:r>
              <a:rPr lang="en-US"/>
              <a:t>Use Inca project reporter repository + local repository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/>
              <a:t>Receive updates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ca_sdsc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7780BF"/>
      </a:accent1>
      <a:accent2>
        <a:srgbClr val="C27D52"/>
      </a:accent2>
      <a:accent3>
        <a:srgbClr val="FFFFFF"/>
      </a:accent3>
      <a:accent4>
        <a:srgbClr val="000000"/>
      </a:accent4>
      <a:accent5>
        <a:srgbClr val="BDC0DC"/>
      </a:accent5>
      <a:accent6>
        <a:srgbClr val="B07149"/>
      </a:accent6>
      <a:hlink>
        <a:srgbClr val="FC0128"/>
      </a:hlink>
      <a:folHlink>
        <a:srgbClr val="CECECE"/>
      </a:folHlink>
    </a:clrScheme>
    <a:fontScheme name="inca_sdsc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inca_sds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ca_sds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ca_sds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ca_sds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ca_sds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ca_sds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ca_sds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dsc-inca-templat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7780BF"/>
      </a:accent1>
      <a:accent2>
        <a:srgbClr val="C27D52"/>
      </a:accent2>
      <a:accent3>
        <a:srgbClr val="FFFFFF"/>
      </a:accent3>
      <a:accent4>
        <a:srgbClr val="000000"/>
      </a:accent4>
      <a:accent5>
        <a:srgbClr val="BDC0DC"/>
      </a:accent5>
      <a:accent6>
        <a:srgbClr val="B07149"/>
      </a:accent6>
      <a:hlink>
        <a:srgbClr val="FC0128"/>
      </a:hlink>
      <a:folHlink>
        <a:srgbClr val="CECECE"/>
      </a:folHlink>
    </a:clrScheme>
    <a:fontScheme name="sdsc-inca-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sdsc-inca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sc-inca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dsc-inca-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sc-inca-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sc-inca-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sc-inca-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sc-inca-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HD:Users:ssmallen:Work:Projects:Inca:SVN:inca:trunk:pubs:talks:inca_sdsc.pot</Template>
  <TotalTime>22315</TotalTime>
  <Words>2010</Words>
  <Application>Microsoft Macintosh PowerPoint</Application>
  <PresentationFormat>On-screen Show (4:3)</PresentationFormat>
  <Paragraphs>450</Paragraphs>
  <Slides>31</Slides>
  <Notes>29</Notes>
  <HiddenSlides>0</HiddenSlides>
  <MMClips>0</MMClips>
  <ScaleCrop>false</ScaleCrop>
  <HeadingPairs>
    <vt:vector size="4" baseType="variant">
      <vt:variant>
        <vt:lpstr>Design Template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inca_sdsc</vt:lpstr>
      <vt:lpstr>sdsc-inca-template</vt:lpstr>
      <vt:lpstr>Inca Control Infrastructure</vt:lpstr>
      <vt:lpstr>Slide 2</vt:lpstr>
      <vt:lpstr>Slide 3</vt:lpstr>
      <vt:lpstr>A configuration is a description of an Inca deployment</vt:lpstr>
      <vt:lpstr>Step 1a:  Defining your resources</vt:lpstr>
      <vt:lpstr>Step 1b:  Describing your resources</vt:lpstr>
      <vt:lpstr>Step 1c:  Automating access to resource</vt:lpstr>
      <vt:lpstr>A configuration is a description of an Inca deployment</vt:lpstr>
      <vt:lpstr>Step 2:  Selecting or creating reporters</vt:lpstr>
      <vt:lpstr>A configuration is a description of an Inca deployment</vt:lpstr>
      <vt:lpstr>What is a report series?</vt:lpstr>
      <vt:lpstr>Step 3a:  Find reporter to execute</vt:lpstr>
      <vt:lpstr>Step 3b:  Decide where to run reporter</vt:lpstr>
      <vt:lpstr>Step 3c:  Configure reporter arguments</vt:lpstr>
      <vt:lpstr>Agent “expands” macro values in series</vt:lpstr>
      <vt:lpstr>Agent “expands” multi-valued macro values in series</vt:lpstr>
      <vt:lpstr>Agent “expands” multiple multi-valued macro values in series</vt:lpstr>
      <vt:lpstr>New expansion feature available in v2.6</vt:lpstr>
      <vt:lpstr>Step 3d:  Specify an execution context</vt:lpstr>
      <vt:lpstr>Step 3e:  Choose a scheduling frequency</vt:lpstr>
      <vt:lpstr>Step 3f:  Specify a unique nickname</vt:lpstr>
      <vt:lpstr>Step 3g:  Limit resource usage of reporter (optional)</vt:lpstr>
      <vt:lpstr>What is a suite?</vt:lpstr>
      <vt:lpstr>Inside the agent</vt:lpstr>
      <vt:lpstr>Agent supports proxy credentials</vt:lpstr>
      <vt:lpstr>Agent supports “run now” execution  for debugging</vt:lpstr>
      <vt:lpstr>Agent supports approval mode</vt:lpstr>
      <vt:lpstr>Agent monitors reporter managers </vt:lpstr>
      <vt:lpstr>Reporter Manager</vt:lpstr>
      <vt:lpstr>Summary</vt:lpstr>
      <vt:lpstr>Agenda -- Day 1</vt:lpstr>
    </vt:vector>
  </TitlesOfParts>
  <Company>San Diego Supercomputer Center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and maintaining Inca report collection (part 1)</dc:title>
  <dc:creator>Shava Smallen</dc:creator>
  <cp:lastModifiedBy>Shava Smallen</cp:lastModifiedBy>
  <cp:revision>151</cp:revision>
  <cp:lastPrinted>2008-08-25T22:03:59Z</cp:lastPrinted>
  <dcterms:created xsi:type="dcterms:W3CDTF">2010-08-25T22:29:02Z</dcterms:created>
  <dcterms:modified xsi:type="dcterms:W3CDTF">2010-08-26T02:26:48Z</dcterms:modified>
</cp:coreProperties>
</file>