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Layouts/slideLayout13.xml" ContentType="application/vnd.openxmlformats-officedocument.presentationml.slideLayout+xml"/>
  <Override PartName="/ppt/slides/slide8.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Layouts/slideLayout12.xml" ContentType="application/vnd.openxmlformats-officedocument.presentationml.slideLayout+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51" r:id="rId1"/>
  </p:sldMasterIdLst>
  <p:notesMasterIdLst>
    <p:notesMasterId r:id="rId14"/>
  </p:notesMasterIdLst>
  <p:handoutMasterIdLst>
    <p:handoutMasterId r:id="rId15"/>
  </p:handoutMasterIdLst>
  <p:sldIdLst>
    <p:sldId id="334" r:id="rId2"/>
    <p:sldId id="358" r:id="rId3"/>
    <p:sldId id="261" r:id="rId4"/>
    <p:sldId id="341" r:id="rId5"/>
    <p:sldId id="356" r:id="rId6"/>
    <p:sldId id="357" r:id="rId7"/>
    <p:sldId id="360" r:id="rId8"/>
    <p:sldId id="361" r:id="rId9"/>
    <p:sldId id="359" r:id="rId10"/>
    <p:sldId id="363" r:id="rId11"/>
    <p:sldId id="277" r:id="rId12"/>
    <p:sldId id="362" r:id="rId13"/>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0"/>
      </a:spcBef>
      <a:spcAft>
        <a:spcPct val="0"/>
      </a:spcAft>
      <a:defRPr sz="2000" kern="1200">
        <a:solidFill>
          <a:schemeClr val="tx1"/>
        </a:solidFill>
        <a:latin typeface="Arial" pitchFamily="-65" charset="0"/>
        <a:ea typeface="ＭＳ Ｐゴシック" pitchFamily="-65" charset="-128"/>
        <a:cs typeface="ＭＳ Ｐゴシック" pitchFamily="-65" charset="-128"/>
      </a:defRPr>
    </a:lvl2pPr>
    <a:lvl3pPr marL="914400" algn="l" rtl="0" eaLnBrk="0" fontAlgn="base" hangingPunct="0">
      <a:spcBef>
        <a:spcPct val="0"/>
      </a:spcBef>
      <a:spcAft>
        <a:spcPct val="0"/>
      </a:spcAft>
      <a:defRPr sz="2000" kern="1200">
        <a:solidFill>
          <a:schemeClr val="tx1"/>
        </a:solidFill>
        <a:latin typeface="Arial" pitchFamily="-65" charset="0"/>
        <a:ea typeface="ＭＳ Ｐゴシック" pitchFamily="-65" charset="-128"/>
        <a:cs typeface="ＭＳ Ｐゴシック" pitchFamily="-65" charset="-128"/>
      </a:defRPr>
    </a:lvl3pPr>
    <a:lvl4pPr marL="1371600" algn="l" rtl="0" eaLnBrk="0" fontAlgn="base" hangingPunct="0">
      <a:spcBef>
        <a:spcPct val="0"/>
      </a:spcBef>
      <a:spcAft>
        <a:spcPct val="0"/>
      </a:spcAft>
      <a:defRPr sz="2000" kern="1200">
        <a:solidFill>
          <a:schemeClr val="tx1"/>
        </a:solidFill>
        <a:latin typeface="Arial" pitchFamily="-65" charset="0"/>
        <a:ea typeface="ＭＳ Ｐゴシック" pitchFamily="-65" charset="-128"/>
        <a:cs typeface="ＭＳ Ｐゴシック" pitchFamily="-65" charset="-128"/>
      </a:defRPr>
    </a:lvl4pPr>
    <a:lvl5pPr marL="1828800" algn="l" rtl="0" eaLnBrk="0" fontAlgn="base" hangingPunct="0">
      <a:spcBef>
        <a:spcPct val="0"/>
      </a:spcBef>
      <a:spcAft>
        <a:spcPct val="0"/>
      </a:spcAft>
      <a:defRPr sz="2000" kern="1200">
        <a:solidFill>
          <a:schemeClr val="tx1"/>
        </a:solidFill>
        <a:latin typeface="Arial" pitchFamily="-65" charset="0"/>
        <a:ea typeface="ＭＳ Ｐゴシック" pitchFamily="-65" charset="-128"/>
        <a:cs typeface="ＭＳ Ｐゴシック" pitchFamily="-65" charset="-128"/>
      </a:defRPr>
    </a:lvl5pPr>
    <a:lvl6pPr marL="2286000" algn="l" defTabSz="457200" rtl="0" eaLnBrk="1" latinLnBrk="0" hangingPunct="1">
      <a:defRPr sz="2000" kern="1200">
        <a:solidFill>
          <a:schemeClr val="tx1"/>
        </a:solidFill>
        <a:latin typeface="Arial" pitchFamily="-65" charset="0"/>
        <a:ea typeface="ＭＳ Ｐゴシック" pitchFamily="-65" charset="-128"/>
        <a:cs typeface="ＭＳ Ｐゴシック" pitchFamily="-65" charset="-128"/>
      </a:defRPr>
    </a:lvl6pPr>
    <a:lvl7pPr marL="2743200" algn="l" defTabSz="457200" rtl="0" eaLnBrk="1" latinLnBrk="0" hangingPunct="1">
      <a:defRPr sz="2000" kern="1200">
        <a:solidFill>
          <a:schemeClr val="tx1"/>
        </a:solidFill>
        <a:latin typeface="Arial" pitchFamily="-65" charset="0"/>
        <a:ea typeface="ＭＳ Ｐゴシック" pitchFamily="-65" charset="-128"/>
        <a:cs typeface="ＭＳ Ｐゴシック" pitchFamily="-65" charset="-128"/>
      </a:defRPr>
    </a:lvl7pPr>
    <a:lvl8pPr marL="3200400" algn="l" defTabSz="457200" rtl="0" eaLnBrk="1" latinLnBrk="0" hangingPunct="1">
      <a:defRPr sz="2000" kern="1200">
        <a:solidFill>
          <a:schemeClr val="tx1"/>
        </a:solidFill>
        <a:latin typeface="Arial" pitchFamily="-65" charset="0"/>
        <a:ea typeface="ＭＳ Ｐゴシック" pitchFamily="-65" charset="-128"/>
        <a:cs typeface="ＭＳ Ｐゴシック" pitchFamily="-65" charset="-128"/>
      </a:defRPr>
    </a:lvl8pPr>
    <a:lvl9pPr marL="3657600" algn="l" defTabSz="457200" rtl="0" eaLnBrk="1" latinLnBrk="0" hangingPunct="1">
      <a:defRPr sz="2000" kern="1200">
        <a:solidFill>
          <a:schemeClr val="tx1"/>
        </a:solidFill>
        <a:latin typeface="Arial" pitchFamily="-65" charset="0"/>
        <a:ea typeface="ＭＳ Ｐゴシック" pitchFamily="-65" charset="-128"/>
        <a:cs typeface="ＭＳ Ｐゴシック" pitchFamily="-65"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p:showPr showNarration="1" useTimings="0">
    <p:present/>
    <p:sldAll/>
    <p:penClr>
      <a:schemeClr val="tx1"/>
    </p:penClr>
  </p:showPr>
  <p:clrMru>
    <a:srgbClr val="AAD1F5"/>
    <a:srgbClr val="4C4C4C"/>
    <a:srgbClr val="666666"/>
    <a:srgbClr val="9FC6B7"/>
    <a:srgbClr val="EFD9B2"/>
    <a:srgbClr val="0000CC"/>
    <a:srgbClr val="FF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77495" autoAdjust="0"/>
  </p:normalViewPr>
  <p:slideViewPr>
    <p:cSldViewPr>
      <p:cViewPr>
        <p:scale>
          <a:sx n="66" d="100"/>
          <a:sy n="66" d="100"/>
        </p:scale>
        <p:origin x="-132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2160"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4" Type="http://schemas.openxmlformats.org/officeDocument/2006/relationships/notesMaster" Target="notesMasters/notesMaster1.xml"/><Relationship Id="rId20" Type="http://schemas.openxmlformats.org/officeDocument/2006/relationships/tableStyles" Target="tableStyles.xml"/><Relationship Id="rId4" Type="http://schemas.openxmlformats.org/officeDocument/2006/relationships/slide" Target="slides/slide3.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6" Type="http://schemas.openxmlformats.org/officeDocument/2006/relationships/printerSettings" Target="printerSettings/printerSettings1.bin"/><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presProps" Target="presProps.xml"/><Relationship Id="rId19" Type="http://schemas.openxmlformats.org/officeDocument/2006/relationships/theme" Target="theme/theme1.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 Id="rId1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829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829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829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fld id="{F951838E-820B-B349-ABF0-E27FCD8E1E2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1638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fld id="{FBA5CFDF-8C27-0042-AD8B-EEFCEFCB4CA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A0CADE52-6E38-2044-899C-E9FA7E2C5522}" type="slidenum">
              <a:rPr lang="en-US">
                <a:latin typeface="Arial" pitchFamily="-65" charset="0"/>
                <a:ea typeface="ＭＳ Ｐゴシック" pitchFamily="-65" charset="-128"/>
                <a:cs typeface="ＭＳ Ｐゴシック" pitchFamily="-65" charset="-128"/>
              </a:rPr>
              <a:pPr/>
              <a:t>1</a:t>
            </a:fld>
            <a:endParaRPr lang="en-US">
              <a:latin typeface="Arial" pitchFamily="-65" charset="0"/>
              <a:ea typeface="ＭＳ Ｐゴシック" pitchFamily="-65" charset="-128"/>
              <a:cs typeface="ＭＳ Ｐゴシック" pitchFamily="-65" charset="-128"/>
            </a:endParaRPr>
          </a:p>
        </p:txBody>
      </p:sp>
      <p:sp>
        <p:nvSpPr>
          <p:cNvPr id="18435" name="Rectangle 2"/>
          <p:cNvSpPr>
            <a:spLocks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marL="228600" indent="-228600" eaLnBrk="1" hangingPunct="1">
              <a:buFontTx/>
              <a:buAutoNum type="arabicPeriod"/>
            </a:pPr>
            <a:r>
              <a:rPr lang="en-US" smtClean="0">
                <a:latin typeface="Arial" pitchFamily="-65" charset="0"/>
                <a:ea typeface="ＭＳ Ｐゴシック" pitchFamily="-65" charset="-128"/>
                <a:cs typeface="ＭＳ Ｐゴシック" pitchFamily="-65" charset="-128"/>
              </a:rPr>
              <a:t>What are Grids and why do they need to be monitored</a:t>
            </a:r>
          </a:p>
          <a:p>
            <a:pPr marL="228600" indent="-228600" eaLnBrk="1" hangingPunct="1">
              <a:buFontTx/>
              <a:buAutoNum type="arabicPeriod"/>
            </a:pPr>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2322F7B9-7C72-254F-BA5B-39264804B335}" type="slidenum">
              <a:rPr lang="en-US">
                <a:latin typeface="Arial" pitchFamily="-65" charset="0"/>
                <a:ea typeface="ＭＳ Ｐゴシック" pitchFamily="-65" charset="-128"/>
                <a:cs typeface="ＭＳ Ｐゴシック" pitchFamily="-65" charset="-128"/>
              </a:rPr>
              <a:pPr/>
              <a:t>3</a:t>
            </a:fld>
            <a:endParaRPr lang="en-US">
              <a:latin typeface="Arial" pitchFamily="-65" charset="0"/>
              <a:ea typeface="ＭＳ Ｐゴシック" pitchFamily="-65" charset="-128"/>
              <a:cs typeface="ＭＳ Ｐゴシック" pitchFamily="-65" charset="-128"/>
            </a:endParaRPr>
          </a:p>
        </p:txBody>
      </p:sp>
      <p:sp>
        <p:nvSpPr>
          <p:cNvPr id="22531" name="Rectangle 2"/>
          <p:cNvSpPr>
            <a:spLocks noChangeArrowheads="1"/>
          </p:cNvSpPr>
          <p:nvPr>
            <p:ph type="sldImg"/>
          </p:nvPr>
        </p:nvSpPr>
        <p:spPr>
          <a:solidFill>
            <a:srgbClr val="FFFFFF"/>
          </a:solidFill>
          <a:ln/>
        </p:spPr>
      </p:sp>
      <p:sp>
        <p:nvSpPr>
          <p:cNvPr id="22532" name="Rectangle 3"/>
          <p:cNvSpPr>
            <a:spLocks noChangeArrowheads="1"/>
          </p:cNvSpPr>
          <p:nvPr>
            <p:ph type="body" idx="1"/>
          </p:nvPr>
        </p:nvSpPr>
        <p:spPr>
          <a:solidFill>
            <a:srgbClr val="FFFFFF"/>
          </a:solidFill>
          <a:ln>
            <a:solidFill>
              <a:srgbClr val="000000"/>
            </a:solid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B4E2A46B-2AA1-7741-8133-9A48CCB021EC}" type="slidenum">
              <a:rPr lang="en-US">
                <a:latin typeface="Arial" pitchFamily="-65" charset="0"/>
                <a:ea typeface="ＭＳ Ｐゴシック" pitchFamily="-65" charset="-128"/>
                <a:cs typeface="ＭＳ Ｐゴシック" pitchFamily="-65" charset="-128"/>
              </a:rPr>
              <a:pPr/>
              <a:t>4</a:t>
            </a:fld>
            <a:endParaRPr lang="en-US">
              <a:latin typeface="Arial" pitchFamily="-65" charset="0"/>
              <a:ea typeface="ＭＳ Ｐゴシック" pitchFamily="-65" charset="-128"/>
              <a:cs typeface="ＭＳ Ｐゴシック" pitchFamily="-65" charset="-128"/>
            </a:endParaRPr>
          </a:p>
        </p:txBody>
      </p:sp>
      <p:sp>
        <p:nvSpPr>
          <p:cNvPr id="24579" name="Rectangle 2"/>
          <p:cNvSpPr>
            <a:spLocks noChangeArrowheads="1"/>
          </p:cNvSpPr>
          <p:nvPr>
            <p:ph type="sldImg"/>
          </p:nvPr>
        </p:nvSpPr>
        <p:spPr>
          <a:xfrm>
            <a:off x="1281113" y="609600"/>
            <a:ext cx="4333875" cy="3251200"/>
          </a:xfrm>
          <a:solidFill>
            <a:srgbClr val="FFFFFF"/>
          </a:solidFill>
          <a:ln/>
        </p:spPr>
      </p:sp>
      <p:sp>
        <p:nvSpPr>
          <p:cNvPr id="24580" name="Rectangle 3"/>
          <p:cNvSpPr>
            <a:spLocks noChangeArrowheads="1"/>
          </p:cNvSpPr>
          <p:nvPr>
            <p:ph type="body" idx="1"/>
          </p:nvPr>
        </p:nvSpPr>
        <p:spPr>
          <a:xfrm>
            <a:off x="228600" y="3962400"/>
            <a:ext cx="6515100" cy="4495800"/>
          </a:xfrm>
          <a:solidFill>
            <a:srgbClr val="FFFFFF"/>
          </a:solidFill>
          <a:ln>
            <a:solidFill>
              <a:srgbClr val="000000"/>
            </a:solidFill>
          </a:ln>
        </p:spPr>
        <p:txBody>
          <a:bodyPr/>
          <a:lstStyle/>
          <a:p>
            <a:r>
              <a:rPr lang="en-US" b="1" dirty="0" smtClean="0">
                <a:latin typeface="Arial" pitchFamily="-65" charset="0"/>
                <a:ea typeface="ＭＳ Ｐゴシック" pitchFamily="-65" charset="-128"/>
                <a:cs typeface="ＭＳ Ｐゴシック" pitchFamily="-65" charset="-128"/>
              </a:rPr>
              <a:t>The architecture of Inca is illustrated in the figure.  It is composed of a number of server components which control, store, and display results, and a lightweight component which runs on each of the monitored resources.  Some of the key features that Inca provides is to </a:t>
            </a:r>
          </a:p>
          <a:p>
            <a:r>
              <a:rPr lang="en-US" b="1" dirty="0" smtClean="0">
                <a:latin typeface="Arial" pitchFamily="-65" charset="0"/>
                <a:ea typeface="ＭＳ Ｐゴシック" pitchFamily="-65" charset="-128"/>
                <a:cs typeface="ＭＳ Ｐゴシック" pitchFamily="-65" charset="-128"/>
              </a:rPr>
              <a:t>Enables consistent user-level testing across resources: - Ensures consistent testing across resources with centralized test configuration.</a:t>
            </a:r>
          </a:p>
          <a:p>
            <a:r>
              <a:rPr lang="en-US" b="1" dirty="0" smtClean="0">
                <a:latin typeface="Arial" pitchFamily="-65" charset="0"/>
                <a:ea typeface="ＭＳ Ｐゴシック" pitchFamily="-65" charset="-128"/>
                <a:cs typeface="ＭＳ Ｐゴシック" pitchFamily="-65" charset="-128"/>
              </a:rPr>
              <a:t>Easy to configure and maintain:  Manages and collects a large number of results through a GUI interface (</a:t>
            </a:r>
            <a:r>
              <a:rPr lang="en-US" b="1" dirty="0" err="1" smtClean="0">
                <a:latin typeface="Arial" pitchFamily="-65" charset="0"/>
                <a:ea typeface="ＭＳ Ｐゴシック" pitchFamily="-65" charset="-128"/>
                <a:cs typeface="ＭＳ Ｐゴシック" pitchFamily="-65" charset="-128"/>
              </a:rPr>
              <a:t>incat</a:t>
            </a:r>
            <a:r>
              <a:rPr lang="en-US" b="1" dirty="0" smtClean="0">
                <a:latin typeface="Arial" pitchFamily="-65" charset="0"/>
                <a:ea typeface="ＭＳ Ｐゴシック" pitchFamily="-65" charset="-128"/>
                <a:cs typeface="ＭＳ Ｐゴシック" pitchFamily="-65" charset="-128"/>
              </a:rPr>
              <a:t>). </a:t>
            </a:r>
          </a:p>
          <a:p>
            <a:r>
              <a:rPr lang="en-US" b="1" dirty="0" smtClean="0">
                <a:latin typeface="Arial" pitchFamily="-65" charset="0"/>
                <a:ea typeface="ＭＳ Ｐゴシック" pitchFamily="-65" charset="-128"/>
                <a:cs typeface="ＭＳ Ｐゴシック" pitchFamily="-65" charset="-128"/>
              </a:rPr>
              <a:t>Easy to collect data from </a:t>
            </a:r>
            <a:r>
              <a:rPr lang="en-US" b="1" dirty="0" err="1" smtClean="0">
                <a:latin typeface="Arial" pitchFamily="-65" charset="0"/>
                <a:ea typeface="ＭＳ Ｐゴシック" pitchFamily="-65" charset="-128"/>
                <a:cs typeface="ＭＳ Ｐゴシック" pitchFamily="-65" charset="-128"/>
              </a:rPr>
              <a:t>resources: Data</a:t>
            </a:r>
            <a:r>
              <a:rPr lang="en-US" b="1" dirty="0" smtClean="0">
                <a:latin typeface="Arial" pitchFamily="-65" charset="0"/>
                <a:ea typeface="ＭＳ Ｐゴシック" pitchFamily="-65" charset="-128"/>
                <a:cs typeface="ＭＳ Ｐゴシック" pitchFamily="-65" charset="-128"/>
              </a:rPr>
              <a:t> is collected by reporters, executables that measure some aspect of the system and output the result as XML. Multiple types of data can be collected. Perl APIs are provided to make it easy to write reporters; most are less than 30 lines of code.</a:t>
            </a:r>
          </a:p>
          <a:p>
            <a:r>
              <a:rPr lang="en-US" b="1" dirty="0" smtClean="0">
                <a:latin typeface="Arial" pitchFamily="-65" charset="0"/>
                <a:ea typeface="ＭＳ Ｐゴシック" pitchFamily="-65" charset="-128"/>
                <a:cs typeface="ＭＳ Ｐゴシック" pitchFamily="-65" charset="-128"/>
              </a:rPr>
              <a:t>Large variety of tests: Inca offers a number of prewritten test scripts, </a:t>
            </a:r>
            <a:r>
              <a:rPr lang="en-US" b="1" dirty="0" err="1" smtClean="0">
                <a:latin typeface="Arial" pitchFamily="-65" charset="0"/>
                <a:ea typeface="ＭＳ Ｐゴシック" pitchFamily="-65" charset="-128"/>
                <a:cs typeface="ＭＳ Ｐゴシック" pitchFamily="-65" charset="-128"/>
              </a:rPr>
              <a:t>called</a:t>
            </a:r>
            <a:r>
              <a:rPr lang="en-US" b="1" u="sng" dirty="0" err="1" smtClean="0">
                <a:latin typeface="Arial" pitchFamily="-65" charset="0"/>
                <a:ea typeface="ＭＳ Ｐゴシック" pitchFamily="-65" charset="-128"/>
                <a:cs typeface="ＭＳ Ｐゴシック" pitchFamily="-65" charset="-128"/>
              </a:rPr>
              <a:t>reporters</a:t>
            </a:r>
            <a:r>
              <a:rPr lang="en-US" b="1" u="sng" dirty="0" smtClean="0">
                <a:latin typeface="Arial" pitchFamily="-65" charset="0"/>
                <a:ea typeface="ＭＳ Ｐゴシック" pitchFamily="-65" charset="-128"/>
                <a:cs typeface="ＭＳ Ｐゴシック" pitchFamily="-65" charset="-128"/>
              </a:rPr>
              <a:t>, for monitoring Grid health. Reporter APIs make it easy to create new Inca tests.</a:t>
            </a:r>
          </a:p>
          <a:p>
            <a:r>
              <a:rPr lang="en-US" b="1" u="sng" dirty="0" smtClean="0">
                <a:latin typeface="Arial" pitchFamily="-65" charset="0"/>
                <a:ea typeface="ＭＳ Ｐゴシック" pitchFamily="-65" charset="-128"/>
                <a:cs typeface="ＭＳ Ｐゴシック" pitchFamily="-65" charset="-128"/>
              </a:rPr>
              <a:t>Archived results support </a:t>
            </a:r>
            <a:r>
              <a:rPr lang="en-US" b="1" u="sng" dirty="0" err="1" smtClean="0">
                <a:latin typeface="Arial" pitchFamily="-65" charset="0"/>
                <a:ea typeface="ＭＳ Ｐゴシック" pitchFamily="-65" charset="-128"/>
                <a:cs typeface="ＭＳ Ｐゴシック" pitchFamily="-65" charset="-128"/>
              </a:rPr>
              <a:t>troubleshooting Furthers</a:t>
            </a:r>
            <a:r>
              <a:rPr lang="en-US" b="1" u="sng" dirty="0" smtClean="0">
                <a:latin typeface="Arial" pitchFamily="-65" charset="0"/>
                <a:ea typeface="ＭＳ Ｐゴシック" pitchFamily="-65" charset="-128"/>
                <a:cs typeface="ＭＳ Ｐゴシック" pitchFamily="-65" charset="-128"/>
              </a:rPr>
              <a:t> understanding of Grid behavior by storing and archiving complete monitoring results. </a:t>
            </a:r>
          </a:p>
          <a:p>
            <a:r>
              <a:rPr lang="en-US" b="1" u="sng" dirty="0" smtClean="0">
                <a:latin typeface="Arial" pitchFamily="-65" charset="0"/>
                <a:ea typeface="ＭＳ Ｐゴシック" pitchFamily="-65" charset="-128"/>
                <a:cs typeface="ＭＳ Ｐゴシック" pitchFamily="-65" charset="-128"/>
              </a:rPr>
              <a:t>Allows system administrators to debug detected failures using archived execution details.</a:t>
            </a:r>
          </a:p>
          <a:p>
            <a:r>
              <a:rPr lang="en-US" b="1" u="sng" dirty="0" smtClean="0">
                <a:latin typeface="Arial" pitchFamily="-65" charset="0"/>
                <a:ea typeface="ＭＳ Ｐゴシック" pitchFamily="-65" charset="-128"/>
                <a:cs typeface="ＭＳ Ｐゴシック" pitchFamily="-65" charset="-128"/>
              </a:rPr>
              <a:t>Comprehensive views of </a:t>
            </a:r>
            <a:r>
              <a:rPr lang="en-US" b="1" u="sng" dirty="0" err="1" smtClean="0">
                <a:latin typeface="Arial" pitchFamily="-65" charset="0"/>
                <a:ea typeface="ＭＳ Ｐゴシック" pitchFamily="-65" charset="-128"/>
                <a:cs typeface="ＭＳ Ｐゴシック" pitchFamily="-65" charset="-128"/>
              </a:rPr>
              <a:t>data: Offers</a:t>
            </a:r>
            <a:r>
              <a:rPr lang="en-US" b="1" u="sng" dirty="0" smtClean="0">
                <a:latin typeface="Arial" pitchFamily="-65" charset="0"/>
                <a:ea typeface="ＭＳ Ｐゴシック" pitchFamily="-65" charset="-128"/>
                <a:cs typeface="ＭＳ Ｐゴシック" pitchFamily="-65" charset="-128"/>
              </a:rPr>
              <a:t> a variety of Grid data views from cumulative summaries to reporter execution details and result histories.</a:t>
            </a:r>
            <a:endParaRPr lang="en-US" dirty="0" smtClean="0">
              <a:latin typeface="Arial" pitchFamily="-65" charset="0"/>
              <a:ea typeface="ＭＳ Ｐゴシック" pitchFamily="-65" charset="-128"/>
              <a:cs typeface="ＭＳ Ｐゴシック" pitchFamily="-65" charset="-128"/>
            </a:endParaRPr>
          </a:p>
          <a:p>
            <a:endParaRPr lang="en-US" dirty="0" smtClean="0">
              <a:latin typeface="Arial" pitchFamily="-65" charset="0"/>
              <a:ea typeface="ＭＳ Ｐゴシック" pitchFamily="-65" charset="-128"/>
              <a:cs typeface="ＭＳ Ｐゴシック" pitchFamily="-65" charset="-128"/>
            </a:endParaRPr>
          </a:p>
          <a:p>
            <a:r>
              <a:rPr lang="en-US" dirty="0" smtClean="0">
                <a:latin typeface="Arial" pitchFamily="-65" charset="0"/>
                <a:ea typeface="ＭＳ Ｐゴシック" pitchFamily="-65" charset="-128"/>
                <a:cs typeface="ＭＳ Ｐゴシック" pitchFamily="-65" charset="-128"/>
              </a:rPr>
              <a:t>We designed Inca to implement this user-level Grid monitoring and In addition to the features presented in the previous slide, Inca…</a:t>
            </a:r>
          </a:p>
          <a:p>
            <a:pPr>
              <a:buFontTx/>
              <a:buChar char="•"/>
            </a:pPr>
            <a:r>
              <a:rPr lang="en-US" dirty="0" smtClean="0">
                <a:latin typeface="Arial" pitchFamily="-65" charset="0"/>
                <a:ea typeface="ＭＳ Ｐゴシック" pitchFamily="-65" charset="-128"/>
                <a:cs typeface="ＭＳ Ｐゴシック" pitchFamily="-65" charset="-128"/>
              </a:rPr>
              <a:t>Collects more than pass/fail data such as error messages, version information, and performance information.</a:t>
            </a:r>
          </a:p>
          <a:p>
            <a:pPr>
              <a:buFontTx/>
              <a:buChar char="•"/>
            </a:pPr>
            <a:r>
              <a:rPr lang="en-US" dirty="0" smtClean="0">
                <a:latin typeface="Arial" pitchFamily="-65" charset="0"/>
                <a:ea typeface="ＭＳ Ｐゴシック" pitchFamily="-65" charset="-128"/>
                <a:cs typeface="ＭＳ Ｐゴシック" pitchFamily="-65" charset="-128"/>
              </a:rPr>
              <a:t>Inca also captures the context of a monitoring result as it executes such as the script name, version, arguments, etc so that when Inca reports an error, there is enough information for a system admin to understand how the result was collected for so they can either debug the problem or inform us that the test is testing the wrong thing. It also reports the system usage so that the impact of the testing can be understood so that you can reduce the frequency of a test if it’s taking too much resources.  Mention in future work automatically tune frequency based on impact and past history</a:t>
            </a:r>
          </a:p>
          <a:p>
            <a:pPr>
              <a:buFontTx/>
              <a:buChar char="•"/>
            </a:pPr>
            <a:r>
              <a:rPr lang="en-US" dirty="0" smtClean="0">
                <a:latin typeface="Arial" pitchFamily="-65" charset="0"/>
                <a:ea typeface="ＭＳ Ｐゴシック" pitchFamily="-65" charset="-128"/>
                <a:cs typeface="ＭＳ Ｐゴシック" pitchFamily="-65" charset="-128"/>
              </a:rPr>
              <a:t>Inca also provides mechanisms to make it easy to write a new test or benchmark and propagate it out the monitored resources.  More later.</a:t>
            </a:r>
          </a:p>
          <a:p>
            <a:pPr>
              <a:buFontTx/>
              <a:buChar char="•"/>
            </a:pPr>
            <a:r>
              <a:rPr lang="en-US" dirty="0" smtClean="0">
                <a:latin typeface="Arial" pitchFamily="-65" charset="0"/>
                <a:ea typeface="ＭＳ Ｐゴシック" pitchFamily="-65" charset="-128"/>
                <a:cs typeface="ＭＳ Ｐゴシック" pitchFamily="-65" charset="-128"/>
              </a:rPr>
              <a:t>Finally, because we are testing Grid services, a valid GSI credential is needed to authenticate to services.  Inca provides facilities to securely download a short-term proxy for a particular test or benchmark and then cleans it off the system so as to a proxy is only on the machine for the time that it’s needed.  Finally, all components communicate using SSL.</a:t>
            </a:r>
          </a:p>
          <a:p>
            <a:pPr>
              <a:buFontTx/>
              <a:buChar char="•"/>
            </a:pPr>
            <a:r>
              <a:rPr lang="en-US" dirty="0" smtClean="0">
                <a:latin typeface="Arial" pitchFamily="-65" charset="0"/>
                <a:ea typeface="ＭＳ Ｐゴシック" pitchFamily="-65" charset="-128"/>
                <a:cs typeface="ＭＳ Ｐゴシック" pitchFamily="-65" charset="-128"/>
              </a:rPr>
              <a:t>The figure here shows the architecture of a typical Inca deployment.  The components inside the gray box indicate the core components of Inca.  So, the way it works is that an administrator for Inca would have a set of monitoring data they want to collect from resources.  The admin would use a GUI client called </a:t>
            </a:r>
            <a:r>
              <a:rPr lang="en-US" dirty="0" err="1" smtClean="0">
                <a:latin typeface="Arial" pitchFamily="-65" charset="0"/>
                <a:ea typeface="ＭＳ Ｐゴシック" pitchFamily="-65" charset="-128"/>
                <a:cs typeface="ＭＳ Ｐゴシック" pitchFamily="-65" charset="-128"/>
              </a:rPr>
              <a:t>Incat</a:t>
            </a:r>
            <a:r>
              <a:rPr lang="en-US" dirty="0" smtClean="0">
                <a:latin typeface="Arial" pitchFamily="-65" charset="0"/>
                <a:ea typeface="ＭＳ Ｐゴシック" pitchFamily="-65" charset="-128"/>
                <a:cs typeface="ＭＳ Ｐゴシック" pitchFamily="-65" charset="-128"/>
              </a:rPr>
              <a:t> to generate a configuration (stored in XML) for that monitoring data that contains the names of the tests they want to run, their parameters, execution frequency, and resources.  That configuration is then sent to the agent component which downloads the tests from a repository and stages and launches a client called the reporter manager on each monitored resource.  As each RM runs a test at its scheduled time, the data is stored in a component called the depot where it can be queried and displayed by a data consumer in a web page for example.  </a:t>
            </a:r>
          </a:p>
          <a:p>
            <a:pPr>
              <a:buFontTx/>
              <a:buChar char="•"/>
            </a:pPr>
            <a:r>
              <a:rPr lang="en-US" dirty="0" smtClean="0">
                <a:latin typeface="Arial" pitchFamily="-65" charset="0"/>
                <a:ea typeface="ＭＳ Ｐゴシック" pitchFamily="-65" charset="-128"/>
                <a:cs typeface="ＭＳ Ｐゴシック" pitchFamily="-65" charset="-128"/>
              </a:rPr>
              <a:t>Talk a bit more about each component using from the bottom-up.</a:t>
            </a:r>
          </a:p>
          <a:p>
            <a:pPr eaLnBrk="1" hangingPunct="1"/>
            <a:endParaRPr lang="en-US" dirty="0" smtClean="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32DF2D0-FDD5-7546-9EBA-D1830D2A5D30}" type="slidenum">
              <a:rPr lang="en-US">
                <a:latin typeface="Arial" pitchFamily="-65" charset="0"/>
                <a:ea typeface="ＭＳ Ｐゴシック" pitchFamily="-65" charset="-128"/>
                <a:cs typeface="ＭＳ Ｐゴシック" pitchFamily="-65" charset="-128"/>
              </a:rPr>
              <a:pPr/>
              <a:t>5</a:t>
            </a:fld>
            <a:endParaRPr lang="en-US">
              <a:latin typeface="Arial" pitchFamily="-65" charset="0"/>
              <a:ea typeface="ＭＳ Ｐゴシック" pitchFamily="-65" charset="-128"/>
              <a:cs typeface="ＭＳ Ｐゴシック" pitchFamily="-65" charset="-128"/>
            </a:endParaRPr>
          </a:p>
        </p:txBody>
      </p:sp>
      <p:sp>
        <p:nvSpPr>
          <p:cNvPr id="30723" name="Rectangle 2"/>
          <p:cNvSpPr>
            <a:spLocks noChangeArrowheads="1"/>
          </p:cNvSpPr>
          <p:nvPr>
            <p:ph type="sldImg"/>
          </p:nvPr>
        </p:nvSpPr>
        <p:spPr>
          <a:xfrm>
            <a:off x="2228850" y="609600"/>
            <a:ext cx="2438400" cy="3251200"/>
          </a:xfrm>
          <a:solidFill>
            <a:srgbClr val="FFFFFF"/>
          </a:solidFill>
          <a:ln/>
        </p:spPr>
      </p:sp>
      <p:sp>
        <p:nvSpPr>
          <p:cNvPr id="30724" name="Rectangle 3"/>
          <p:cNvSpPr>
            <a:spLocks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buFontTx/>
              <a:buChar char="•"/>
            </a:pPr>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357D2D00-D22D-344E-85CB-1726E637459D}" type="slidenum">
              <a:rPr lang="en-US">
                <a:latin typeface="Arial" pitchFamily="-65" charset="0"/>
                <a:ea typeface="ＭＳ Ｐゴシック" pitchFamily="-65" charset="-128"/>
                <a:cs typeface="ＭＳ Ｐゴシック" pitchFamily="-65" charset="-128"/>
              </a:rPr>
              <a:pPr/>
              <a:t>6</a:t>
            </a:fld>
            <a:endParaRPr lang="en-US">
              <a:latin typeface="Arial" pitchFamily="-65" charset="0"/>
              <a:ea typeface="ＭＳ Ｐゴシック" pitchFamily="-65" charset="-128"/>
              <a:cs typeface="ＭＳ Ｐゴシック" pitchFamily="-65" charset="-128"/>
            </a:endParaRPr>
          </a:p>
        </p:txBody>
      </p:sp>
      <p:sp>
        <p:nvSpPr>
          <p:cNvPr id="40963" name="Rectangle 2"/>
          <p:cNvSpPr>
            <a:spLocks noChangeArrowheads="1"/>
          </p:cNvSpPr>
          <p:nvPr>
            <p:ph type="sldImg"/>
          </p:nvPr>
        </p:nvSpPr>
        <p:spPr>
          <a:xfrm>
            <a:off x="1281113" y="609600"/>
            <a:ext cx="4333875" cy="3251200"/>
          </a:xfrm>
          <a:solidFill>
            <a:srgbClr val="FFFFFF"/>
          </a:solidFill>
          <a:ln/>
        </p:spPr>
      </p:sp>
      <p:sp>
        <p:nvSpPr>
          <p:cNvPr id="40964" name="Rectangle 3"/>
          <p:cNvSpPr>
            <a:spLocks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45959379-AB53-8F49-9F74-4A790CC272E5}" type="slidenum">
              <a:rPr lang="en-US">
                <a:latin typeface="Arial" pitchFamily="-65" charset="0"/>
                <a:ea typeface="ＭＳ Ｐゴシック" pitchFamily="-65" charset="-128"/>
                <a:cs typeface="ＭＳ Ｐゴシック" pitchFamily="-65" charset="-128"/>
              </a:rPr>
              <a:pPr/>
              <a:t>7</a:t>
            </a:fld>
            <a:endParaRPr lang="en-US">
              <a:latin typeface="Arial" pitchFamily="-65" charset="0"/>
              <a:ea typeface="ＭＳ Ｐゴシック" pitchFamily="-65" charset="-128"/>
              <a:cs typeface="ＭＳ Ｐゴシック" pitchFamily="-65" charset="-128"/>
            </a:endParaRPr>
          </a:p>
        </p:txBody>
      </p:sp>
      <p:sp>
        <p:nvSpPr>
          <p:cNvPr id="45059" name="Rectangle 2"/>
          <p:cNvSpPr>
            <a:spLocks noChangeArrowheads="1"/>
          </p:cNvSpPr>
          <p:nvPr>
            <p:ph type="sldImg"/>
          </p:nvPr>
        </p:nvSpPr>
        <p:spPr>
          <a:xfrm>
            <a:off x="1281113" y="609600"/>
            <a:ext cx="4333875" cy="3251200"/>
          </a:xfrm>
          <a:solidFill>
            <a:srgbClr val="FFFFFF"/>
          </a:solidFill>
          <a:ln/>
        </p:spPr>
      </p:sp>
      <p:sp>
        <p:nvSpPr>
          <p:cNvPr id="45060" name="Rectangle 3"/>
          <p:cNvSpPr>
            <a:spLocks noChangeArrowheads="1"/>
          </p:cNvSpPr>
          <p:nvPr>
            <p:ph type="body" idx="1"/>
          </p:nvPr>
        </p:nvSpPr>
        <p:spPr>
          <a:xfrm>
            <a:off x="228600" y="3962400"/>
            <a:ext cx="6515100" cy="4495800"/>
          </a:xfrm>
          <a:solidFill>
            <a:srgbClr val="FFFFFF"/>
          </a:solidFill>
          <a:ln>
            <a:solidFill>
              <a:srgbClr val="000000"/>
            </a:solidFill>
          </a:ln>
        </p:spPr>
        <p:txBody>
          <a:bodyPr/>
          <a:lstStyle/>
          <a:p>
            <a:pPr eaLnBrk="1" hangingPunct="1">
              <a:buFontTx/>
              <a:buChar char="•"/>
            </a:pPr>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E077A14-C207-8F41-AB9C-6D6AC86C529F}" type="slidenum">
              <a:rPr lang="en-US">
                <a:latin typeface="Arial" pitchFamily="-65" charset="0"/>
                <a:ea typeface="ＭＳ Ｐゴシック" pitchFamily="-65" charset="-128"/>
                <a:cs typeface="ＭＳ Ｐゴシック" pitchFamily="-65" charset="-128"/>
              </a:rPr>
              <a:pPr/>
              <a:t>8</a:t>
            </a:fld>
            <a:endParaRPr lang="en-US">
              <a:latin typeface="Arial" pitchFamily="-65" charset="0"/>
              <a:ea typeface="ＭＳ Ｐゴシック" pitchFamily="-65" charset="-128"/>
              <a:cs typeface="ＭＳ Ｐゴシック" pitchFamily="-65" charset="-128"/>
            </a:endParaRPr>
          </a:p>
        </p:txBody>
      </p:sp>
      <p:sp>
        <p:nvSpPr>
          <p:cNvPr id="60419" name="Rectangle 1026"/>
          <p:cNvSpPr>
            <a:spLocks noChangeArrowheads="1" noTextEdit="1"/>
          </p:cNvSpPr>
          <p:nvPr>
            <p:ph type="sldImg"/>
          </p:nvPr>
        </p:nvSpPr>
        <p:spPr>
          <a:ln/>
        </p:spPr>
      </p:sp>
      <p:sp>
        <p:nvSpPr>
          <p:cNvPr id="60420" name="Rectangle 1027"/>
          <p:cNvSpPr>
            <a:spLocks noGrp="1" noChangeArrowheads="1"/>
          </p:cNvSpPr>
          <p:nvPr>
            <p:ph type="body" idx="1"/>
          </p:nvPr>
        </p:nvSpPr>
        <p:spPr>
          <a:no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5490588-3AA2-734F-A448-3E4575B1B1ED}" type="slidenum">
              <a:rPr lang="en-US">
                <a:latin typeface="Arial" pitchFamily="-65" charset="0"/>
                <a:ea typeface="ＭＳ Ｐゴシック" pitchFamily="-65" charset="-128"/>
                <a:cs typeface="ＭＳ Ｐゴシック" pitchFamily="-65" charset="-128"/>
              </a:rPr>
              <a:pPr/>
              <a:t>11</a:t>
            </a:fld>
            <a:endParaRPr lang="en-US">
              <a:latin typeface="Arial" pitchFamily="-65" charset="0"/>
              <a:ea typeface="ＭＳ Ｐゴシック" pitchFamily="-65" charset="-128"/>
              <a:cs typeface="ＭＳ Ｐゴシック" pitchFamily="-65" charset="-128"/>
            </a:endParaRPr>
          </a:p>
        </p:txBody>
      </p:sp>
      <p:sp>
        <p:nvSpPr>
          <p:cNvPr id="28675" name="Rectangle 2"/>
          <p:cNvSpPr>
            <a:spLocks noChangeArrowheads="1"/>
          </p:cNvSpPr>
          <p:nvPr>
            <p:ph type="sldImg"/>
          </p:nvPr>
        </p:nvSpPr>
        <p:spPr>
          <a:solidFill>
            <a:srgbClr val="FFFFFF"/>
          </a:solidFill>
          <a:ln/>
        </p:spPr>
      </p:sp>
      <p:sp>
        <p:nvSpPr>
          <p:cNvPr id="28676" name="Rectangle 3"/>
          <p:cNvSpPr>
            <a:spLocks noChangeArrowheads="1"/>
          </p:cNvSpPr>
          <p:nvPr>
            <p:ph type="body" idx="1"/>
          </p:nvPr>
        </p:nvSpPr>
        <p:spPr>
          <a:solidFill>
            <a:srgbClr val="FFFFFF"/>
          </a:solidFill>
          <a:ln>
            <a:solidFill>
              <a:srgbClr val="000000"/>
            </a:solidFill>
          </a:ln>
        </p:spPr>
        <p:txBody>
          <a:bodyPr/>
          <a:lstStyle/>
          <a:p>
            <a:pPr eaLnBrk="1" hangingPunct="1"/>
            <a:endParaRPr lang="en-US">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9718FB86-B29B-224C-B84C-67881F2A305E}" type="slidenum">
              <a:rPr lang="en-US">
                <a:latin typeface="Arial" pitchFamily="-65" charset="0"/>
                <a:ea typeface="ＭＳ Ｐゴシック" pitchFamily="-65" charset="-128"/>
                <a:cs typeface="ＭＳ Ｐゴシック" pitchFamily="-65" charset="-128"/>
              </a:rPr>
              <a:pPr/>
              <a:t>12</a:t>
            </a:fld>
            <a:endParaRPr lang="en-US">
              <a:latin typeface="Arial" pitchFamily="-65" charset="0"/>
              <a:ea typeface="ＭＳ Ｐゴシック" pitchFamily="-65" charset="-128"/>
              <a:cs typeface="ＭＳ Ｐゴシック" pitchFamily="-65" charset="-128"/>
            </a:endParaRPr>
          </a:p>
        </p:txBody>
      </p:sp>
      <p:sp>
        <p:nvSpPr>
          <p:cNvPr id="22531" name="Rectangle 2"/>
          <p:cNvSpPr>
            <a:spLocks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smtClean="0">
                <a:latin typeface="Arial" pitchFamily="-65" charset="0"/>
                <a:ea typeface="ＭＳ Ｐゴシック" pitchFamily="-65" charset="-128"/>
                <a:cs typeface="ＭＳ Ｐゴシック" pitchFamily="-65" charset="-128"/>
              </a:rPr>
              <a:t>There weren’t any Grid monitoring systems when we started Inca but today here is a sampling of the most common onethat have either been developed or adapted to do Grid monitoring. One key difference is Inca’s ability to collect a wide variety of monitoring data from functionality to performance data.   But the main difference between Inca and these other tools is our the method of monitoring.  A lot of these tools focus on aggregating each site’s system-level monitoring data such such as queue information while we focus on emulating a user’s experience.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1145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81000"/>
            <a:ext cx="61912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1041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422400"/>
            <a:ext cx="4152900" cy="474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86300" y="1422400"/>
            <a:ext cx="4152900" cy="474980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1041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422400"/>
            <a:ext cx="4152900" cy="474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22400"/>
            <a:ext cx="4152900" cy="474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22400"/>
            <a:ext cx="4152900" cy="474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22400"/>
            <a:ext cx="4152900" cy="474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theme" Target="../theme/theme1.xml"/><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6" Type="http://schemas.openxmlformats.org/officeDocument/2006/relationships/image" Target="../media/image2.jpeg"/><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image" Target="../media/image1.jpeg"/><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458200" cy="1041400"/>
          </a:xfrm>
          <a:prstGeom prst="rect">
            <a:avLst/>
          </a:prstGeom>
          <a:noFill/>
          <a:ln w="12700">
            <a:noFill/>
            <a:miter lim="800000"/>
            <a:headEnd/>
            <a:tailEnd/>
          </a:ln>
        </p:spPr>
        <p:txBody>
          <a:bodyPr vert="horz" wrap="square" lIns="90487" tIns="44450" rIns="90487"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81000" y="1422400"/>
            <a:ext cx="8458200" cy="47498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9876" name="Rectangle 4"/>
          <p:cNvSpPr>
            <a:spLocks noChangeArrowheads="1"/>
          </p:cNvSpPr>
          <p:nvPr/>
        </p:nvSpPr>
        <p:spPr bwMode="auto">
          <a:xfrm>
            <a:off x="152400" y="228600"/>
            <a:ext cx="8839200" cy="76200"/>
          </a:xfrm>
          <a:prstGeom prst="rect">
            <a:avLst/>
          </a:prstGeom>
          <a:solidFill>
            <a:srgbClr val="0000CC"/>
          </a:solidFill>
          <a:ln w="12700">
            <a:noFill/>
            <a:miter lim="800000"/>
            <a:headEnd/>
            <a:tailEnd/>
          </a:ln>
          <a:effectLst/>
        </p:spPr>
        <p:txBody>
          <a:bodyPr wrap="none" anchor="ctr">
            <a:prstTxWarp prst="textNoShape">
              <a:avLst/>
            </a:prstTxWarp>
          </a:bodyPr>
          <a:lstStyle/>
          <a:p>
            <a:pPr>
              <a:defRPr/>
            </a:pPr>
            <a:endParaRPr lang="en-US">
              <a:latin typeface="Arial"/>
              <a:ea typeface="ＭＳ Ｐゴシック" pitchFamily="-112" charset="-128"/>
              <a:cs typeface="Arial"/>
            </a:endParaRPr>
          </a:p>
        </p:txBody>
      </p:sp>
      <p:sp>
        <p:nvSpPr>
          <p:cNvPr id="79877" name="Rectangle 5"/>
          <p:cNvSpPr>
            <a:spLocks noChangeArrowheads="1"/>
          </p:cNvSpPr>
          <p:nvPr/>
        </p:nvSpPr>
        <p:spPr bwMode="auto">
          <a:xfrm flipV="1">
            <a:off x="1905000" y="6594475"/>
            <a:ext cx="5027613" cy="96838"/>
          </a:xfrm>
          <a:prstGeom prst="rect">
            <a:avLst/>
          </a:prstGeom>
          <a:solidFill>
            <a:srgbClr val="0000CC"/>
          </a:solidFill>
          <a:ln w="12700">
            <a:noFill/>
            <a:miter lim="800000"/>
            <a:headEnd/>
            <a:tailEnd/>
          </a:ln>
          <a:effectLst/>
        </p:spPr>
        <p:txBody>
          <a:bodyPr wrap="none" anchor="ctr">
            <a:prstTxWarp prst="textNoShape">
              <a:avLst/>
            </a:prstTxWarp>
          </a:bodyPr>
          <a:lstStyle/>
          <a:p>
            <a:pPr>
              <a:defRPr/>
            </a:pPr>
            <a:endParaRPr lang="en-US">
              <a:latin typeface="Arial"/>
              <a:ea typeface="ＭＳ Ｐゴシック" pitchFamily="-112" charset="-128"/>
              <a:cs typeface="Arial"/>
            </a:endParaRPr>
          </a:p>
        </p:txBody>
      </p:sp>
      <p:sp>
        <p:nvSpPr>
          <p:cNvPr id="79878" name="Text Box 6"/>
          <p:cNvSpPr txBox="1">
            <a:spLocks noChangeArrowheads="1"/>
          </p:cNvSpPr>
          <p:nvPr/>
        </p:nvSpPr>
        <p:spPr bwMode="auto">
          <a:xfrm>
            <a:off x="1905000" y="6386513"/>
            <a:ext cx="3429000" cy="168275"/>
          </a:xfrm>
          <a:prstGeom prst="rect">
            <a:avLst/>
          </a:prstGeom>
          <a:noFill/>
          <a:ln w="12700">
            <a:noFill/>
            <a:miter lim="800000"/>
            <a:headEnd/>
            <a:tailEnd/>
          </a:ln>
          <a:effectLst/>
        </p:spPr>
        <p:txBody>
          <a:bodyPr lIns="0" tIns="0" rIns="0" bIns="0">
            <a:prstTxWarp prst="textNoShape">
              <a:avLst/>
            </a:prstTxWarp>
            <a:spAutoFit/>
          </a:bodyPr>
          <a:lstStyle/>
          <a:p>
            <a:pPr>
              <a:defRPr/>
            </a:pPr>
            <a:r>
              <a:rPr lang="en-US" sz="1100" b="1">
                <a:latin typeface="Arial"/>
                <a:ea typeface="ＭＳ Ｐゴシック" pitchFamily="-112" charset="-128"/>
                <a:cs typeface="Arial"/>
              </a:rPr>
              <a:t>SAN DIEGO SUPERCOMPUTER CENTER</a:t>
            </a:r>
          </a:p>
        </p:txBody>
      </p:sp>
      <p:pic>
        <p:nvPicPr>
          <p:cNvPr id="1031" name="Picture 7"/>
          <p:cNvPicPr>
            <a:picLocks noChangeAspect="1" noChangeArrowheads="1"/>
          </p:cNvPicPr>
          <p:nvPr/>
        </p:nvPicPr>
        <p:blipFill>
          <a:blip r:embed="rId15"/>
          <a:srcRect/>
          <a:stretch>
            <a:fillRect/>
          </a:stretch>
        </p:blipFill>
        <p:spPr bwMode="auto">
          <a:xfrm>
            <a:off x="152400" y="6324600"/>
            <a:ext cx="1676400" cy="398463"/>
          </a:xfrm>
          <a:prstGeom prst="rect">
            <a:avLst/>
          </a:prstGeom>
          <a:noFill/>
          <a:ln w="9525">
            <a:noFill/>
            <a:miter lim="800000"/>
            <a:headEnd/>
            <a:tailEnd/>
          </a:ln>
        </p:spPr>
      </p:pic>
      <p:pic>
        <p:nvPicPr>
          <p:cNvPr id="1032" name="Picture 8" descr="logo_sm"/>
          <p:cNvPicPr>
            <a:picLocks noChangeAspect="1" noChangeArrowheads="1"/>
          </p:cNvPicPr>
          <p:nvPr/>
        </p:nvPicPr>
        <p:blipFill>
          <a:blip r:embed="rId16"/>
          <a:srcRect/>
          <a:stretch>
            <a:fillRect/>
          </a:stretch>
        </p:blipFill>
        <p:spPr bwMode="auto">
          <a:xfrm>
            <a:off x="7010400" y="6248400"/>
            <a:ext cx="1447800" cy="552450"/>
          </a:xfrm>
          <a:prstGeom prst="rect">
            <a:avLst/>
          </a:prstGeom>
          <a:noFill/>
          <a:ln w="9525">
            <a:noFill/>
            <a:miter lim="800000"/>
            <a:headEnd/>
            <a:tailEnd/>
          </a:ln>
        </p:spPr>
      </p:pic>
      <p:pic>
        <p:nvPicPr>
          <p:cNvPr id="1033" name="Picture 9" descr="nsfe"/>
          <p:cNvPicPr>
            <a:picLocks noChangeAspect="1" noChangeArrowheads="1"/>
          </p:cNvPicPr>
          <p:nvPr userDrawn="1"/>
        </p:nvPicPr>
        <p:blipFill>
          <a:blip r:embed="rId17"/>
          <a:srcRect/>
          <a:stretch>
            <a:fillRect/>
          </a:stretch>
        </p:blipFill>
        <p:spPr bwMode="auto">
          <a:xfrm>
            <a:off x="8521700" y="6248400"/>
            <a:ext cx="546100" cy="536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ctr" rtl="0" eaLnBrk="0" fontAlgn="base" hangingPunct="0">
        <a:lnSpc>
          <a:spcPct val="90000"/>
        </a:lnSpc>
        <a:spcBef>
          <a:spcPct val="0"/>
        </a:spcBef>
        <a:spcAft>
          <a:spcPct val="0"/>
        </a:spcAft>
        <a:defRPr sz="3600" b="1">
          <a:solidFill>
            <a:srgbClr val="0000CC"/>
          </a:solidFill>
          <a:latin typeface="Arial"/>
          <a:ea typeface="ＭＳ Ｐゴシック" pitchFamily="-112" charset="-128"/>
          <a:cs typeface="Arial"/>
        </a:defRPr>
      </a:lvl1pPr>
      <a:lvl2pPr algn="ctr" rtl="0" eaLnBrk="0" fontAlgn="base" hangingPunct="0">
        <a:lnSpc>
          <a:spcPct val="90000"/>
        </a:lnSpc>
        <a:spcBef>
          <a:spcPct val="0"/>
        </a:spcBef>
        <a:spcAft>
          <a:spcPct val="0"/>
        </a:spcAft>
        <a:defRPr sz="3600" b="1">
          <a:solidFill>
            <a:srgbClr val="0000CC"/>
          </a:solidFill>
          <a:latin typeface="Arial" pitchFamily="-112" charset="0"/>
          <a:ea typeface="ＭＳ Ｐゴシック" pitchFamily="-112" charset="-128"/>
          <a:cs typeface="ＭＳ Ｐゴシック" pitchFamily="-112" charset="-128"/>
        </a:defRPr>
      </a:lvl2pPr>
      <a:lvl3pPr algn="ctr" rtl="0" eaLnBrk="0" fontAlgn="base" hangingPunct="0">
        <a:lnSpc>
          <a:spcPct val="90000"/>
        </a:lnSpc>
        <a:spcBef>
          <a:spcPct val="0"/>
        </a:spcBef>
        <a:spcAft>
          <a:spcPct val="0"/>
        </a:spcAft>
        <a:defRPr sz="3600" b="1">
          <a:solidFill>
            <a:srgbClr val="0000CC"/>
          </a:solidFill>
          <a:latin typeface="Arial" pitchFamily="-112" charset="0"/>
          <a:ea typeface="ＭＳ Ｐゴシック" pitchFamily="-112" charset="-128"/>
          <a:cs typeface="ＭＳ Ｐゴシック" pitchFamily="-112" charset="-128"/>
        </a:defRPr>
      </a:lvl3pPr>
      <a:lvl4pPr algn="ctr" rtl="0" eaLnBrk="0" fontAlgn="base" hangingPunct="0">
        <a:lnSpc>
          <a:spcPct val="90000"/>
        </a:lnSpc>
        <a:spcBef>
          <a:spcPct val="0"/>
        </a:spcBef>
        <a:spcAft>
          <a:spcPct val="0"/>
        </a:spcAft>
        <a:defRPr sz="3600" b="1">
          <a:solidFill>
            <a:srgbClr val="0000CC"/>
          </a:solidFill>
          <a:latin typeface="Arial" pitchFamily="-112" charset="0"/>
          <a:ea typeface="ＭＳ Ｐゴシック" pitchFamily="-112" charset="-128"/>
          <a:cs typeface="ＭＳ Ｐゴシック" pitchFamily="-112" charset="-128"/>
        </a:defRPr>
      </a:lvl4pPr>
      <a:lvl5pPr algn="ctr" rtl="0" eaLnBrk="0" fontAlgn="base" hangingPunct="0">
        <a:lnSpc>
          <a:spcPct val="90000"/>
        </a:lnSpc>
        <a:spcBef>
          <a:spcPct val="0"/>
        </a:spcBef>
        <a:spcAft>
          <a:spcPct val="0"/>
        </a:spcAft>
        <a:defRPr sz="3600" b="1">
          <a:solidFill>
            <a:srgbClr val="0000CC"/>
          </a:solidFill>
          <a:latin typeface="Arial" pitchFamily="-112" charset="0"/>
          <a:ea typeface="ＭＳ Ｐゴシック" pitchFamily="-112" charset="-128"/>
          <a:cs typeface="ＭＳ Ｐゴシック" pitchFamily="-112" charset="-128"/>
        </a:defRPr>
      </a:lvl5pPr>
      <a:lvl6pPr marL="457200" algn="ctr" rtl="0" eaLnBrk="0" fontAlgn="base" hangingPunct="0">
        <a:lnSpc>
          <a:spcPct val="90000"/>
        </a:lnSpc>
        <a:spcBef>
          <a:spcPct val="0"/>
        </a:spcBef>
        <a:spcAft>
          <a:spcPct val="0"/>
        </a:spcAft>
        <a:defRPr sz="3600" b="1">
          <a:solidFill>
            <a:srgbClr val="0000CC"/>
          </a:solidFill>
          <a:latin typeface="Times New Roman" pitchFamily="-112" charset="0"/>
        </a:defRPr>
      </a:lvl6pPr>
      <a:lvl7pPr marL="914400" algn="ctr" rtl="0" eaLnBrk="0" fontAlgn="base" hangingPunct="0">
        <a:lnSpc>
          <a:spcPct val="90000"/>
        </a:lnSpc>
        <a:spcBef>
          <a:spcPct val="0"/>
        </a:spcBef>
        <a:spcAft>
          <a:spcPct val="0"/>
        </a:spcAft>
        <a:defRPr sz="3600" b="1">
          <a:solidFill>
            <a:srgbClr val="0000CC"/>
          </a:solidFill>
          <a:latin typeface="Times New Roman" pitchFamily="-112" charset="0"/>
        </a:defRPr>
      </a:lvl7pPr>
      <a:lvl8pPr marL="1371600" algn="ctr" rtl="0" eaLnBrk="0" fontAlgn="base" hangingPunct="0">
        <a:lnSpc>
          <a:spcPct val="90000"/>
        </a:lnSpc>
        <a:spcBef>
          <a:spcPct val="0"/>
        </a:spcBef>
        <a:spcAft>
          <a:spcPct val="0"/>
        </a:spcAft>
        <a:defRPr sz="3600" b="1">
          <a:solidFill>
            <a:srgbClr val="0000CC"/>
          </a:solidFill>
          <a:latin typeface="Times New Roman" pitchFamily="-112" charset="0"/>
        </a:defRPr>
      </a:lvl8pPr>
      <a:lvl9pPr marL="1828800" algn="ctr" rtl="0" eaLnBrk="0" fontAlgn="base" hangingPunct="0">
        <a:lnSpc>
          <a:spcPct val="90000"/>
        </a:lnSpc>
        <a:spcBef>
          <a:spcPct val="0"/>
        </a:spcBef>
        <a:spcAft>
          <a:spcPct val="0"/>
        </a:spcAft>
        <a:defRPr sz="3600" b="1">
          <a:solidFill>
            <a:srgbClr val="0000CC"/>
          </a:solidFill>
          <a:latin typeface="Times New Roman" pitchFamily="-112" charset="0"/>
        </a:defRPr>
      </a:lvl9pPr>
    </p:titleStyle>
    <p:bodyStyle>
      <a:lvl1pPr marL="342900" indent="-342900" algn="l" rtl="0" eaLnBrk="0" fontAlgn="base" hangingPunct="0">
        <a:lnSpc>
          <a:spcPct val="95000"/>
        </a:lnSpc>
        <a:spcBef>
          <a:spcPct val="20000"/>
        </a:spcBef>
        <a:spcAft>
          <a:spcPct val="0"/>
        </a:spcAft>
        <a:buClr>
          <a:schemeClr val="tx1"/>
        </a:buClr>
        <a:buSzPct val="100000"/>
        <a:buChar char="•"/>
        <a:defRPr sz="2800">
          <a:solidFill>
            <a:schemeClr val="tx1"/>
          </a:solidFill>
          <a:latin typeface="Arial"/>
          <a:ea typeface="ＭＳ Ｐゴシック" pitchFamily="-112" charset="-128"/>
          <a:cs typeface="Arial"/>
        </a:defRPr>
      </a:lvl1pPr>
      <a:lvl2pPr marL="742950" indent="-285750" algn="l" rtl="0" eaLnBrk="0" fontAlgn="base" hangingPunct="0">
        <a:lnSpc>
          <a:spcPct val="95000"/>
        </a:lnSpc>
        <a:spcBef>
          <a:spcPct val="20000"/>
        </a:spcBef>
        <a:spcAft>
          <a:spcPct val="0"/>
        </a:spcAft>
        <a:buClr>
          <a:schemeClr val="tx1"/>
        </a:buClr>
        <a:buSzPct val="100000"/>
        <a:buChar char="•"/>
        <a:defRPr sz="2400">
          <a:solidFill>
            <a:schemeClr val="tx1"/>
          </a:solidFill>
          <a:latin typeface="Arial"/>
          <a:ea typeface="ＭＳ Ｐゴシック" pitchFamily="-112" charset="-128"/>
          <a:cs typeface="Arial"/>
        </a:defRPr>
      </a:lvl2pPr>
      <a:lvl3pPr marL="1143000" indent="-228600" algn="l" rtl="0" eaLnBrk="0" fontAlgn="base" hangingPunct="0">
        <a:lnSpc>
          <a:spcPct val="95000"/>
        </a:lnSpc>
        <a:spcBef>
          <a:spcPct val="20000"/>
        </a:spcBef>
        <a:spcAft>
          <a:spcPct val="0"/>
        </a:spcAft>
        <a:buClr>
          <a:schemeClr val="tx1"/>
        </a:buClr>
        <a:buSzPct val="100000"/>
        <a:buChar char="•"/>
        <a:defRPr sz="2000">
          <a:solidFill>
            <a:schemeClr val="tx1"/>
          </a:solidFill>
          <a:latin typeface="Arial"/>
          <a:ea typeface="ＭＳ Ｐゴシック" pitchFamily="-112" charset="-128"/>
          <a:cs typeface="Arial"/>
        </a:defRPr>
      </a:lvl3pPr>
      <a:lvl4pPr marL="1600200" indent="-228600" algn="l" rtl="0" eaLnBrk="0" fontAlgn="base" hangingPunct="0">
        <a:spcBef>
          <a:spcPct val="20000"/>
        </a:spcBef>
        <a:spcAft>
          <a:spcPct val="0"/>
        </a:spcAft>
        <a:buChar char="–"/>
        <a:defRPr sz="2000">
          <a:solidFill>
            <a:schemeClr val="tx1"/>
          </a:solidFill>
          <a:latin typeface="Arial"/>
          <a:ea typeface="ＭＳ Ｐゴシック" pitchFamily="-112" charset="-128"/>
          <a:cs typeface="Arial"/>
        </a:defRPr>
      </a:lvl4pPr>
      <a:lvl5pPr marL="2057400" indent="-228600" algn="l" rtl="0" eaLnBrk="0" fontAlgn="base" hangingPunct="0">
        <a:spcBef>
          <a:spcPct val="20000"/>
        </a:spcBef>
        <a:spcAft>
          <a:spcPct val="0"/>
        </a:spcAft>
        <a:buChar char="»"/>
        <a:defRPr sz="2000">
          <a:solidFill>
            <a:schemeClr val="tx1"/>
          </a:solidFill>
          <a:latin typeface="Arial"/>
          <a:ea typeface="ＭＳ Ｐゴシック" pitchFamily="-112" charset="-128"/>
          <a:cs typeface="Arial"/>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hyperlink" Target="mailto:ssmallen@sdsc.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hyperlink" Target="mailto:inca@sdsc.edu" TargetMode="External"/><Relationship Id="rId5" Type="http://schemas.openxmlformats.org/officeDocument/2006/relationships/hyperlink" Target="http://inca.sdsc.edu" TargetMode="External"/><Relationship Id="rId7" Type="http://schemas.openxmlformats.org/officeDocument/2006/relationships/image" Target="../media/image24.jpeg"/><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mailto:inca-users@sdsc.edu" TargetMode="External"/><Relationship Id="rId6"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4" Type="http://schemas.openxmlformats.org/officeDocument/2006/relationships/image" Target="../media/image26.png"/><Relationship Id="rId5" Type="http://schemas.openxmlformats.org/officeDocument/2006/relationships/image" Target="../media/image27.png"/><Relationship Id="rId7"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5.png"/><Relationship Id="rId6"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3"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image" Target="../media/image9.png"/><Relationship Id="rId7" Type="http://schemas.openxmlformats.org/officeDocument/2006/relationships/image" Target="../media/image12.png"/><Relationship Id="rId11"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1.png"/><Relationship Id="rId8" Type="http://schemas.openxmlformats.org/officeDocument/2006/relationships/image" Target="../media/image13.png"/><Relationship Id="rId13" Type="http://schemas.openxmlformats.org/officeDocument/2006/relationships/image" Target="../media/image18.png"/><Relationship Id="rId10" Type="http://schemas.openxmlformats.org/officeDocument/2006/relationships/image" Target="../media/image15.png"/><Relationship Id="rId5"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notesSlide" Target="../notesSlides/notesSlide5.xml"/><Relationship Id="rId9" Type="http://schemas.openxmlformats.org/officeDocument/2006/relationships/image" Target="../media/image14.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85800" y="1752600"/>
            <a:ext cx="7772400" cy="1143000"/>
          </a:xfrm>
        </p:spPr>
        <p:txBody>
          <a:bodyPr/>
          <a:lstStyle/>
          <a:p>
            <a:r>
              <a:rPr lang="en-US" smtClean="0">
                <a:latin typeface="Arial" pitchFamily="-65" charset="0"/>
                <a:ea typeface="ＭＳ Ｐゴシック" pitchFamily="-65" charset="-128"/>
              </a:rPr>
              <a:t>Inca User-level Grid Monitoring</a:t>
            </a:r>
          </a:p>
        </p:txBody>
      </p:sp>
      <p:sp>
        <p:nvSpPr>
          <p:cNvPr id="17411" name="Rectangle 3"/>
          <p:cNvSpPr>
            <a:spLocks noGrp="1" noChangeArrowheads="1"/>
          </p:cNvSpPr>
          <p:nvPr>
            <p:ph type="subTitle" idx="1"/>
          </p:nvPr>
        </p:nvSpPr>
        <p:spPr>
          <a:xfrm>
            <a:off x="1371600" y="3581400"/>
            <a:ext cx="6400800" cy="1752600"/>
          </a:xfrm>
        </p:spPr>
        <p:txBody>
          <a:bodyPr/>
          <a:lstStyle/>
          <a:p>
            <a:r>
              <a:rPr lang="en-US">
                <a:latin typeface="Arial" pitchFamily="-65" charset="0"/>
                <a:ea typeface="ＭＳ Ｐゴシック" pitchFamily="-65" charset="-128"/>
              </a:rPr>
              <a:t>Shava Smallen</a:t>
            </a:r>
          </a:p>
          <a:p>
            <a:r>
              <a:rPr lang="en-US">
                <a:latin typeface="Arial" pitchFamily="-65" charset="0"/>
                <a:ea typeface="ＭＳ Ｐゴシック" pitchFamily="-65" charset="-128"/>
                <a:hlinkClick r:id="rId3"/>
              </a:rPr>
              <a:t>ssmallen@sdsc.edu</a:t>
            </a:r>
            <a:endParaRPr lang="en-US">
              <a:latin typeface="Arial" pitchFamily="-65" charset="0"/>
              <a:ea typeface="ＭＳ Ｐゴシック" pitchFamily="-65" charset="-128"/>
            </a:endParaRPr>
          </a:p>
          <a:p>
            <a:endParaRPr lang="en-US">
              <a:latin typeface="Arial" pitchFamily="-65" charset="0"/>
              <a:ea typeface="ＭＳ Ｐゴシック" pitchFamily="-65" charset="-128"/>
            </a:endParaRPr>
          </a:p>
          <a:p>
            <a:endParaRPr lang="en-US">
              <a:latin typeface="Arial" pitchFamily="-65" charset="0"/>
              <a:ea typeface="ＭＳ Ｐゴシック" pitchFamily="-65"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763000" cy="1041400"/>
          </a:xfrm>
        </p:spPr>
        <p:txBody>
          <a:bodyPr/>
          <a:lstStyle/>
          <a:p>
            <a:r>
              <a:rPr lang="en-US" dirty="0" smtClean="0"/>
              <a:t>Discussion: possibilities for expanding monitoring</a:t>
            </a:r>
            <a:endParaRPr lang="en-US" dirty="0"/>
          </a:p>
        </p:txBody>
      </p:sp>
      <p:sp>
        <p:nvSpPr>
          <p:cNvPr id="3" name="Content Placeholder 2"/>
          <p:cNvSpPr>
            <a:spLocks noGrp="1"/>
          </p:cNvSpPr>
          <p:nvPr>
            <p:ph idx="1"/>
          </p:nvPr>
        </p:nvSpPr>
        <p:spPr/>
        <p:txBody>
          <a:bodyPr/>
          <a:lstStyle/>
          <a:p>
            <a:endParaRPr lang="en-US" dirty="0" smtClean="0"/>
          </a:p>
          <a:p>
            <a:r>
              <a:rPr lang="en-US" dirty="0" smtClean="0"/>
              <a:t>What other services should be monitored?</a:t>
            </a:r>
          </a:p>
          <a:p>
            <a:endParaRPr lang="en-US" dirty="0" smtClean="0"/>
          </a:p>
          <a:p>
            <a:endParaRPr lang="en-US" dirty="0" smtClean="0"/>
          </a:p>
          <a:p>
            <a:endParaRPr lang="en-US" dirty="0" smtClean="0"/>
          </a:p>
          <a:p>
            <a:r>
              <a:rPr lang="en-US" dirty="0" smtClean="0"/>
              <a:t>Expand to more campuses?</a:t>
            </a:r>
          </a:p>
          <a:p>
            <a:pPr>
              <a:buNone/>
            </a:pPr>
            <a:endParaRPr lang="en-US"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12"/>
          <p:cNvSpPr>
            <a:spLocks noGrp="1" noChangeArrowheads="1"/>
          </p:cNvSpPr>
          <p:nvPr>
            <p:ph type="body" sz="half" idx="2"/>
          </p:nvPr>
        </p:nvSpPr>
        <p:spPr>
          <a:xfrm>
            <a:off x="4422775" y="1422400"/>
            <a:ext cx="4267200" cy="4749800"/>
          </a:xfrm>
        </p:spPr>
        <p:txBody>
          <a:bodyPr/>
          <a:lstStyle/>
          <a:p>
            <a:r>
              <a:rPr lang="en-US" sz="2400">
                <a:latin typeface="Arial" pitchFamily="-65" charset="0"/>
                <a:ea typeface="ＭＳ Ｐゴシック" pitchFamily="-65" charset="-128"/>
              </a:rPr>
              <a:t>Supported by:</a:t>
            </a:r>
          </a:p>
          <a:p>
            <a:endParaRPr lang="en-US" sz="2400">
              <a:latin typeface="Arial" pitchFamily="-65" charset="0"/>
              <a:ea typeface="ＭＳ Ｐゴシック" pitchFamily="-65" charset="-128"/>
            </a:endParaRPr>
          </a:p>
        </p:txBody>
      </p:sp>
      <p:sp>
        <p:nvSpPr>
          <p:cNvPr id="27651" name="Rectangle 2"/>
          <p:cNvSpPr>
            <a:spLocks noGrp="1" noChangeArrowheads="1"/>
          </p:cNvSpPr>
          <p:nvPr>
            <p:ph type="title"/>
          </p:nvPr>
        </p:nvSpPr>
        <p:spPr/>
        <p:txBody>
          <a:bodyPr/>
          <a:lstStyle/>
          <a:p>
            <a:r>
              <a:rPr lang="en-US">
                <a:latin typeface="Arial" pitchFamily="-65" charset="0"/>
                <a:ea typeface="ＭＳ Ｐゴシック" pitchFamily="-65" charset="-128"/>
              </a:rPr>
              <a:t>Inca Information</a:t>
            </a:r>
          </a:p>
        </p:txBody>
      </p:sp>
      <p:sp>
        <p:nvSpPr>
          <p:cNvPr id="27652" name="Rectangle 3"/>
          <p:cNvSpPr>
            <a:spLocks noGrp="1" noChangeArrowheads="1"/>
          </p:cNvSpPr>
          <p:nvPr>
            <p:ph type="body" sz="half" idx="1"/>
          </p:nvPr>
        </p:nvSpPr>
        <p:spPr>
          <a:xfrm>
            <a:off x="381000" y="1447800"/>
            <a:ext cx="4156075" cy="4572000"/>
          </a:xfrm>
        </p:spPr>
        <p:txBody>
          <a:bodyPr/>
          <a:lstStyle/>
          <a:p>
            <a:r>
              <a:rPr lang="en-US" sz="2400">
                <a:latin typeface="Arial" pitchFamily="-65" charset="0"/>
                <a:ea typeface="ＭＳ Ｐゴシック" pitchFamily="-65" charset="-128"/>
              </a:rPr>
              <a:t>Announcements:</a:t>
            </a:r>
            <a:br>
              <a:rPr lang="en-US" sz="2400">
                <a:latin typeface="Arial" pitchFamily="-65" charset="0"/>
                <a:ea typeface="ＭＳ Ｐゴシック" pitchFamily="-65" charset="-128"/>
              </a:rPr>
            </a:br>
            <a:r>
              <a:rPr lang="en-US" sz="2400">
                <a:latin typeface="Arial" pitchFamily="-65" charset="0"/>
                <a:ea typeface="ＭＳ Ｐゴシック" pitchFamily="-65" charset="-128"/>
                <a:hlinkClick r:id="rId3"/>
              </a:rPr>
              <a:t>inca-users@sdsc.edu</a:t>
            </a:r>
            <a:endParaRPr lang="en-US" sz="2400">
              <a:latin typeface="Arial" pitchFamily="-65" charset="0"/>
              <a:ea typeface="ＭＳ Ｐゴシック" pitchFamily="-65" charset="-128"/>
            </a:endParaRPr>
          </a:p>
          <a:p>
            <a:pPr>
              <a:buFontTx/>
              <a:buNone/>
            </a:pPr>
            <a:endParaRPr lang="en-US" sz="2400">
              <a:latin typeface="Arial" pitchFamily="-65" charset="0"/>
              <a:ea typeface="ＭＳ Ｐゴシック" pitchFamily="-65" charset="-128"/>
            </a:endParaRPr>
          </a:p>
          <a:p>
            <a:r>
              <a:rPr lang="en-US" sz="2400">
                <a:latin typeface="Arial" pitchFamily="-65" charset="0"/>
                <a:ea typeface="ＭＳ Ｐゴシック" pitchFamily="-65" charset="-128"/>
              </a:rPr>
              <a:t>Email:  </a:t>
            </a:r>
            <a:br>
              <a:rPr lang="en-US" sz="2400">
                <a:latin typeface="Arial" pitchFamily="-65" charset="0"/>
                <a:ea typeface="ＭＳ Ｐゴシック" pitchFamily="-65" charset="-128"/>
              </a:rPr>
            </a:br>
            <a:r>
              <a:rPr lang="en-US" sz="2400">
                <a:latin typeface="Arial" pitchFamily="-65" charset="0"/>
                <a:ea typeface="ＭＳ Ｐゴシック" pitchFamily="-65" charset="-128"/>
                <a:hlinkClick r:id="rId4"/>
              </a:rPr>
              <a:t>inca@sdsc.edu</a:t>
            </a:r>
            <a:r>
              <a:rPr lang="en-US" sz="2400">
                <a:latin typeface="Arial" pitchFamily="-65" charset="0"/>
                <a:ea typeface="ＭＳ Ｐゴシック" pitchFamily="-65" charset="-128"/>
              </a:rPr>
              <a:t/>
            </a:r>
            <a:br>
              <a:rPr lang="en-US" sz="2400">
                <a:latin typeface="Arial" pitchFamily="-65" charset="0"/>
                <a:ea typeface="ＭＳ Ｐゴシック" pitchFamily="-65" charset="-128"/>
              </a:rPr>
            </a:br>
            <a:endParaRPr lang="en-US" sz="2400">
              <a:latin typeface="Arial" pitchFamily="-65" charset="0"/>
              <a:ea typeface="ＭＳ Ｐゴシック" pitchFamily="-65" charset="-128"/>
            </a:endParaRPr>
          </a:p>
          <a:p>
            <a:r>
              <a:rPr lang="en-US" sz="2400">
                <a:latin typeface="Arial" pitchFamily="-65" charset="0"/>
                <a:ea typeface="ＭＳ Ｐゴシック" pitchFamily="-65" charset="-128"/>
              </a:rPr>
              <a:t>Website:		 </a:t>
            </a:r>
            <a:br>
              <a:rPr lang="en-US" sz="2400">
                <a:latin typeface="Arial" pitchFamily="-65" charset="0"/>
                <a:ea typeface="ＭＳ Ｐゴシック" pitchFamily="-65" charset="-128"/>
              </a:rPr>
            </a:br>
            <a:r>
              <a:rPr lang="en-US" sz="2400">
                <a:latin typeface="Arial" pitchFamily="-65" charset="0"/>
                <a:ea typeface="ＭＳ Ｐゴシック" pitchFamily="-65" charset="-128"/>
                <a:hlinkClick r:id="rId5"/>
              </a:rPr>
              <a:t>http://inca.sdsc.edu</a:t>
            </a:r>
            <a:endParaRPr lang="en-US" sz="2400">
              <a:latin typeface="Arial" pitchFamily="-65" charset="0"/>
              <a:ea typeface="ＭＳ Ｐゴシック" pitchFamily="-65" charset="-128"/>
            </a:endParaRPr>
          </a:p>
        </p:txBody>
      </p:sp>
      <p:pic>
        <p:nvPicPr>
          <p:cNvPr id="27653" name="Picture 5" descr="tglogo"/>
          <p:cNvPicPr>
            <a:picLocks noChangeAspect="1" noChangeArrowheads="1"/>
          </p:cNvPicPr>
          <p:nvPr/>
        </p:nvPicPr>
        <p:blipFill>
          <a:blip r:embed="rId6"/>
          <a:srcRect/>
          <a:stretch>
            <a:fillRect/>
          </a:stretch>
        </p:blipFill>
        <p:spPr bwMode="auto">
          <a:xfrm>
            <a:off x="6945313" y="2209800"/>
            <a:ext cx="1230312" cy="1447800"/>
          </a:xfrm>
          <a:prstGeom prst="rect">
            <a:avLst/>
          </a:prstGeom>
          <a:noFill/>
          <a:ln w="9525">
            <a:noFill/>
            <a:miter lim="800000"/>
            <a:headEnd/>
            <a:tailEnd/>
          </a:ln>
        </p:spPr>
      </p:pic>
      <p:pic>
        <p:nvPicPr>
          <p:cNvPr id="27654" name="Picture 16" descr="nsfe"/>
          <p:cNvPicPr>
            <a:picLocks noChangeAspect="1" noChangeArrowheads="1"/>
          </p:cNvPicPr>
          <p:nvPr/>
        </p:nvPicPr>
        <p:blipFill>
          <a:blip r:embed="rId7"/>
          <a:srcRect/>
          <a:stretch>
            <a:fillRect/>
          </a:stretch>
        </p:blipFill>
        <p:spPr bwMode="auto">
          <a:xfrm>
            <a:off x="5105400" y="2209800"/>
            <a:ext cx="1411288" cy="1385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0" y="5257800"/>
            <a:ext cx="8839200" cy="914400"/>
          </a:xfrm>
        </p:spPr>
        <p:txBody>
          <a:bodyPr/>
          <a:lstStyle/>
          <a:p>
            <a:pPr algn="ctr">
              <a:buFontTx/>
              <a:buNone/>
            </a:pPr>
            <a:r>
              <a:rPr lang="en-US">
                <a:solidFill>
                  <a:schemeClr val="hlink"/>
                </a:solidFill>
                <a:latin typeface="Arial" pitchFamily="-65" charset="0"/>
                <a:ea typeface="ＭＳ Ｐゴシック" pitchFamily="-65" charset="-128"/>
              </a:rPr>
              <a:t>Inca’s primary objective:  user-level Grid monitoring</a:t>
            </a:r>
          </a:p>
        </p:txBody>
      </p:sp>
      <p:sp>
        <p:nvSpPr>
          <p:cNvPr id="21507" name="Rectangle 2"/>
          <p:cNvSpPr>
            <a:spLocks noGrp="1" noChangeArrowheads="1"/>
          </p:cNvSpPr>
          <p:nvPr>
            <p:ph type="title"/>
          </p:nvPr>
        </p:nvSpPr>
        <p:spPr/>
        <p:txBody>
          <a:bodyPr/>
          <a:lstStyle/>
          <a:p>
            <a:r>
              <a:rPr lang="en-US">
                <a:latin typeface="Arial" pitchFamily="-65" charset="0"/>
                <a:ea typeface="ＭＳ Ｐゴシック" pitchFamily="-65" charset="-128"/>
              </a:rPr>
              <a:t>Related Grid monitoring tools</a:t>
            </a:r>
          </a:p>
        </p:txBody>
      </p:sp>
      <p:pic>
        <p:nvPicPr>
          <p:cNvPr id="21508" name="Picture 6" descr="smalllogo7"/>
          <p:cNvPicPr>
            <a:picLocks noChangeAspect="1" noChangeArrowheads="1"/>
          </p:cNvPicPr>
          <p:nvPr/>
        </p:nvPicPr>
        <p:blipFill>
          <a:blip r:embed="rId3"/>
          <a:srcRect/>
          <a:stretch>
            <a:fillRect/>
          </a:stretch>
        </p:blipFill>
        <p:spPr bwMode="auto">
          <a:xfrm>
            <a:off x="5118100" y="2976563"/>
            <a:ext cx="2273300" cy="604837"/>
          </a:xfrm>
          <a:prstGeom prst="rect">
            <a:avLst/>
          </a:prstGeom>
          <a:noFill/>
          <a:ln w="9525">
            <a:noFill/>
            <a:miter lim="800000"/>
            <a:headEnd/>
            <a:tailEnd/>
          </a:ln>
        </p:spPr>
      </p:pic>
      <p:pic>
        <p:nvPicPr>
          <p:cNvPr id="21509" name="Picture 8" descr="ml_main_logo"/>
          <p:cNvPicPr>
            <a:picLocks noChangeAspect="1" noChangeArrowheads="1"/>
          </p:cNvPicPr>
          <p:nvPr/>
        </p:nvPicPr>
        <p:blipFill>
          <a:blip r:embed="rId4"/>
          <a:srcRect/>
          <a:stretch>
            <a:fillRect/>
          </a:stretch>
        </p:blipFill>
        <p:spPr bwMode="auto">
          <a:xfrm>
            <a:off x="1143000" y="2514600"/>
            <a:ext cx="3009900" cy="871538"/>
          </a:xfrm>
          <a:prstGeom prst="rect">
            <a:avLst/>
          </a:prstGeom>
          <a:noFill/>
          <a:ln w="9525">
            <a:noFill/>
            <a:miter lim="800000"/>
            <a:headEnd/>
            <a:tailEnd/>
          </a:ln>
        </p:spPr>
      </p:pic>
      <p:grpSp>
        <p:nvGrpSpPr>
          <p:cNvPr id="2" name="Group 24"/>
          <p:cNvGrpSpPr>
            <a:grpSpLocks/>
          </p:cNvGrpSpPr>
          <p:nvPr/>
        </p:nvGrpSpPr>
        <p:grpSpPr bwMode="auto">
          <a:xfrm>
            <a:off x="5105400" y="1524000"/>
            <a:ext cx="2286000" cy="1066800"/>
            <a:chOff x="432" y="1872"/>
            <a:chExt cx="1440" cy="672"/>
          </a:xfrm>
        </p:grpSpPr>
        <p:sp>
          <p:nvSpPr>
            <p:cNvPr id="21514" name="Rectangle 21"/>
            <p:cNvSpPr>
              <a:spLocks noChangeArrowheads="1"/>
            </p:cNvSpPr>
            <p:nvPr/>
          </p:nvSpPr>
          <p:spPr bwMode="auto">
            <a:xfrm>
              <a:off x="432" y="1872"/>
              <a:ext cx="1440" cy="672"/>
            </a:xfrm>
            <a:prstGeom prst="rect">
              <a:avLst/>
            </a:prstGeom>
            <a:solidFill>
              <a:schemeClr val="tx2"/>
            </a:solidFill>
            <a:ln w="9525">
              <a:noFill/>
              <a:miter lim="800000"/>
              <a:headEnd/>
              <a:tailEnd/>
            </a:ln>
          </p:spPr>
          <p:txBody>
            <a:bodyPr wrap="none" anchor="ctr">
              <a:prstTxWarp prst="textNoShape">
                <a:avLst/>
              </a:prstTxWarp>
            </a:bodyPr>
            <a:lstStyle/>
            <a:p>
              <a:endParaRPr lang="en-US"/>
            </a:p>
          </p:txBody>
        </p:sp>
        <p:pic>
          <p:nvPicPr>
            <p:cNvPr id="21515" name="Picture 12" descr="GridICElogo_162x70"/>
            <p:cNvPicPr>
              <a:picLocks noChangeAspect="1" noChangeArrowheads="1"/>
            </p:cNvPicPr>
            <p:nvPr/>
          </p:nvPicPr>
          <p:blipFill>
            <a:blip r:embed="rId5"/>
            <a:srcRect/>
            <a:stretch>
              <a:fillRect/>
            </a:stretch>
          </p:blipFill>
          <p:spPr bwMode="auto">
            <a:xfrm>
              <a:off x="503" y="1920"/>
              <a:ext cx="1273" cy="550"/>
            </a:xfrm>
            <a:prstGeom prst="rect">
              <a:avLst/>
            </a:prstGeom>
            <a:noFill/>
            <a:ln w="9525">
              <a:noFill/>
              <a:miter lim="800000"/>
              <a:headEnd/>
              <a:tailEnd/>
            </a:ln>
          </p:spPr>
        </p:pic>
      </p:grpSp>
      <p:pic>
        <p:nvPicPr>
          <p:cNvPr id="21511" name="Picture 20" descr="ScreenSnapz"/>
          <p:cNvPicPr>
            <a:picLocks noChangeAspect="1" noChangeArrowheads="1"/>
          </p:cNvPicPr>
          <p:nvPr/>
        </p:nvPicPr>
        <p:blipFill>
          <a:blip r:embed="rId6"/>
          <a:srcRect/>
          <a:stretch>
            <a:fillRect/>
          </a:stretch>
        </p:blipFill>
        <p:spPr bwMode="auto">
          <a:xfrm>
            <a:off x="1219200" y="1524000"/>
            <a:ext cx="2743200" cy="665163"/>
          </a:xfrm>
          <a:prstGeom prst="rect">
            <a:avLst/>
          </a:prstGeom>
          <a:noFill/>
          <a:ln w="9525">
            <a:noFill/>
            <a:miter lim="800000"/>
            <a:headEnd/>
            <a:tailEnd/>
          </a:ln>
        </p:spPr>
      </p:pic>
      <p:pic>
        <p:nvPicPr>
          <p:cNvPr id="21512" name="Picture 27" descr="bunny-small"/>
          <p:cNvPicPr>
            <a:picLocks noChangeAspect="1" noChangeArrowheads="1"/>
          </p:cNvPicPr>
          <p:nvPr/>
        </p:nvPicPr>
        <p:blipFill>
          <a:blip r:embed="rId7"/>
          <a:srcRect/>
          <a:stretch>
            <a:fillRect/>
          </a:stretch>
        </p:blipFill>
        <p:spPr bwMode="auto">
          <a:xfrm>
            <a:off x="1905000" y="3871913"/>
            <a:ext cx="1257300" cy="1309687"/>
          </a:xfrm>
          <a:prstGeom prst="rect">
            <a:avLst/>
          </a:prstGeom>
          <a:noFill/>
          <a:ln w="9525">
            <a:noFill/>
            <a:miter lim="800000"/>
            <a:headEnd/>
            <a:tailEnd/>
          </a:ln>
        </p:spPr>
      </p:pic>
      <p:pic>
        <p:nvPicPr>
          <p:cNvPr id="21513" name="Picture 29"/>
          <p:cNvPicPr>
            <a:picLocks noChangeAspect="1" noChangeArrowheads="1"/>
          </p:cNvPicPr>
          <p:nvPr/>
        </p:nvPicPr>
        <p:blipFill>
          <a:blip r:embed="rId8"/>
          <a:srcRect/>
          <a:stretch>
            <a:fillRect/>
          </a:stretch>
        </p:blipFill>
        <p:spPr bwMode="auto">
          <a:xfrm>
            <a:off x="4787900" y="4038600"/>
            <a:ext cx="2832100" cy="71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915400" cy="1041400"/>
          </a:xfrm>
        </p:spPr>
        <p:txBody>
          <a:bodyPr/>
          <a:lstStyle/>
          <a:p>
            <a:r>
              <a:rPr lang="en-US" dirty="0" smtClean="0"/>
              <a:t>Things fail …</a:t>
            </a:r>
            <a:endParaRPr lang="en-US" dirty="0"/>
          </a:p>
        </p:txBody>
      </p:sp>
      <p:sp>
        <p:nvSpPr>
          <p:cNvPr id="3" name="Content Placeholder 2"/>
          <p:cNvSpPr>
            <a:spLocks noGrp="1"/>
          </p:cNvSpPr>
          <p:nvPr>
            <p:ph idx="1"/>
          </p:nvPr>
        </p:nvSpPr>
        <p:spPr>
          <a:xfrm>
            <a:off x="228600" y="3886200"/>
            <a:ext cx="8458200" cy="2540000"/>
          </a:xfrm>
        </p:spPr>
        <p:txBody>
          <a:bodyPr/>
          <a:lstStyle/>
          <a:p>
            <a:pPr>
              <a:buNone/>
            </a:pPr>
            <a:r>
              <a:rPr lang="en-US" sz="2400" dirty="0" smtClean="0"/>
              <a:t>For example, </a:t>
            </a:r>
          </a:p>
          <a:p>
            <a:pPr lvl="1"/>
            <a:r>
              <a:rPr lang="en-US" sz="2000" dirty="0" smtClean="0"/>
              <a:t>Resource does not display in portal (MDS not running)</a:t>
            </a:r>
          </a:p>
          <a:p>
            <a:pPr lvl="1"/>
            <a:r>
              <a:rPr lang="en-US" sz="2000" dirty="0" smtClean="0"/>
              <a:t>Cannot submit job (WS-GRAM not running)</a:t>
            </a:r>
          </a:p>
          <a:p>
            <a:pPr lvl="1"/>
            <a:endParaRPr lang="en-US" sz="2000" dirty="0" smtClean="0"/>
          </a:p>
        </p:txBody>
      </p:sp>
      <p:pic>
        <p:nvPicPr>
          <p:cNvPr id="5" name="Picture 4" descr="ScreenSnapz.png"/>
          <p:cNvPicPr>
            <a:picLocks noChangeAspect="1"/>
          </p:cNvPicPr>
          <p:nvPr/>
        </p:nvPicPr>
        <p:blipFill>
          <a:blip r:embed="rId2"/>
          <a:stretch>
            <a:fillRect/>
          </a:stretch>
        </p:blipFill>
        <p:spPr>
          <a:xfrm>
            <a:off x="381000" y="1295400"/>
            <a:ext cx="8382000" cy="2424206"/>
          </a:xfrm>
          <a:prstGeom prst="rect">
            <a:avLst/>
          </a:prstGeom>
          <a:ln>
            <a:solidFill>
              <a:srgbClr val="0000FF"/>
            </a:solidFill>
          </a:ln>
        </p:spPr>
      </p:pic>
      <p:cxnSp>
        <p:nvCxnSpPr>
          <p:cNvPr id="7" name="Straight Arrow Connector 6"/>
          <p:cNvCxnSpPr/>
          <p:nvPr/>
        </p:nvCxnSpPr>
        <p:spPr bwMode="auto">
          <a:xfrm rot="10800000">
            <a:off x="1447800" y="3124200"/>
            <a:ext cx="2057400" cy="121920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8" name="Rectangle 7"/>
          <p:cNvSpPr/>
          <p:nvPr/>
        </p:nvSpPr>
        <p:spPr>
          <a:xfrm>
            <a:off x="228600" y="5181600"/>
            <a:ext cx="8534400" cy="1015663"/>
          </a:xfrm>
          <a:prstGeom prst="rect">
            <a:avLst/>
          </a:prstGeom>
        </p:spPr>
        <p:txBody>
          <a:bodyPr wrap="square">
            <a:spAutoFit/>
          </a:bodyPr>
          <a:lstStyle/>
          <a:p>
            <a:r>
              <a:rPr lang="en-US" b="1" dirty="0" smtClean="0"/>
              <a:t>Distributed </a:t>
            </a:r>
            <a:r>
              <a:rPr lang="en-US" b="1" dirty="0"/>
              <a:t>System:</a:t>
            </a:r>
            <a:r>
              <a:rPr lang="en-US" b="1" dirty="0" smtClean="0"/>
              <a:t> </a:t>
            </a:r>
            <a:r>
              <a:rPr lang="en-US" i="1" dirty="0" smtClean="0"/>
              <a:t>“You </a:t>
            </a:r>
            <a:r>
              <a:rPr lang="en-US" i="1" dirty="0"/>
              <a:t>know you have one when the crash of a computer you've </a:t>
            </a:r>
            <a:r>
              <a:rPr lang="en-US" i="1" dirty="0" smtClean="0"/>
              <a:t>never </a:t>
            </a:r>
            <a:r>
              <a:rPr lang="en-US" i="1" dirty="0"/>
              <a:t>heard of stops you from, getting any work done</a:t>
            </a:r>
            <a:r>
              <a:rPr lang="en-US" i="1" dirty="0" smtClean="0"/>
              <a:t>.”</a:t>
            </a:r>
          </a:p>
          <a:p>
            <a:pPr algn="ctr"/>
            <a:r>
              <a:rPr lang="en-US" i="1" dirty="0" smtClean="0"/>
              <a:t>-</a:t>
            </a:r>
            <a:r>
              <a:rPr lang="en-US" i="1" dirty="0"/>
              <a:t>Leslie </a:t>
            </a:r>
            <a:r>
              <a:rPr lang="en-US" i="1" dirty="0" err="1"/>
              <a:t>Lamport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10"/>
          <p:cNvSpPr>
            <a:spLocks noChangeArrowheads="1"/>
          </p:cNvSpPr>
          <p:nvPr/>
        </p:nvSpPr>
        <p:spPr bwMode="auto">
          <a:xfrm>
            <a:off x="5562600" y="3232150"/>
            <a:ext cx="1779588" cy="730250"/>
          </a:xfrm>
          <a:prstGeom prst="rect">
            <a:avLst/>
          </a:prstGeom>
          <a:noFill/>
          <a:ln w="9525">
            <a:noFill/>
            <a:miter lim="800000"/>
            <a:headEnd/>
            <a:tailEnd/>
          </a:ln>
        </p:spPr>
        <p:txBody>
          <a:bodyPr wrap="none">
            <a:prstTxWarp prst="textNoShape">
              <a:avLst/>
            </a:prstTxWarp>
            <a:spAutoFit/>
          </a:bodyPr>
          <a:lstStyle/>
          <a:p>
            <a:pPr algn="ctr">
              <a:lnSpc>
                <a:spcPct val="95000"/>
              </a:lnSpc>
              <a:spcBef>
                <a:spcPct val="20000"/>
              </a:spcBef>
              <a:buClr>
                <a:schemeClr val="tx1"/>
              </a:buClr>
              <a:buSzPct val="100000"/>
            </a:pPr>
            <a:r>
              <a:rPr lang="en-US">
                <a:latin typeface="Helvetica" pitchFamily="-65" charset="0"/>
              </a:rPr>
              <a:t>System</a:t>
            </a:r>
          </a:p>
          <a:p>
            <a:pPr algn="ctr">
              <a:lnSpc>
                <a:spcPct val="95000"/>
              </a:lnSpc>
              <a:spcBef>
                <a:spcPct val="20000"/>
              </a:spcBef>
              <a:buClr>
                <a:schemeClr val="tx1"/>
              </a:buClr>
              <a:buSzPct val="100000"/>
            </a:pPr>
            <a:r>
              <a:rPr lang="en-US">
                <a:latin typeface="Helvetica" pitchFamily="-65" charset="0"/>
              </a:rPr>
              <a:t>administrators</a:t>
            </a:r>
            <a:endParaRPr lang="en-US" sz="1800">
              <a:latin typeface="Helvetica" pitchFamily="-65" charset="0"/>
            </a:endParaRPr>
          </a:p>
        </p:txBody>
      </p:sp>
      <p:sp>
        <p:nvSpPr>
          <p:cNvPr id="21507" name="Rectangle 18"/>
          <p:cNvSpPr>
            <a:spLocks noGrp="1" noChangeArrowheads="1"/>
          </p:cNvSpPr>
          <p:nvPr>
            <p:ph type="title"/>
          </p:nvPr>
        </p:nvSpPr>
        <p:spPr>
          <a:xfrm>
            <a:off x="0" y="228600"/>
            <a:ext cx="9144000" cy="1041400"/>
          </a:xfrm>
        </p:spPr>
        <p:txBody>
          <a:bodyPr/>
          <a:lstStyle/>
          <a:p>
            <a:r>
              <a:rPr lang="en-US" sz="3400">
                <a:latin typeface="Arial" pitchFamily="-65" charset="0"/>
                <a:ea typeface="ＭＳ Ｐゴシック" pitchFamily="-65" charset="-128"/>
              </a:rPr>
              <a:t>Who benefits from grid monitoring?</a:t>
            </a:r>
          </a:p>
        </p:txBody>
      </p:sp>
      <p:sp>
        <p:nvSpPr>
          <p:cNvPr id="21508" name="Rectangle 19"/>
          <p:cNvSpPr>
            <a:spLocks noGrp="1" noChangeArrowheads="1"/>
          </p:cNvSpPr>
          <p:nvPr>
            <p:ph type="body" idx="1"/>
          </p:nvPr>
        </p:nvSpPr>
        <p:spPr>
          <a:xfrm>
            <a:off x="381000" y="1422400"/>
            <a:ext cx="4419600" cy="4749800"/>
          </a:xfrm>
        </p:spPr>
        <p:txBody>
          <a:bodyPr/>
          <a:lstStyle/>
          <a:p>
            <a:r>
              <a:rPr lang="en-US" sz="2400">
                <a:latin typeface="Arial" pitchFamily="-65" charset="0"/>
                <a:ea typeface="ＭＳ Ｐゴシック" pitchFamily="-65" charset="-128"/>
              </a:rPr>
              <a:t>Grid managers</a:t>
            </a:r>
          </a:p>
          <a:p>
            <a:pPr lvl="1">
              <a:lnSpc>
                <a:spcPct val="100000"/>
              </a:lnSpc>
              <a:spcBef>
                <a:spcPct val="0"/>
              </a:spcBef>
              <a:buClrTx/>
              <a:buSzTx/>
            </a:pPr>
            <a:r>
              <a:rPr lang="en-US" sz="2000">
                <a:latin typeface="Arial" pitchFamily="-65" charset="0"/>
                <a:ea typeface="ＭＳ Ｐゴシック" pitchFamily="-65" charset="-128"/>
              </a:rPr>
              <a:t>Verify requirements are fulfilled by resource providers </a:t>
            </a:r>
          </a:p>
          <a:p>
            <a:pPr lvl="1">
              <a:lnSpc>
                <a:spcPct val="100000"/>
              </a:lnSpc>
              <a:spcBef>
                <a:spcPct val="0"/>
              </a:spcBef>
              <a:spcAft>
                <a:spcPct val="50000"/>
              </a:spcAft>
              <a:buClrTx/>
              <a:buSzTx/>
            </a:pPr>
            <a:r>
              <a:rPr lang="en-US" sz="2000">
                <a:latin typeface="Arial" pitchFamily="-65" charset="0"/>
                <a:ea typeface="ＭＳ Ｐゴシック" pitchFamily="-65" charset="-128"/>
              </a:rPr>
              <a:t>Identify failure trends</a:t>
            </a:r>
          </a:p>
          <a:p>
            <a:pPr>
              <a:lnSpc>
                <a:spcPct val="100000"/>
              </a:lnSpc>
              <a:spcBef>
                <a:spcPct val="0"/>
              </a:spcBef>
              <a:buClrTx/>
              <a:buSzTx/>
            </a:pPr>
            <a:r>
              <a:rPr lang="en-US" sz="2400">
                <a:latin typeface="Arial" pitchFamily="-65" charset="0"/>
                <a:ea typeface="ＭＳ Ｐゴシック" pitchFamily="-65" charset="-128"/>
              </a:rPr>
              <a:t>System administrators</a:t>
            </a:r>
          </a:p>
          <a:p>
            <a:pPr lvl="1"/>
            <a:r>
              <a:rPr lang="en-US" sz="2000">
                <a:latin typeface="Arial" pitchFamily="-65" charset="0"/>
                <a:ea typeface="ＭＳ Ｐゴシック" pitchFamily="-65" charset="-128"/>
              </a:rPr>
              <a:t>Email notification</a:t>
            </a:r>
          </a:p>
          <a:p>
            <a:pPr lvl="1">
              <a:spcAft>
                <a:spcPct val="50000"/>
              </a:spcAft>
            </a:pPr>
            <a:r>
              <a:rPr lang="en-US" sz="2000">
                <a:latin typeface="Arial" pitchFamily="-65" charset="0"/>
                <a:ea typeface="ＭＳ Ｐゴシック" pitchFamily="-65" charset="-128"/>
              </a:rPr>
              <a:t>Debugging support</a:t>
            </a:r>
          </a:p>
          <a:p>
            <a:r>
              <a:rPr lang="en-US" sz="2400">
                <a:latin typeface="Arial" pitchFamily="-65" charset="0"/>
                <a:ea typeface="ＭＳ Ｐゴシック" pitchFamily="-65" charset="-128"/>
              </a:rPr>
              <a:t>End users</a:t>
            </a:r>
          </a:p>
          <a:p>
            <a:pPr lvl="1"/>
            <a:r>
              <a:rPr lang="en-US" sz="2000">
                <a:latin typeface="Arial" pitchFamily="-65" charset="0"/>
                <a:ea typeface="ＭＳ Ｐゴシック" pitchFamily="-65" charset="-128"/>
              </a:rPr>
              <a:t>Higher availability</a:t>
            </a:r>
          </a:p>
          <a:p>
            <a:pPr lvl="1"/>
            <a:r>
              <a:rPr lang="en-US" sz="2000">
                <a:latin typeface="Arial" pitchFamily="-65" charset="0"/>
                <a:ea typeface="ＭＳ Ｐゴシック" pitchFamily="-65" charset="-128"/>
              </a:rPr>
              <a:t>Debug user account/environment issues</a:t>
            </a:r>
          </a:p>
        </p:txBody>
      </p:sp>
      <p:pic>
        <p:nvPicPr>
          <p:cNvPr id="21509" name="Picture 20" descr="group_lg"/>
          <p:cNvPicPr>
            <a:picLocks noChangeAspect="1" noChangeArrowheads="1"/>
          </p:cNvPicPr>
          <p:nvPr/>
        </p:nvPicPr>
        <p:blipFill>
          <a:blip r:embed="rId3"/>
          <a:srcRect/>
          <a:stretch>
            <a:fillRect/>
          </a:stretch>
        </p:blipFill>
        <p:spPr bwMode="auto">
          <a:xfrm>
            <a:off x="5105400" y="2063750"/>
            <a:ext cx="3505200" cy="250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28600"/>
            <a:ext cx="8458200" cy="1041400"/>
          </a:xfrm>
        </p:spPr>
        <p:txBody>
          <a:bodyPr/>
          <a:lstStyle/>
          <a:p>
            <a:r>
              <a:rPr lang="en-US" sz="3400">
                <a:latin typeface="Arial" pitchFamily="-65" charset="0"/>
                <a:ea typeface="ＭＳ Ｐゴシック" pitchFamily="-65" charset="-128"/>
              </a:rPr>
              <a:t>Inca provides user-level grid monitoring</a:t>
            </a:r>
          </a:p>
        </p:txBody>
      </p:sp>
      <p:sp>
        <p:nvSpPr>
          <p:cNvPr id="23555" name="Rectangle 3"/>
          <p:cNvSpPr>
            <a:spLocks noGrp="1" noChangeArrowheads="1"/>
          </p:cNvSpPr>
          <p:nvPr>
            <p:ph type="body" sz="half" idx="1"/>
          </p:nvPr>
        </p:nvSpPr>
        <p:spPr>
          <a:xfrm>
            <a:off x="152400" y="1300163"/>
            <a:ext cx="3505200" cy="4567237"/>
          </a:xfrm>
          <a:noFill/>
        </p:spPr>
        <p:txBody>
          <a:bodyPr>
            <a:spAutoFit/>
          </a:bodyPr>
          <a:lstStyle/>
          <a:p>
            <a:pPr>
              <a:lnSpc>
                <a:spcPct val="85000"/>
              </a:lnSpc>
              <a:spcBef>
                <a:spcPct val="10000"/>
              </a:spcBef>
              <a:spcAft>
                <a:spcPct val="50000"/>
              </a:spcAft>
            </a:pPr>
            <a:r>
              <a:rPr lang="en-US" sz="2200" smtClean="0">
                <a:latin typeface="Arial" pitchFamily="-65" charset="0"/>
                <a:ea typeface="ＭＳ Ｐゴシック" pitchFamily="-65" charset="-128"/>
              </a:rPr>
              <a:t>Enables consistent user-level testing across resources</a:t>
            </a:r>
          </a:p>
          <a:p>
            <a:pPr>
              <a:lnSpc>
                <a:spcPct val="85000"/>
              </a:lnSpc>
              <a:spcBef>
                <a:spcPct val="10000"/>
              </a:spcBef>
              <a:spcAft>
                <a:spcPct val="50000"/>
              </a:spcAft>
            </a:pPr>
            <a:r>
              <a:rPr lang="en-US" sz="2200" smtClean="0">
                <a:latin typeface="Arial" pitchFamily="-65" charset="0"/>
                <a:ea typeface="ＭＳ Ｐゴシック" pitchFamily="-65" charset="-128"/>
              </a:rPr>
              <a:t>Easy to configure and maintain</a:t>
            </a:r>
          </a:p>
          <a:p>
            <a:pPr>
              <a:lnSpc>
                <a:spcPct val="85000"/>
              </a:lnSpc>
              <a:spcBef>
                <a:spcPct val="10000"/>
              </a:spcBef>
              <a:spcAft>
                <a:spcPct val="50000"/>
              </a:spcAft>
            </a:pPr>
            <a:r>
              <a:rPr lang="en-US" sz="2200" smtClean="0">
                <a:latin typeface="Arial" pitchFamily="-65" charset="0"/>
                <a:ea typeface="ＭＳ Ｐゴシック" pitchFamily="-65" charset="-128"/>
              </a:rPr>
              <a:t>Easy to collect data from resource</a:t>
            </a:r>
          </a:p>
          <a:p>
            <a:pPr>
              <a:lnSpc>
                <a:spcPct val="85000"/>
              </a:lnSpc>
              <a:spcBef>
                <a:spcPct val="10000"/>
              </a:spcBef>
              <a:spcAft>
                <a:spcPct val="50000"/>
              </a:spcAft>
            </a:pPr>
            <a:r>
              <a:rPr lang="en-US" sz="2200" smtClean="0">
                <a:latin typeface="Arial" pitchFamily="-65" charset="0"/>
                <a:ea typeface="ＭＳ Ｐゴシック" pitchFamily="-65" charset="-128"/>
              </a:rPr>
              <a:t>Archived results support troubleshooting</a:t>
            </a:r>
          </a:p>
          <a:p>
            <a:pPr>
              <a:lnSpc>
                <a:spcPct val="85000"/>
              </a:lnSpc>
              <a:spcBef>
                <a:spcPct val="10000"/>
              </a:spcBef>
              <a:spcAft>
                <a:spcPct val="50000"/>
              </a:spcAft>
            </a:pPr>
            <a:r>
              <a:rPr lang="en-US" sz="2200" smtClean="0">
                <a:latin typeface="Arial" pitchFamily="-65" charset="0"/>
                <a:ea typeface="ＭＳ Ｐゴシック" pitchFamily="-65" charset="-128"/>
              </a:rPr>
              <a:t>Large variety of tests</a:t>
            </a:r>
          </a:p>
          <a:p>
            <a:pPr>
              <a:lnSpc>
                <a:spcPct val="85000"/>
              </a:lnSpc>
              <a:spcBef>
                <a:spcPct val="10000"/>
              </a:spcBef>
              <a:spcAft>
                <a:spcPct val="50000"/>
              </a:spcAft>
            </a:pPr>
            <a:r>
              <a:rPr lang="en-US" sz="2200" smtClean="0">
                <a:latin typeface="Arial" pitchFamily="-65" charset="0"/>
                <a:ea typeface="ＭＳ Ｐゴシック" pitchFamily="-65" charset="-128"/>
              </a:rPr>
              <a:t>Comprehensive views of data</a:t>
            </a:r>
          </a:p>
        </p:txBody>
      </p:sp>
      <p:pic>
        <p:nvPicPr>
          <p:cNvPr id="23556" name="Picture 4" descr="archv"/>
          <p:cNvPicPr>
            <a:picLocks noChangeAspect="1" noChangeArrowheads="1"/>
          </p:cNvPicPr>
          <p:nvPr/>
        </p:nvPicPr>
        <p:blipFill>
          <a:blip r:embed="rId3"/>
          <a:srcRect/>
          <a:stretch>
            <a:fillRect/>
          </a:stretch>
        </p:blipFill>
        <p:spPr bwMode="auto">
          <a:xfrm>
            <a:off x="3733800" y="1371600"/>
            <a:ext cx="5029200" cy="425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304800"/>
            <a:ext cx="8458200" cy="1041400"/>
          </a:xfrm>
        </p:spPr>
        <p:txBody>
          <a:bodyPr/>
          <a:lstStyle/>
          <a:p>
            <a:r>
              <a:rPr lang="en-US" dirty="0">
                <a:latin typeface="Arial" pitchFamily="-65" charset="0"/>
                <a:ea typeface="ＭＳ Ｐゴシック" pitchFamily="-65" charset="-128"/>
              </a:rPr>
              <a:t>Reporters collect monitoring data</a:t>
            </a:r>
          </a:p>
        </p:txBody>
      </p:sp>
      <p:sp>
        <p:nvSpPr>
          <p:cNvPr id="29699" name="Rectangle 3"/>
          <p:cNvSpPr>
            <a:spLocks noGrp="1" noChangeArrowheads="1"/>
          </p:cNvSpPr>
          <p:nvPr>
            <p:ph type="body" idx="1"/>
          </p:nvPr>
        </p:nvSpPr>
        <p:spPr>
          <a:xfrm>
            <a:off x="381000" y="1371600"/>
            <a:ext cx="6270625" cy="4749800"/>
          </a:xfrm>
        </p:spPr>
        <p:txBody>
          <a:bodyPr/>
          <a:lstStyle/>
          <a:p>
            <a:pPr>
              <a:lnSpc>
                <a:spcPct val="85000"/>
              </a:lnSpc>
              <a:spcAft>
                <a:spcPct val="100000"/>
              </a:spcAft>
            </a:pPr>
            <a:r>
              <a:rPr lang="en-US" sz="2400">
                <a:latin typeface="Arial" pitchFamily="-65" charset="0"/>
                <a:ea typeface="ＭＳ Ｐゴシック" pitchFamily="-65" charset="-128"/>
              </a:rPr>
              <a:t>Executable programs that measure some aspect of the system or installed software</a:t>
            </a:r>
          </a:p>
          <a:p>
            <a:pPr>
              <a:lnSpc>
                <a:spcPct val="85000"/>
              </a:lnSpc>
              <a:spcAft>
                <a:spcPct val="100000"/>
              </a:spcAft>
            </a:pPr>
            <a:r>
              <a:rPr lang="en-US" sz="2400">
                <a:latin typeface="Arial" pitchFamily="-65" charset="0"/>
                <a:ea typeface="ＭＳ Ｐゴシック" pitchFamily="-65" charset="-128"/>
              </a:rPr>
              <a:t>Supports a set of command-line options and writes XML to stdout</a:t>
            </a:r>
          </a:p>
          <a:p>
            <a:pPr>
              <a:lnSpc>
                <a:spcPct val="85000"/>
              </a:lnSpc>
              <a:spcAft>
                <a:spcPct val="100000"/>
              </a:spcAft>
            </a:pPr>
            <a:r>
              <a:rPr lang="en-US" sz="2400">
                <a:solidFill>
                  <a:srgbClr val="000000"/>
                </a:solidFill>
                <a:latin typeface="Arial" pitchFamily="-65" charset="0"/>
                <a:ea typeface="ＭＳ Ｐゴシック" pitchFamily="-65" charset="-128"/>
              </a:rPr>
              <a:t>Schema supports multiple types of data</a:t>
            </a:r>
            <a:endParaRPr lang="en-US" sz="2400">
              <a:latin typeface="Arial" pitchFamily="-65" charset="0"/>
              <a:ea typeface="ＭＳ Ｐゴシック" pitchFamily="-65" charset="-128"/>
            </a:endParaRPr>
          </a:p>
          <a:p>
            <a:pPr>
              <a:lnSpc>
                <a:spcPct val="85000"/>
              </a:lnSpc>
              <a:spcAft>
                <a:spcPct val="100000"/>
              </a:spcAft>
            </a:pPr>
            <a:r>
              <a:rPr lang="en-US" sz="2400">
                <a:latin typeface="Arial" pitchFamily="-65" charset="0"/>
                <a:ea typeface="ＭＳ Ｐゴシック" pitchFamily="-65" charset="-128"/>
              </a:rPr>
              <a:t>Extensive library support for perl and python  scripts (most reporters &lt; 30 lines of code)</a:t>
            </a:r>
          </a:p>
          <a:p>
            <a:pPr>
              <a:lnSpc>
                <a:spcPct val="85000"/>
              </a:lnSpc>
              <a:spcAft>
                <a:spcPct val="100000"/>
              </a:spcAft>
            </a:pPr>
            <a:r>
              <a:rPr lang="en-US" sz="2400">
                <a:latin typeface="Arial" pitchFamily="-65" charset="0"/>
                <a:ea typeface="ＭＳ Ｐゴシック" pitchFamily="-65" charset="-128"/>
              </a:rPr>
              <a:t>Independent of other Inca components</a:t>
            </a:r>
          </a:p>
        </p:txBody>
      </p:sp>
      <p:pic>
        <p:nvPicPr>
          <p:cNvPr id="29700" name="Picture 4" descr="reporter"/>
          <p:cNvPicPr>
            <a:picLocks noChangeAspect="1" noChangeArrowheads="1"/>
          </p:cNvPicPr>
          <p:nvPr/>
        </p:nvPicPr>
        <p:blipFill>
          <a:blip r:embed="rId3"/>
          <a:srcRect/>
          <a:stretch>
            <a:fillRect/>
          </a:stretch>
        </p:blipFill>
        <p:spPr bwMode="auto">
          <a:xfrm>
            <a:off x="6764338" y="1371600"/>
            <a:ext cx="1998662" cy="458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3735388" y="2057400"/>
            <a:ext cx="2698750" cy="2590800"/>
          </a:xfrm>
          <a:noFill/>
        </p:spPr>
        <p:txBody>
          <a:bodyPr anchor="ctr" anchorCtr="1"/>
          <a:lstStyle/>
          <a:p>
            <a:pPr marL="0" indent="0" algn="ctr">
              <a:buFontTx/>
              <a:buNone/>
            </a:pPr>
            <a:r>
              <a:rPr lang="en-US">
                <a:latin typeface="Arial" pitchFamily="-65" charset="0"/>
                <a:ea typeface="ＭＳ Ｐゴシック" pitchFamily="-65" charset="-128"/>
              </a:rPr>
              <a:t>Inca’s status pages provide multiple levels of details</a:t>
            </a:r>
          </a:p>
        </p:txBody>
      </p:sp>
      <p:pic>
        <p:nvPicPr>
          <p:cNvPr id="39939" name="Picture 3" descr="ScreenSnapz"/>
          <p:cNvPicPr>
            <a:picLocks noChangeAspect="1" noChangeArrowheads="1"/>
          </p:cNvPicPr>
          <p:nvPr/>
        </p:nvPicPr>
        <p:blipFill>
          <a:blip r:embed="rId3"/>
          <a:srcRect/>
          <a:stretch>
            <a:fillRect/>
          </a:stretch>
        </p:blipFill>
        <p:spPr bwMode="auto">
          <a:xfrm>
            <a:off x="1219200" y="3600450"/>
            <a:ext cx="1316038" cy="895350"/>
          </a:xfrm>
          <a:prstGeom prst="rect">
            <a:avLst/>
          </a:prstGeom>
          <a:noFill/>
          <a:ln w="9525">
            <a:solidFill>
              <a:schemeClr val="tx1"/>
            </a:solidFill>
            <a:miter lim="800000"/>
            <a:headEnd/>
            <a:tailEnd/>
          </a:ln>
        </p:spPr>
      </p:pic>
      <p:pic>
        <p:nvPicPr>
          <p:cNvPr id="39940" name="Picture 4" descr="ScreenSnapz"/>
          <p:cNvPicPr>
            <a:picLocks noChangeAspect="1" noChangeArrowheads="1"/>
          </p:cNvPicPr>
          <p:nvPr/>
        </p:nvPicPr>
        <p:blipFill>
          <a:blip r:embed="rId4"/>
          <a:srcRect/>
          <a:stretch>
            <a:fillRect/>
          </a:stretch>
        </p:blipFill>
        <p:spPr bwMode="auto">
          <a:xfrm>
            <a:off x="2971800" y="228600"/>
            <a:ext cx="1600200" cy="1174750"/>
          </a:xfrm>
          <a:prstGeom prst="rect">
            <a:avLst/>
          </a:prstGeom>
          <a:noFill/>
          <a:ln w="9525">
            <a:solidFill>
              <a:schemeClr val="tx1"/>
            </a:solidFill>
            <a:miter lim="800000"/>
            <a:headEnd/>
            <a:tailEnd/>
          </a:ln>
        </p:spPr>
      </p:pic>
      <p:sp>
        <p:nvSpPr>
          <p:cNvPr id="39941" name="Line 5"/>
          <p:cNvSpPr>
            <a:spLocks noChangeShapeType="1"/>
          </p:cNvSpPr>
          <p:nvPr/>
        </p:nvSpPr>
        <p:spPr bwMode="auto">
          <a:xfrm>
            <a:off x="990600" y="381000"/>
            <a:ext cx="0" cy="6019800"/>
          </a:xfrm>
          <a:prstGeom prst="line">
            <a:avLst/>
          </a:prstGeom>
          <a:noFill/>
          <a:ln w="25400">
            <a:solidFill>
              <a:srgbClr val="969696"/>
            </a:solidFill>
            <a:round/>
            <a:headEnd type="triangle" w="med" len="med"/>
            <a:tailEnd/>
          </a:ln>
        </p:spPr>
        <p:txBody>
          <a:bodyPr wrap="none" anchor="ctr">
            <a:prstTxWarp prst="textNoShape">
              <a:avLst/>
            </a:prstTxWarp>
          </a:bodyPr>
          <a:lstStyle/>
          <a:p>
            <a:endParaRPr lang="en-US"/>
          </a:p>
        </p:txBody>
      </p:sp>
      <p:sp>
        <p:nvSpPr>
          <p:cNvPr id="39942" name="Text Box 6"/>
          <p:cNvSpPr txBox="1">
            <a:spLocks noChangeArrowheads="1"/>
          </p:cNvSpPr>
          <p:nvPr/>
        </p:nvSpPr>
        <p:spPr bwMode="auto">
          <a:xfrm>
            <a:off x="0" y="485775"/>
            <a:ext cx="1054100" cy="581025"/>
          </a:xfrm>
          <a:prstGeom prst="rect">
            <a:avLst/>
          </a:prstGeom>
          <a:noFill/>
          <a:ln w="9525">
            <a:noFill/>
            <a:miter lim="800000"/>
            <a:headEnd/>
            <a:tailEnd/>
          </a:ln>
        </p:spPr>
        <p:txBody>
          <a:bodyPr wrap="none">
            <a:prstTxWarp prst="textNoShape">
              <a:avLst/>
            </a:prstTxWarp>
            <a:spAutoFit/>
          </a:bodyPr>
          <a:lstStyle/>
          <a:p>
            <a:r>
              <a:rPr lang="en-US" sz="1600" i="1"/>
              <a:t>Tests</a:t>
            </a:r>
          </a:p>
          <a:p>
            <a:r>
              <a:rPr lang="en-US" sz="1600" i="1"/>
              <a:t>Summary</a:t>
            </a:r>
            <a:endParaRPr lang="en-US" i="1"/>
          </a:p>
        </p:txBody>
      </p:sp>
      <p:sp>
        <p:nvSpPr>
          <p:cNvPr id="39943" name="Text Box 7"/>
          <p:cNvSpPr txBox="1">
            <a:spLocks noChangeArrowheads="1"/>
          </p:cNvSpPr>
          <p:nvPr/>
        </p:nvSpPr>
        <p:spPr bwMode="auto">
          <a:xfrm>
            <a:off x="109538" y="5743575"/>
            <a:ext cx="804862" cy="581025"/>
          </a:xfrm>
          <a:prstGeom prst="rect">
            <a:avLst/>
          </a:prstGeom>
          <a:noFill/>
          <a:ln w="9525">
            <a:noFill/>
            <a:miter lim="800000"/>
            <a:headEnd/>
            <a:tailEnd/>
          </a:ln>
        </p:spPr>
        <p:txBody>
          <a:bodyPr wrap="none">
            <a:prstTxWarp prst="textNoShape">
              <a:avLst/>
            </a:prstTxWarp>
            <a:spAutoFit/>
          </a:bodyPr>
          <a:lstStyle/>
          <a:p>
            <a:r>
              <a:rPr lang="en-US" sz="1600" i="1"/>
              <a:t>Test</a:t>
            </a:r>
          </a:p>
          <a:p>
            <a:r>
              <a:rPr lang="en-US" sz="1600" i="1"/>
              <a:t>Details</a:t>
            </a:r>
            <a:endParaRPr lang="en-US" sz="2400" i="1"/>
          </a:p>
        </p:txBody>
      </p:sp>
      <p:sp>
        <p:nvSpPr>
          <p:cNvPr id="39944" name="Line 8"/>
          <p:cNvSpPr>
            <a:spLocks noChangeShapeType="1"/>
          </p:cNvSpPr>
          <p:nvPr/>
        </p:nvSpPr>
        <p:spPr bwMode="auto">
          <a:xfrm flipV="1">
            <a:off x="990600" y="6400800"/>
            <a:ext cx="7772400" cy="0"/>
          </a:xfrm>
          <a:prstGeom prst="line">
            <a:avLst/>
          </a:prstGeom>
          <a:noFill/>
          <a:ln w="25400">
            <a:solidFill>
              <a:srgbClr val="969696"/>
            </a:solidFill>
            <a:round/>
            <a:headEnd/>
            <a:tailEnd type="triangle" w="med" len="med"/>
          </a:ln>
        </p:spPr>
        <p:txBody>
          <a:bodyPr wrap="none" anchor="ctr">
            <a:prstTxWarp prst="textNoShape">
              <a:avLst/>
            </a:prstTxWarp>
          </a:bodyPr>
          <a:lstStyle/>
          <a:p>
            <a:endParaRPr lang="en-US"/>
          </a:p>
        </p:txBody>
      </p:sp>
      <p:sp>
        <p:nvSpPr>
          <p:cNvPr id="39945" name="Text Box 9"/>
          <p:cNvSpPr txBox="1">
            <a:spLocks noChangeArrowheads="1"/>
          </p:cNvSpPr>
          <p:nvPr/>
        </p:nvSpPr>
        <p:spPr bwMode="auto">
          <a:xfrm>
            <a:off x="7162800" y="6400800"/>
            <a:ext cx="1524000" cy="336550"/>
          </a:xfrm>
          <a:prstGeom prst="rect">
            <a:avLst/>
          </a:prstGeom>
          <a:noFill/>
          <a:ln w="9525">
            <a:noFill/>
            <a:miter lim="800000"/>
            <a:headEnd/>
            <a:tailEnd/>
          </a:ln>
        </p:spPr>
        <p:txBody>
          <a:bodyPr>
            <a:prstTxWarp prst="textNoShape">
              <a:avLst/>
            </a:prstTxWarp>
            <a:spAutoFit/>
          </a:bodyPr>
          <a:lstStyle/>
          <a:p>
            <a:r>
              <a:rPr lang="en-US" sz="1600" i="1"/>
              <a:t>Current status</a:t>
            </a:r>
          </a:p>
        </p:txBody>
      </p:sp>
      <p:sp>
        <p:nvSpPr>
          <p:cNvPr id="39946" name="Text Box 10"/>
          <p:cNvSpPr txBox="1">
            <a:spLocks noChangeArrowheads="1"/>
          </p:cNvSpPr>
          <p:nvPr/>
        </p:nvSpPr>
        <p:spPr bwMode="auto">
          <a:xfrm>
            <a:off x="962025" y="6400800"/>
            <a:ext cx="1019175" cy="336550"/>
          </a:xfrm>
          <a:prstGeom prst="rect">
            <a:avLst/>
          </a:prstGeom>
          <a:noFill/>
          <a:ln w="9525">
            <a:noFill/>
            <a:miter lim="800000"/>
            <a:headEnd/>
            <a:tailEnd/>
          </a:ln>
        </p:spPr>
        <p:txBody>
          <a:bodyPr wrap="none">
            <a:prstTxWarp prst="textNoShape">
              <a:avLst/>
            </a:prstTxWarp>
            <a:spAutoFit/>
          </a:bodyPr>
          <a:lstStyle/>
          <a:p>
            <a:r>
              <a:rPr lang="en-US" sz="1600" i="1"/>
              <a:t>Historical</a:t>
            </a:r>
          </a:p>
        </p:txBody>
      </p:sp>
      <p:sp>
        <p:nvSpPr>
          <p:cNvPr id="39947" name="Rectangle 11"/>
          <p:cNvSpPr>
            <a:spLocks noChangeArrowheads="1"/>
          </p:cNvSpPr>
          <p:nvPr/>
        </p:nvSpPr>
        <p:spPr bwMode="auto">
          <a:xfrm>
            <a:off x="2895600" y="5638800"/>
            <a:ext cx="12954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Individual test history</a:t>
            </a:r>
          </a:p>
        </p:txBody>
      </p:sp>
      <p:sp>
        <p:nvSpPr>
          <p:cNvPr id="39948" name="Rectangle 12"/>
          <p:cNvSpPr>
            <a:spLocks noChangeArrowheads="1"/>
          </p:cNvSpPr>
          <p:nvPr/>
        </p:nvSpPr>
        <p:spPr bwMode="auto">
          <a:xfrm>
            <a:off x="1295400" y="4524375"/>
            <a:ext cx="13716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Related test histories</a:t>
            </a:r>
          </a:p>
        </p:txBody>
      </p:sp>
      <p:pic>
        <p:nvPicPr>
          <p:cNvPr id="39949" name="Picture 13" descr="ScreenSnapz"/>
          <p:cNvPicPr>
            <a:picLocks noChangeAspect="1" noChangeArrowheads="1"/>
          </p:cNvPicPr>
          <p:nvPr/>
        </p:nvPicPr>
        <p:blipFill>
          <a:blip r:embed="rId5"/>
          <a:srcRect/>
          <a:stretch>
            <a:fillRect/>
          </a:stretch>
        </p:blipFill>
        <p:spPr bwMode="auto">
          <a:xfrm>
            <a:off x="1219200" y="5202238"/>
            <a:ext cx="1676400" cy="1122362"/>
          </a:xfrm>
          <a:prstGeom prst="rect">
            <a:avLst/>
          </a:prstGeom>
          <a:noFill/>
          <a:ln w="9525">
            <a:solidFill>
              <a:schemeClr val="tx1"/>
            </a:solidFill>
            <a:miter lim="800000"/>
            <a:headEnd/>
            <a:tailEnd/>
          </a:ln>
        </p:spPr>
      </p:pic>
      <p:sp>
        <p:nvSpPr>
          <p:cNvPr id="39950" name="Rectangle 14"/>
          <p:cNvSpPr>
            <a:spLocks noChangeArrowheads="1"/>
          </p:cNvSpPr>
          <p:nvPr/>
        </p:nvSpPr>
        <p:spPr bwMode="auto">
          <a:xfrm>
            <a:off x="1143000" y="2971800"/>
            <a:ext cx="16764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Error history summary</a:t>
            </a:r>
          </a:p>
        </p:txBody>
      </p:sp>
      <p:sp>
        <p:nvSpPr>
          <p:cNvPr id="39951" name="Rectangle 15"/>
          <p:cNvSpPr>
            <a:spLocks noChangeArrowheads="1"/>
          </p:cNvSpPr>
          <p:nvPr/>
        </p:nvSpPr>
        <p:spPr bwMode="auto">
          <a:xfrm>
            <a:off x="4572000" y="381000"/>
            <a:ext cx="1219200" cy="825500"/>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Weekly status report</a:t>
            </a:r>
          </a:p>
        </p:txBody>
      </p:sp>
      <p:pic>
        <p:nvPicPr>
          <p:cNvPr id="39952" name="Picture 16" descr="Snap"/>
          <p:cNvPicPr>
            <a:picLocks noChangeAspect="1" noChangeArrowheads="1"/>
          </p:cNvPicPr>
          <p:nvPr/>
        </p:nvPicPr>
        <p:blipFill>
          <a:blip r:embed="rId6"/>
          <a:srcRect/>
          <a:stretch>
            <a:fillRect/>
          </a:stretch>
        </p:blipFill>
        <p:spPr bwMode="auto">
          <a:xfrm>
            <a:off x="1219200" y="2133600"/>
            <a:ext cx="1295400" cy="839788"/>
          </a:xfrm>
          <a:prstGeom prst="rect">
            <a:avLst/>
          </a:prstGeom>
          <a:noFill/>
          <a:ln w="9525">
            <a:solidFill>
              <a:schemeClr val="tx1"/>
            </a:solidFill>
            <a:miter lim="800000"/>
            <a:headEnd/>
            <a:tailEnd/>
          </a:ln>
        </p:spPr>
      </p:pic>
      <p:pic>
        <p:nvPicPr>
          <p:cNvPr id="39953" name="Picture 17" descr="tgGoogleSnip"/>
          <p:cNvPicPr>
            <a:picLocks noChangeAspect="1" noChangeArrowheads="1"/>
          </p:cNvPicPr>
          <p:nvPr/>
        </p:nvPicPr>
        <p:blipFill>
          <a:blip r:embed="rId7"/>
          <a:srcRect/>
          <a:stretch>
            <a:fillRect/>
          </a:stretch>
        </p:blipFill>
        <p:spPr bwMode="auto">
          <a:xfrm>
            <a:off x="5727700" y="228600"/>
            <a:ext cx="1663700" cy="1300163"/>
          </a:xfrm>
          <a:prstGeom prst="rect">
            <a:avLst/>
          </a:prstGeom>
          <a:noFill/>
          <a:ln w="9525">
            <a:solidFill>
              <a:schemeClr val="tx1"/>
            </a:solidFill>
            <a:miter lim="800000"/>
            <a:headEnd/>
            <a:tailEnd/>
          </a:ln>
        </p:spPr>
      </p:pic>
      <p:pic>
        <p:nvPicPr>
          <p:cNvPr id="39954" name="Picture 18" descr="generic-status-page"/>
          <p:cNvPicPr>
            <a:picLocks noChangeAspect="1" noChangeArrowheads="1"/>
          </p:cNvPicPr>
          <p:nvPr/>
        </p:nvPicPr>
        <p:blipFill>
          <a:blip r:embed="rId8"/>
          <a:srcRect/>
          <a:stretch>
            <a:fillRect/>
          </a:stretch>
        </p:blipFill>
        <p:spPr bwMode="auto">
          <a:xfrm>
            <a:off x="7391400" y="2057400"/>
            <a:ext cx="1371600" cy="1384300"/>
          </a:xfrm>
          <a:prstGeom prst="rect">
            <a:avLst/>
          </a:prstGeom>
          <a:noFill/>
          <a:ln w="9525">
            <a:solidFill>
              <a:schemeClr val="tx1"/>
            </a:solidFill>
            <a:miter lim="800000"/>
            <a:headEnd/>
            <a:tailEnd/>
          </a:ln>
        </p:spPr>
      </p:pic>
      <p:pic>
        <p:nvPicPr>
          <p:cNvPr id="39955" name="Picture 19" descr="ScreenSnapz"/>
          <p:cNvPicPr>
            <a:picLocks noChangeAspect="1" noChangeArrowheads="1"/>
          </p:cNvPicPr>
          <p:nvPr/>
        </p:nvPicPr>
        <p:blipFill>
          <a:blip r:embed="rId9"/>
          <a:srcRect/>
          <a:stretch>
            <a:fillRect/>
          </a:stretch>
        </p:blipFill>
        <p:spPr bwMode="auto">
          <a:xfrm>
            <a:off x="6172200" y="5181600"/>
            <a:ext cx="1066800" cy="1143000"/>
          </a:xfrm>
          <a:prstGeom prst="rect">
            <a:avLst/>
          </a:prstGeom>
          <a:noFill/>
          <a:ln w="9525">
            <a:solidFill>
              <a:schemeClr val="tx1"/>
            </a:solidFill>
            <a:miter lim="800000"/>
            <a:headEnd/>
            <a:tailEnd/>
          </a:ln>
        </p:spPr>
      </p:pic>
      <p:sp>
        <p:nvSpPr>
          <p:cNvPr id="39956" name="Text Box 20"/>
          <p:cNvSpPr txBox="1">
            <a:spLocks noChangeArrowheads="1"/>
          </p:cNvSpPr>
          <p:nvPr/>
        </p:nvSpPr>
        <p:spPr bwMode="auto">
          <a:xfrm>
            <a:off x="7467600" y="381000"/>
            <a:ext cx="1524000" cy="825500"/>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Cumulative test status by resource</a:t>
            </a:r>
            <a:endParaRPr lang="en-US" sz="2400"/>
          </a:p>
        </p:txBody>
      </p:sp>
      <p:sp>
        <p:nvSpPr>
          <p:cNvPr id="39957" name="Rectangle 21"/>
          <p:cNvSpPr>
            <a:spLocks noChangeArrowheads="1"/>
          </p:cNvSpPr>
          <p:nvPr/>
        </p:nvSpPr>
        <p:spPr bwMode="auto">
          <a:xfrm>
            <a:off x="7315200" y="3581400"/>
            <a:ext cx="1828800" cy="825500"/>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Test status by package and resource</a:t>
            </a:r>
          </a:p>
        </p:txBody>
      </p:sp>
      <p:sp>
        <p:nvSpPr>
          <p:cNvPr id="39958" name="Rectangle 22"/>
          <p:cNvSpPr>
            <a:spLocks noChangeArrowheads="1"/>
          </p:cNvSpPr>
          <p:nvPr/>
        </p:nvSpPr>
        <p:spPr bwMode="auto">
          <a:xfrm>
            <a:off x="7239000" y="5257800"/>
            <a:ext cx="16764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Individual test result details</a:t>
            </a:r>
          </a:p>
        </p:txBody>
      </p:sp>
      <p:pic>
        <p:nvPicPr>
          <p:cNvPr id="39959" name="Picture 23" descr="ScreenSnapz"/>
          <p:cNvPicPr>
            <a:picLocks noChangeAspect="1" noChangeArrowheads="1"/>
          </p:cNvPicPr>
          <p:nvPr/>
        </p:nvPicPr>
        <p:blipFill>
          <a:blip r:embed="rId10"/>
          <a:srcRect/>
          <a:stretch>
            <a:fillRect/>
          </a:stretch>
        </p:blipFill>
        <p:spPr bwMode="auto">
          <a:xfrm>
            <a:off x="1295400" y="165100"/>
            <a:ext cx="1295400" cy="1189038"/>
          </a:xfrm>
          <a:prstGeom prst="rect">
            <a:avLst/>
          </a:prstGeom>
          <a:noFill/>
          <a:ln w="9525">
            <a:solidFill>
              <a:schemeClr val="tx1"/>
            </a:solidFill>
            <a:miter lim="800000"/>
            <a:headEnd/>
            <a:tailEnd/>
          </a:ln>
        </p:spPr>
      </p:pic>
      <p:sp>
        <p:nvSpPr>
          <p:cNvPr id="39960" name="Rectangle 24"/>
          <p:cNvSpPr>
            <a:spLocks noChangeArrowheads="1"/>
          </p:cNvSpPr>
          <p:nvPr/>
        </p:nvSpPr>
        <p:spPr bwMode="auto">
          <a:xfrm>
            <a:off x="1295400" y="1308100"/>
            <a:ext cx="1447800" cy="581025"/>
          </a:xfrm>
          <a:prstGeom prst="rect">
            <a:avLst/>
          </a:prstGeom>
          <a:noFill/>
          <a:ln w="9525">
            <a:noFill/>
            <a:miter lim="800000"/>
            <a:headEnd/>
            <a:tailEnd/>
          </a:ln>
        </p:spPr>
        <p:txBody>
          <a:bodyPr>
            <a:prstTxWarp prst="textNoShape">
              <a:avLst/>
            </a:prstTxWarp>
            <a:spAutoFit/>
          </a:bodyPr>
          <a:lstStyle/>
          <a:p>
            <a:r>
              <a:rPr lang="en-US" sz="1600" i="1">
                <a:solidFill>
                  <a:schemeClr val="accent2"/>
                </a:solidFill>
              </a:rPr>
              <a:t>Resource status history</a:t>
            </a:r>
          </a:p>
        </p:txBody>
      </p:sp>
      <p:grpSp>
        <p:nvGrpSpPr>
          <p:cNvPr id="2" name="Group 25"/>
          <p:cNvGrpSpPr>
            <a:grpSpLocks/>
          </p:cNvGrpSpPr>
          <p:nvPr/>
        </p:nvGrpSpPr>
        <p:grpSpPr bwMode="auto">
          <a:xfrm>
            <a:off x="3048000" y="1905000"/>
            <a:ext cx="5791200" cy="3124200"/>
            <a:chOff x="1920" y="1200"/>
            <a:chExt cx="3648" cy="1968"/>
          </a:xfrm>
        </p:grpSpPr>
        <p:pic>
          <p:nvPicPr>
            <p:cNvPr id="39990" name="Picture 26" descr="generic-status-page"/>
            <p:cNvPicPr>
              <a:picLocks noChangeAspect="1" noChangeArrowheads="1"/>
            </p:cNvPicPr>
            <p:nvPr/>
          </p:nvPicPr>
          <p:blipFill>
            <a:blip r:embed="rId8"/>
            <a:srcRect/>
            <a:stretch>
              <a:fillRect/>
            </a:stretch>
          </p:blipFill>
          <p:spPr bwMode="auto">
            <a:xfrm>
              <a:off x="1920" y="1200"/>
              <a:ext cx="2256" cy="1968"/>
            </a:xfrm>
            <a:prstGeom prst="rect">
              <a:avLst/>
            </a:prstGeom>
            <a:noFill/>
            <a:ln w="9525">
              <a:solidFill>
                <a:schemeClr val="tx1"/>
              </a:solidFill>
              <a:miter lim="800000"/>
              <a:headEnd/>
              <a:tailEnd/>
            </a:ln>
          </p:spPr>
        </p:pic>
        <p:sp>
          <p:nvSpPr>
            <p:cNvPr id="39991" name="Rectangle 27"/>
            <p:cNvSpPr>
              <a:spLocks noChangeArrowheads="1"/>
            </p:cNvSpPr>
            <p:nvPr/>
          </p:nvSpPr>
          <p:spPr bwMode="auto">
            <a:xfrm>
              <a:off x="4512" y="1200"/>
              <a:ext cx="1056" cy="1584"/>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92" name="Line 28"/>
            <p:cNvSpPr>
              <a:spLocks noChangeShapeType="1"/>
            </p:cNvSpPr>
            <p:nvPr/>
          </p:nvSpPr>
          <p:spPr bwMode="auto">
            <a:xfrm flipH="1">
              <a:off x="4224" y="2160"/>
              <a:ext cx="288" cy="0"/>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grpSp>
      <p:grpSp>
        <p:nvGrpSpPr>
          <p:cNvPr id="3" name="Group 29"/>
          <p:cNvGrpSpPr>
            <a:grpSpLocks/>
          </p:cNvGrpSpPr>
          <p:nvPr/>
        </p:nvGrpSpPr>
        <p:grpSpPr bwMode="auto">
          <a:xfrm>
            <a:off x="3276600" y="152400"/>
            <a:ext cx="5638800" cy="4643438"/>
            <a:chOff x="2016" y="96"/>
            <a:chExt cx="3552" cy="2925"/>
          </a:xfrm>
        </p:grpSpPr>
        <p:pic>
          <p:nvPicPr>
            <p:cNvPr id="39987" name="Picture 30" descr="tgGoogleSnip"/>
            <p:cNvPicPr>
              <a:picLocks noChangeAspect="1" noChangeArrowheads="1"/>
            </p:cNvPicPr>
            <p:nvPr/>
          </p:nvPicPr>
          <p:blipFill>
            <a:blip r:embed="rId7"/>
            <a:srcRect/>
            <a:stretch>
              <a:fillRect/>
            </a:stretch>
          </p:blipFill>
          <p:spPr bwMode="auto">
            <a:xfrm>
              <a:off x="2016" y="1296"/>
              <a:ext cx="2208" cy="1725"/>
            </a:xfrm>
            <a:prstGeom prst="rect">
              <a:avLst/>
            </a:prstGeom>
            <a:noFill/>
            <a:ln w="9525">
              <a:solidFill>
                <a:schemeClr val="tx1"/>
              </a:solidFill>
              <a:miter lim="800000"/>
              <a:headEnd/>
              <a:tailEnd/>
            </a:ln>
          </p:spPr>
        </p:pic>
        <p:sp>
          <p:nvSpPr>
            <p:cNvPr id="39988" name="Rectangle 31"/>
            <p:cNvSpPr>
              <a:spLocks noChangeArrowheads="1"/>
            </p:cNvSpPr>
            <p:nvPr/>
          </p:nvSpPr>
          <p:spPr bwMode="auto">
            <a:xfrm>
              <a:off x="3456" y="96"/>
              <a:ext cx="2112" cy="912"/>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89" name="Line 32"/>
            <p:cNvSpPr>
              <a:spLocks noChangeShapeType="1"/>
            </p:cNvSpPr>
            <p:nvPr/>
          </p:nvSpPr>
          <p:spPr bwMode="auto">
            <a:xfrm flipH="1">
              <a:off x="3840" y="1008"/>
              <a:ext cx="288" cy="240"/>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grpSp>
      <p:grpSp>
        <p:nvGrpSpPr>
          <p:cNvPr id="4" name="Group 33"/>
          <p:cNvGrpSpPr>
            <a:grpSpLocks/>
          </p:cNvGrpSpPr>
          <p:nvPr/>
        </p:nvGrpSpPr>
        <p:grpSpPr bwMode="auto">
          <a:xfrm>
            <a:off x="3429000" y="1828800"/>
            <a:ext cx="5334000" cy="4572000"/>
            <a:chOff x="2112" y="1152"/>
            <a:chExt cx="3360" cy="2880"/>
          </a:xfrm>
        </p:grpSpPr>
        <p:sp>
          <p:nvSpPr>
            <p:cNvPr id="39984" name="Rectangle 34"/>
            <p:cNvSpPr>
              <a:spLocks noChangeArrowheads="1"/>
            </p:cNvSpPr>
            <p:nvPr/>
          </p:nvSpPr>
          <p:spPr bwMode="auto">
            <a:xfrm>
              <a:off x="3792" y="3216"/>
              <a:ext cx="1680" cy="816"/>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85" name="Line 35"/>
            <p:cNvSpPr>
              <a:spLocks noChangeShapeType="1"/>
            </p:cNvSpPr>
            <p:nvPr/>
          </p:nvSpPr>
          <p:spPr bwMode="auto">
            <a:xfrm flipH="1" flipV="1">
              <a:off x="3360" y="3168"/>
              <a:ext cx="410" cy="288"/>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pic>
          <p:nvPicPr>
            <p:cNvPr id="39986" name="Picture 36" descr="ScreenSnapz"/>
            <p:cNvPicPr>
              <a:picLocks noChangeAspect="1" noChangeArrowheads="1"/>
            </p:cNvPicPr>
            <p:nvPr/>
          </p:nvPicPr>
          <p:blipFill>
            <a:blip r:embed="rId9"/>
            <a:srcRect/>
            <a:stretch>
              <a:fillRect/>
            </a:stretch>
          </p:blipFill>
          <p:spPr bwMode="auto">
            <a:xfrm>
              <a:off x="2112" y="1152"/>
              <a:ext cx="1837" cy="1968"/>
            </a:xfrm>
            <a:prstGeom prst="rect">
              <a:avLst/>
            </a:prstGeom>
            <a:noFill/>
            <a:ln w="9525">
              <a:solidFill>
                <a:schemeClr val="tx1"/>
              </a:solidFill>
              <a:miter lim="800000"/>
              <a:headEnd/>
              <a:tailEnd/>
            </a:ln>
          </p:spPr>
        </p:pic>
      </p:grpSp>
      <p:grpSp>
        <p:nvGrpSpPr>
          <p:cNvPr id="5" name="Group 37"/>
          <p:cNvGrpSpPr>
            <a:grpSpLocks/>
          </p:cNvGrpSpPr>
          <p:nvPr/>
        </p:nvGrpSpPr>
        <p:grpSpPr bwMode="auto">
          <a:xfrm>
            <a:off x="1143000" y="1676400"/>
            <a:ext cx="5943600" cy="4724400"/>
            <a:chOff x="672" y="1056"/>
            <a:chExt cx="3744" cy="2976"/>
          </a:xfrm>
        </p:grpSpPr>
        <p:sp>
          <p:nvSpPr>
            <p:cNvPr id="39981" name="Rectangle 38"/>
            <p:cNvSpPr>
              <a:spLocks noChangeArrowheads="1"/>
            </p:cNvSpPr>
            <p:nvPr/>
          </p:nvSpPr>
          <p:spPr bwMode="auto">
            <a:xfrm>
              <a:off x="672" y="3216"/>
              <a:ext cx="1872" cy="816"/>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82" name="Line 39"/>
            <p:cNvSpPr>
              <a:spLocks noChangeShapeType="1"/>
            </p:cNvSpPr>
            <p:nvPr/>
          </p:nvSpPr>
          <p:spPr bwMode="auto">
            <a:xfrm flipV="1">
              <a:off x="2544" y="3120"/>
              <a:ext cx="288" cy="384"/>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pic>
          <p:nvPicPr>
            <p:cNvPr id="39983" name="Picture 40" descr="ScreenSnapz"/>
            <p:cNvPicPr>
              <a:picLocks noChangeAspect="1" noChangeArrowheads="1"/>
            </p:cNvPicPr>
            <p:nvPr/>
          </p:nvPicPr>
          <p:blipFill>
            <a:blip r:embed="rId5"/>
            <a:srcRect/>
            <a:stretch>
              <a:fillRect/>
            </a:stretch>
          </p:blipFill>
          <p:spPr bwMode="auto">
            <a:xfrm>
              <a:off x="1680" y="1056"/>
              <a:ext cx="2736" cy="2064"/>
            </a:xfrm>
            <a:prstGeom prst="rect">
              <a:avLst/>
            </a:prstGeom>
            <a:noFill/>
            <a:ln w="9525">
              <a:solidFill>
                <a:schemeClr val="tx1"/>
              </a:solidFill>
              <a:miter lim="800000"/>
              <a:headEnd/>
              <a:tailEnd/>
            </a:ln>
          </p:spPr>
        </p:pic>
      </p:grpSp>
      <p:grpSp>
        <p:nvGrpSpPr>
          <p:cNvPr id="6" name="Group 41"/>
          <p:cNvGrpSpPr>
            <a:grpSpLocks/>
          </p:cNvGrpSpPr>
          <p:nvPr/>
        </p:nvGrpSpPr>
        <p:grpSpPr bwMode="auto">
          <a:xfrm>
            <a:off x="1143000" y="1916113"/>
            <a:ext cx="5943600" cy="3189287"/>
            <a:chOff x="720" y="1207"/>
            <a:chExt cx="3744" cy="2009"/>
          </a:xfrm>
        </p:grpSpPr>
        <p:sp>
          <p:nvSpPr>
            <p:cNvPr id="39978" name="Rectangle 42"/>
            <p:cNvSpPr>
              <a:spLocks noChangeArrowheads="1"/>
            </p:cNvSpPr>
            <p:nvPr/>
          </p:nvSpPr>
          <p:spPr bwMode="auto">
            <a:xfrm>
              <a:off x="720" y="2208"/>
              <a:ext cx="912" cy="1008"/>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79" name="Line 43"/>
            <p:cNvSpPr>
              <a:spLocks noChangeShapeType="1"/>
            </p:cNvSpPr>
            <p:nvPr/>
          </p:nvSpPr>
          <p:spPr bwMode="auto">
            <a:xfrm flipV="1">
              <a:off x="1632" y="2736"/>
              <a:ext cx="480" cy="144"/>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pic>
          <p:nvPicPr>
            <p:cNvPr id="39980" name="Picture 44" descr="ScreenSnapz"/>
            <p:cNvPicPr>
              <a:picLocks noChangeAspect="1" noChangeArrowheads="1"/>
            </p:cNvPicPr>
            <p:nvPr/>
          </p:nvPicPr>
          <p:blipFill>
            <a:blip r:embed="rId3"/>
            <a:srcRect/>
            <a:stretch>
              <a:fillRect/>
            </a:stretch>
          </p:blipFill>
          <p:spPr bwMode="auto">
            <a:xfrm>
              <a:off x="1680" y="1207"/>
              <a:ext cx="2784" cy="1529"/>
            </a:xfrm>
            <a:prstGeom prst="rect">
              <a:avLst/>
            </a:prstGeom>
            <a:noFill/>
            <a:ln w="9525">
              <a:solidFill>
                <a:schemeClr val="tx1"/>
              </a:solidFill>
              <a:miter lim="800000"/>
              <a:headEnd/>
              <a:tailEnd/>
            </a:ln>
          </p:spPr>
        </p:pic>
      </p:grpSp>
      <p:grpSp>
        <p:nvGrpSpPr>
          <p:cNvPr id="7" name="Group 45"/>
          <p:cNvGrpSpPr>
            <a:grpSpLocks/>
          </p:cNvGrpSpPr>
          <p:nvPr/>
        </p:nvGrpSpPr>
        <p:grpSpPr bwMode="auto">
          <a:xfrm>
            <a:off x="2667000" y="152400"/>
            <a:ext cx="4419600" cy="4818063"/>
            <a:chOff x="1680" y="96"/>
            <a:chExt cx="2784" cy="3035"/>
          </a:xfrm>
        </p:grpSpPr>
        <p:pic>
          <p:nvPicPr>
            <p:cNvPr id="39975" name="Picture 46" descr="Snap"/>
            <p:cNvPicPr>
              <a:picLocks noChangeAspect="1" noChangeArrowheads="1"/>
            </p:cNvPicPr>
            <p:nvPr/>
          </p:nvPicPr>
          <p:blipFill>
            <a:blip r:embed="rId11"/>
            <a:srcRect/>
            <a:stretch>
              <a:fillRect/>
            </a:stretch>
          </p:blipFill>
          <p:spPr bwMode="auto">
            <a:xfrm>
              <a:off x="1680" y="1152"/>
              <a:ext cx="2784" cy="1979"/>
            </a:xfrm>
            <a:prstGeom prst="rect">
              <a:avLst/>
            </a:prstGeom>
            <a:noFill/>
            <a:ln w="9525">
              <a:solidFill>
                <a:schemeClr val="tx1"/>
              </a:solidFill>
              <a:miter lim="800000"/>
              <a:headEnd/>
              <a:tailEnd/>
            </a:ln>
          </p:spPr>
        </p:pic>
        <p:sp>
          <p:nvSpPr>
            <p:cNvPr id="39976" name="Rectangle 47"/>
            <p:cNvSpPr>
              <a:spLocks noChangeArrowheads="1"/>
            </p:cNvSpPr>
            <p:nvPr/>
          </p:nvSpPr>
          <p:spPr bwMode="auto">
            <a:xfrm>
              <a:off x="1776" y="96"/>
              <a:ext cx="1680" cy="864"/>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sp>
          <p:nvSpPr>
            <p:cNvPr id="39977" name="Line 48"/>
            <p:cNvSpPr>
              <a:spLocks noChangeShapeType="1"/>
            </p:cNvSpPr>
            <p:nvPr/>
          </p:nvSpPr>
          <p:spPr bwMode="auto">
            <a:xfrm>
              <a:off x="2784" y="960"/>
              <a:ext cx="0" cy="192"/>
            </a:xfrm>
            <a:prstGeom prst="line">
              <a:avLst/>
            </a:prstGeom>
            <a:noFill/>
            <a:ln w="19050">
              <a:solidFill>
                <a:srgbClr val="B53742"/>
              </a:solidFill>
              <a:round/>
              <a:headEnd/>
              <a:tailEnd type="triangle" w="lg" len="lg"/>
            </a:ln>
          </p:spPr>
          <p:txBody>
            <a:bodyPr wrap="none" anchor="ctr">
              <a:prstTxWarp prst="textNoShape">
                <a:avLst/>
              </a:prstTxWarp>
            </a:bodyPr>
            <a:lstStyle/>
            <a:p>
              <a:endParaRPr lang="en-US"/>
            </a:p>
          </p:txBody>
        </p:sp>
      </p:grpSp>
      <p:grpSp>
        <p:nvGrpSpPr>
          <p:cNvPr id="8" name="Group 58"/>
          <p:cNvGrpSpPr>
            <a:grpSpLocks/>
          </p:cNvGrpSpPr>
          <p:nvPr/>
        </p:nvGrpSpPr>
        <p:grpSpPr bwMode="auto">
          <a:xfrm>
            <a:off x="1066800" y="1933575"/>
            <a:ext cx="6073775" cy="2514600"/>
            <a:chOff x="672" y="1218"/>
            <a:chExt cx="3826" cy="1584"/>
          </a:xfrm>
        </p:grpSpPr>
        <p:sp>
          <p:nvSpPr>
            <p:cNvPr id="39972" name="Line 59"/>
            <p:cNvSpPr>
              <a:spLocks noChangeShapeType="1"/>
            </p:cNvSpPr>
            <p:nvPr/>
          </p:nvSpPr>
          <p:spPr bwMode="auto">
            <a:xfrm flipV="1">
              <a:off x="1667" y="1816"/>
              <a:ext cx="143" cy="0"/>
            </a:xfrm>
            <a:prstGeom prst="line">
              <a:avLst/>
            </a:prstGeom>
            <a:noFill/>
            <a:ln w="19050">
              <a:solidFill>
                <a:srgbClr val="B53742"/>
              </a:solidFill>
              <a:round/>
              <a:headEnd/>
              <a:tailEnd type="triangle" w="lg" len="lg"/>
            </a:ln>
          </p:spPr>
          <p:txBody>
            <a:bodyPr wrap="none" anchor="ctr">
              <a:prstTxWarp prst="textNoShape">
                <a:avLst/>
              </a:prstTxWarp>
            </a:bodyPr>
            <a:lstStyle/>
            <a:p>
              <a:endParaRPr lang="en-US"/>
            </a:p>
          </p:txBody>
        </p:sp>
        <p:sp>
          <p:nvSpPr>
            <p:cNvPr id="39973" name="Rectangle 60"/>
            <p:cNvSpPr>
              <a:spLocks noChangeArrowheads="1"/>
            </p:cNvSpPr>
            <p:nvPr/>
          </p:nvSpPr>
          <p:spPr bwMode="auto">
            <a:xfrm>
              <a:off x="672" y="1323"/>
              <a:ext cx="995" cy="887"/>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pic>
          <p:nvPicPr>
            <p:cNvPr id="39974" name="Picture 61" descr="ScreenSnapz"/>
            <p:cNvPicPr>
              <a:picLocks noChangeAspect="1" noChangeArrowheads="1"/>
            </p:cNvPicPr>
            <p:nvPr/>
          </p:nvPicPr>
          <p:blipFill>
            <a:blip r:embed="rId12"/>
            <a:srcRect/>
            <a:stretch>
              <a:fillRect/>
            </a:stretch>
          </p:blipFill>
          <p:spPr bwMode="auto">
            <a:xfrm>
              <a:off x="1807" y="1218"/>
              <a:ext cx="2691" cy="1584"/>
            </a:xfrm>
            <a:prstGeom prst="rect">
              <a:avLst/>
            </a:prstGeom>
            <a:noFill/>
            <a:ln w="9525">
              <a:noFill/>
              <a:miter lim="800000"/>
              <a:headEnd/>
              <a:tailEnd/>
            </a:ln>
          </p:spPr>
        </p:pic>
      </p:grpSp>
      <p:grpSp>
        <p:nvGrpSpPr>
          <p:cNvPr id="9" name="Group 62"/>
          <p:cNvGrpSpPr>
            <a:grpSpLocks/>
          </p:cNvGrpSpPr>
          <p:nvPr/>
        </p:nvGrpSpPr>
        <p:grpSpPr bwMode="auto">
          <a:xfrm>
            <a:off x="1150938" y="122238"/>
            <a:ext cx="5954712" cy="4830762"/>
            <a:chOff x="725" y="77"/>
            <a:chExt cx="3751" cy="3043"/>
          </a:xfrm>
        </p:grpSpPr>
        <p:sp>
          <p:nvSpPr>
            <p:cNvPr id="39969" name="Line 63"/>
            <p:cNvSpPr>
              <a:spLocks noChangeShapeType="1"/>
            </p:cNvSpPr>
            <p:nvPr/>
          </p:nvSpPr>
          <p:spPr bwMode="auto">
            <a:xfrm>
              <a:off x="1775" y="947"/>
              <a:ext cx="408" cy="120"/>
            </a:xfrm>
            <a:prstGeom prst="line">
              <a:avLst/>
            </a:prstGeom>
            <a:noFill/>
            <a:ln w="9525">
              <a:solidFill>
                <a:srgbClr val="B53742"/>
              </a:solidFill>
              <a:round/>
              <a:headEnd/>
              <a:tailEnd type="triangle" w="lg" len="lg"/>
            </a:ln>
          </p:spPr>
          <p:txBody>
            <a:bodyPr wrap="none" anchor="ctr">
              <a:prstTxWarp prst="textNoShape">
                <a:avLst/>
              </a:prstTxWarp>
            </a:bodyPr>
            <a:lstStyle/>
            <a:p>
              <a:endParaRPr lang="en-US"/>
            </a:p>
          </p:txBody>
        </p:sp>
        <p:sp>
          <p:nvSpPr>
            <p:cNvPr id="39970" name="Rectangle 64"/>
            <p:cNvSpPr>
              <a:spLocks noChangeArrowheads="1"/>
            </p:cNvSpPr>
            <p:nvPr/>
          </p:nvSpPr>
          <p:spPr bwMode="auto">
            <a:xfrm>
              <a:off x="725" y="77"/>
              <a:ext cx="1039" cy="1248"/>
            </a:xfrm>
            <a:prstGeom prst="rect">
              <a:avLst/>
            </a:prstGeom>
            <a:solidFill>
              <a:srgbClr val="FFFF99">
                <a:alpha val="36862"/>
              </a:srgbClr>
            </a:solidFill>
            <a:ln w="19050">
              <a:solidFill>
                <a:srgbClr val="B53742"/>
              </a:solidFill>
              <a:prstDash val="dash"/>
              <a:miter lim="800000"/>
              <a:headEnd/>
              <a:tailEnd/>
            </a:ln>
          </p:spPr>
          <p:txBody>
            <a:bodyPr wrap="none" anchor="ctr">
              <a:prstTxWarp prst="textNoShape">
                <a:avLst/>
              </a:prstTxWarp>
            </a:bodyPr>
            <a:lstStyle/>
            <a:p>
              <a:endParaRPr lang="en-US"/>
            </a:p>
          </p:txBody>
        </p:sp>
        <p:pic>
          <p:nvPicPr>
            <p:cNvPr id="39971" name="Picture 65" descr="ScreenSnapz1"/>
            <p:cNvPicPr>
              <a:picLocks noChangeAspect="1" noChangeArrowheads="1"/>
            </p:cNvPicPr>
            <p:nvPr/>
          </p:nvPicPr>
          <p:blipFill>
            <a:blip r:embed="rId13"/>
            <a:srcRect/>
            <a:stretch>
              <a:fillRect/>
            </a:stretch>
          </p:blipFill>
          <p:spPr bwMode="auto">
            <a:xfrm>
              <a:off x="1857" y="1088"/>
              <a:ext cx="2619" cy="2032"/>
            </a:xfrm>
            <a:prstGeom prst="rect">
              <a:avLst/>
            </a:prstGeom>
            <a:noFill/>
            <a:ln w="9525">
              <a:noFill/>
              <a:miter lim="800000"/>
              <a:headEnd/>
              <a:tailEnd/>
            </a:ln>
          </p:spPr>
        </p:pic>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30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3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3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3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3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3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30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3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228600"/>
            <a:ext cx="8458200" cy="1041400"/>
          </a:xfrm>
        </p:spPr>
        <p:txBody>
          <a:bodyPr/>
          <a:lstStyle/>
          <a:p>
            <a:r>
              <a:rPr lang="en-US">
                <a:latin typeface="Arial" pitchFamily="-65" charset="0"/>
                <a:ea typeface="ＭＳ Ｐゴシック" pitchFamily="-65" charset="-128"/>
              </a:rPr>
              <a:t>Inca TeraGrid deployment</a:t>
            </a:r>
          </a:p>
        </p:txBody>
      </p:sp>
      <p:sp>
        <p:nvSpPr>
          <p:cNvPr id="44035" name="Rectangle 3"/>
          <p:cNvSpPr>
            <a:spLocks noGrp="1" noChangeArrowheads="1"/>
          </p:cNvSpPr>
          <p:nvPr>
            <p:ph type="body" idx="1"/>
          </p:nvPr>
        </p:nvSpPr>
        <p:spPr>
          <a:xfrm>
            <a:off x="152400" y="1295400"/>
            <a:ext cx="3429000" cy="4648200"/>
          </a:xfrm>
        </p:spPr>
        <p:txBody>
          <a:bodyPr/>
          <a:lstStyle/>
          <a:p>
            <a:pPr>
              <a:lnSpc>
                <a:spcPct val="85000"/>
              </a:lnSpc>
              <a:spcAft>
                <a:spcPct val="50000"/>
              </a:spcAft>
            </a:pPr>
            <a:r>
              <a:rPr lang="en-US" sz="2000" dirty="0">
                <a:latin typeface="Arial" pitchFamily="-65" charset="0"/>
                <a:ea typeface="ＭＳ Ｐゴシック" pitchFamily="-65" charset="-128"/>
              </a:rPr>
              <a:t>Running since 2003</a:t>
            </a:r>
          </a:p>
          <a:p>
            <a:pPr>
              <a:lnSpc>
                <a:spcPct val="85000"/>
              </a:lnSpc>
              <a:spcAft>
                <a:spcPct val="50000"/>
              </a:spcAft>
            </a:pPr>
            <a:r>
              <a:rPr lang="en-US" sz="2000" dirty="0">
                <a:latin typeface="Arial" pitchFamily="-65" charset="0"/>
                <a:ea typeface="ＭＳ Ｐゴシック" pitchFamily="-65" charset="-128"/>
              </a:rPr>
              <a:t>Total </a:t>
            </a:r>
            <a:r>
              <a:rPr lang="en-US" sz="2000">
                <a:latin typeface="Arial" pitchFamily="-65" charset="0"/>
                <a:ea typeface="ＭＳ Ｐゴシック" pitchFamily="-65" charset="-128"/>
              </a:rPr>
              <a:t>of</a:t>
            </a:r>
            <a:r>
              <a:rPr lang="en-US" sz="2000" smtClean="0">
                <a:latin typeface="Arial" pitchFamily="-65" charset="0"/>
                <a:ea typeface="ＭＳ Ｐゴシック" pitchFamily="-65" charset="-128"/>
              </a:rPr>
              <a:t> ~2400 </a:t>
            </a:r>
            <a:r>
              <a:rPr lang="en-US" sz="2000" dirty="0">
                <a:latin typeface="Arial" pitchFamily="-65" charset="0"/>
                <a:ea typeface="ＭＳ Ｐゴシック" pitchFamily="-65" charset="-128"/>
              </a:rPr>
              <a:t>tests running on 20 login nodes, 3 grid nodes, and 3 servers</a:t>
            </a:r>
          </a:p>
          <a:p>
            <a:pPr>
              <a:lnSpc>
                <a:spcPct val="85000"/>
              </a:lnSpc>
              <a:spcAft>
                <a:spcPct val="50000"/>
              </a:spcAft>
            </a:pPr>
            <a:r>
              <a:rPr lang="en-US" sz="2000" dirty="0">
                <a:latin typeface="Arial" pitchFamily="-65" charset="0"/>
                <a:ea typeface="ＭＳ Ｐゴシック" pitchFamily="-65" charset="-128"/>
              </a:rPr>
              <a:t>Coordinated software and services</a:t>
            </a:r>
          </a:p>
          <a:p>
            <a:pPr>
              <a:lnSpc>
                <a:spcPct val="85000"/>
              </a:lnSpc>
              <a:spcAft>
                <a:spcPct val="50000"/>
              </a:spcAft>
            </a:pPr>
            <a:r>
              <a:rPr lang="en-US" sz="2000" dirty="0">
                <a:latin typeface="Arial" pitchFamily="-65" charset="0"/>
                <a:ea typeface="ＭＳ Ｐゴシック" pitchFamily="-65" charset="-128"/>
              </a:rPr>
              <a:t>Cross-site tests</a:t>
            </a:r>
          </a:p>
          <a:p>
            <a:pPr>
              <a:lnSpc>
                <a:spcPct val="85000"/>
              </a:lnSpc>
              <a:spcAft>
                <a:spcPct val="50000"/>
              </a:spcAft>
            </a:pPr>
            <a:r>
              <a:rPr lang="en-US" sz="2000" dirty="0">
                <a:latin typeface="Arial" pitchFamily="-65" charset="0"/>
                <a:ea typeface="ＭＳ Ｐゴシック" pitchFamily="-65" charset="-128"/>
              </a:rPr>
              <a:t>GRAM usage</a:t>
            </a:r>
          </a:p>
          <a:p>
            <a:pPr>
              <a:lnSpc>
                <a:spcPct val="85000"/>
              </a:lnSpc>
              <a:spcAft>
                <a:spcPct val="50000"/>
              </a:spcAft>
            </a:pPr>
            <a:r>
              <a:rPr lang="en-US" sz="2000" dirty="0">
                <a:latin typeface="Arial" pitchFamily="-65" charset="0"/>
                <a:ea typeface="ＭＳ Ｐゴシック" pitchFamily="-65" charset="-128"/>
              </a:rPr>
              <a:t>CA certificate and CRL checking</a:t>
            </a:r>
          </a:p>
          <a:p>
            <a:pPr>
              <a:lnSpc>
                <a:spcPct val="85000"/>
              </a:lnSpc>
              <a:spcAft>
                <a:spcPct val="50000"/>
              </a:spcAft>
            </a:pPr>
            <a:r>
              <a:rPr lang="en-US" sz="2000" dirty="0">
                <a:latin typeface="Arial" pitchFamily="-65" charset="0"/>
                <a:ea typeface="ＭＳ Ｐゴシック" pitchFamily="-65" charset="-128"/>
              </a:rPr>
              <a:t>Resource registration in information services</a:t>
            </a:r>
            <a:endParaRPr lang="en-US" sz="1600" dirty="0">
              <a:latin typeface="Arial" pitchFamily="-65" charset="0"/>
              <a:ea typeface="ＭＳ Ｐゴシック" pitchFamily="-65" charset="-128"/>
            </a:endParaRPr>
          </a:p>
        </p:txBody>
      </p:sp>
      <p:sp>
        <p:nvSpPr>
          <p:cNvPr id="44036" name="Rectangle 4"/>
          <p:cNvSpPr>
            <a:spLocks noChangeArrowheads="1"/>
          </p:cNvSpPr>
          <p:nvPr/>
        </p:nvSpPr>
        <p:spPr bwMode="auto">
          <a:xfrm>
            <a:off x="5562600" y="5029200"/>
            <a:ext cx="4419600" cy="152400"/>
          </a:xfrm>
          <a:prstGeom prst="rect">
            <a:avLst/>
          </a:prstGeom>
          <a:solidFill>
            <a:schemeClr val="folHlink">
              <a:alpha val="25098"/>
            </a:schemeClr>
          </a:solidFill>
          <a:ln w="9525">
            <a:noFill/>
            <a:miter lim="800000"/>
            <a:headEnd/>
            <a:tailEnd/>
          </a:ln>
        </p:spPr>
        <p:txBody>
          <a:bodyPr wrap="none" anchor="ctr">
            <a:prstTxWarp prst="textNoShape">
              <a:avLst/>
            </a:prstTxWarp>
          </a:bodyPr>
          <a:lstStyle/>
          <a:p>
            <a:endParaRPr lang="en-US"/>
          </a:p>
        </p:txBody>
      </p:sp>
      <p:pic>
        <p:nvPicPr>
          <p:cNvPr id="44037" name="Picture 5" descr="tgPages"/>
          <p:cNvPicPr>
            <a:picLocks noChangeAspect="1" noChangeArrowheads="1"/>
          </p:cNvPicPr>
          <p:nvPr/>
        </p:nvPicPr>
        <p:blipFill>
          <a:blip r:embed="rId3"/>
          <a:srcRect/>
          <a:stretch>
            <a:fillRect/>
          </a:stretch>
        </p:blipFill>
        <p:spPr bwMode="auto">
          <a:xfrm>
            <a:off x="3613150" y="1371600"/>
            <a:ext cx="5378450" cy="3987800"/>
          </a:xfrm>
          <a:prstGeom prst="rect">
            <a:avLst/>
          </a:prstGeom>
          <a:noFill/>
          <a:ln w="9525">
            <a:solidFill>
              <a:schemeClr val="tx1"/>
            </a:solidFill>
            <a:miter lim="800000"/>
            <a:headEnd/>
            <a:tailEnd/>
          </a:ln>
        </p:spPr>
      </p:pic>
      <p:sp>
        <p:nvSpPr>
          <p:cNvPr id="44038" name="Text Box 6"/>
          <p:cNvSpPr txBox="1">
            <a:spLocks noChangeArrowheads="1"/>
          </p:cNvSpPr>
          <p:nvPr/>
        </p:nvSpPr>
        <p:spPr bwMode="auto">
          <a:xfrm>
            <a:off x="3429000" y="5424488"/>
            <a:ext cx="4259263" cy="366712"/>
          </a:xfrm>
          <a:prstGeom prst="rect">
            <a:avLst/>
          </a:prstGeom>
          <a:noFill/>
          <a:ln w="9525">
            <a:noFill/>
            <a:miter lim="800000"/>
            <a:headEnd/>
            <a:tailEnd/>
          </a:ln>
        </p:spPr>
        <p:txBody>
          <a:bodyPr wrap="none">
            <a:prstTxWarp prst="textNoShape">
              <a:avLst/>
            </a:prstTxWarp>
            <a:spAutoFit/>
          </a:bodyPr>
          <a:lstStyle/>
          <a:p>
            <a:r>
              <a:rPr lang="en-US" sz="1800">
                <a:solidFill>
                  <a:schemeClr val="accent2"/>
                </a:solidFill>
                <a:latin typeface="Times New Roman" pitchFamily="-65" charset="0"/>
              </a:rPr>
              <a:t>Screenshot of Inca status pages for TeraGrid</a:t>
            </a:r>
            <a:endParaRPr lang="en-US" sz="2400">
              <a:latin typeface="Times New Roman" pitchFamily="-65" charset="0"/>
            </a:endParaRPr>
          </a:p>
        </p:txBody>
      </p:sp>
      <p:sp>
        <p:nvSpPr>
          <p:cNvPr id="44039" name="Rectangle 7"/>
          <p:cNvSpPr>
            <a:spLocks noChangeArrowheads="1"/>
          </p:cNvSpPr>
          <p:nvPr/>
        </p:nvSpPr>
        <p:spPr bwMode="auto">
          <a:xfrm>
            <a:off x="4851400" y="5775325"/>
            <a:ext cx="2540000" cy="396875"/>
          </a:xfrm>
          <a:prstGeom prst="rect">
            <a:avLst/>
          </a:prstGeom>
          <a:noFill/>
          <a:ln w="12700">
            <a:noFill/>
            <a:miter lim="800000"/>
            <a:headEnd/>
            <a:tailEnd/>
          </a:ln>
        </p:spPr>
        <p:txBody>
          <a:bodyPr wrap="none">
            <a:prstTxWarp prst="textNoShape">
              <a:avLst/>
            </a:prstTxWarp>
            <a:spAutoFit/>
          </a:bodyPr>
          <a:lstStyle/>
          <a:p>
            <a:pPr algn="ctr"/>
            <a:r>
              <a:rPr lang="en-US">
                <a:latin typeface="Times New Roman" pitchFamily="-65" charset="0"/>
              </a:rPr>
              <a:t>http://inca.teragrid.org/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9394" name="Picture 5" descr="ScreenSnapz"/>
          <p:cNvPicPr>
            <a:picLocks noChangeAspect="1" noChangeArrowheads="1"/>
          </p:cNvPicPr>
          <p:nvPr/>
        </p:nvPicPr>
        <p:blipFill>
          <a:blip r:embed="rId3"/>
          <a:srcRect/>
          <a:stretch>
            <a:fillRect/>
          </a:stretch>
        </p:blipFill>
        <p:spPr bwMode="auto">
          <a:xfrm>
            <a:off x="4419600" y="1371600"/>
            <a:ext cx="4292600" cy="4029075"/>
          </a:xfrm>
          <a:prstGeom prst="rect">
            <a:avLst/>
          </a:prstGeom>
          <a:noFill/>
          <a:ln w="9525">
            <a:noFill/>
            <a:miter lim="800000"/>
            <a:headEnd/>
            <a:tailEnd/>
          </a:ln>
        </p:spPr>
      </p:pic>
      <p:sp>
        <p:nvSpPr>
          <p:cNvPr id="59395" name="Rectangle 2"/>
          <p:cNvSpPr>
            <a:spLocks noGrp="1" noChangeArrowheads="1"/>
          </p:cNvSpPr>
          <p:nvPr>
            <p:ph type="title"/>
          </p:nvPr>
        </p:nvSpPr>
        <p:spPr>
          <a:xfrm>
            <a:off x="381000" y="228600"/>
            <a:ext cx="8458200" cy="1041400"/>
          </a:xfrm>
        </p:spPr>
        <p:txBody>
          <a:bodyPr/>
          <a:lstStyle/>
          <a:p>
            <a:r>
              <a:rPr lang="en-US"/>
              <a:t>Inca GEON deployment</a:t>
            </a:r>
          </a:p>
        </p:txBody>
      </p:sp>
      <p:sp>
        <p:nvSpPr>
          <p:cNvPr id="59396" name="Rectangle 3"/>
          <p:cNvSpPr>
            <a:spLocks noGrp="1" noChangeArrowheads="1"/>
          </p:cNvSpPr>
          <p:nvPr>
            <p:ph type="body" idx="1"/>
          </p:nvPr>
        </p:nvSpPr>
        <p:spPr>
          <a:xfrm>
            <a:off x="381000" y="1371600"/>
            <a:ext cx="3505200" cy="4749800"/>
          </a:xfrm>
        </p:spPr>
        <p:txBody>
          <a:bodyPr/>
          <a:lstStyle/>
          <a:p>
            <a:pPr>
              <a:spcAft>
                <a:spcPct val="100000"/>
              </a:spcAft>
            </a:pPr>
            <a:r>
              <a:rPr lang="en-US" sz="2000"/>
              <a:t>Running since Feb 2008</a:t>
            </a:r>
          </a:p>
          <a:p>
            <a:pPr>
              <a:spcAft>
                <a:spcPct val="100000"/>
              </a:spcAft>
            </a:pPr>
            <a:r>
              <a:rPr lang="en-US" sz="2000"/>
              <a:t>Total of 206 tests running on 5 login nodes and 6 servers </a:t>
            </a:r>
          </a:p>
          <a:p>
            <a:pPr>
              <a:spcAft>
                <a:spcPct val="100000"/>
              </a:spcAft>
            </a:pPr>
            <a:r>
              <a:rPr lang="en-US" sz="2000"/>
              <a:t>LiDAR workflow services</a:t>
            </a:r>
          </a:p>
          <a:p>
            <a:pPr>
              <a:spcAft>
                <a:spcPct val="100000"/>
              </a:spcAft>
            </a:pPr>
            <a:r>
              <a:rPr lang="en-US" sz="2000"/>
              <a:t>Web servers</a:t>
            </a:r>
          </a:p>
          <a:p>
            <a:pPr>
              <a:spcAft>
                <a:spcPct val="100000"/>
              </a:spcAft>
            </a:pPr>
            <a:r>
              <a:rPr lang="en-US" sz="2000"/>
              <a:t>Ssh connectivity</a:t>
            </a:r>
          </a:p>
          <a:p>
            <a:pPr>
              <a:spcAft>
                <a:spcPct val="100000"/>
              </a:spcAft>
            </a:pPr>
            <a:r>
              <a:rPr lang="en-US" sz="2000"/>
              <a:t>Base system information (Rocks, Gcc, Java, etc.)</a:t>
            </a:r>
          </a:p>
        </p:txBody>
      </p:sp>
      <p:pic>
        <p:nvPicPr>
          <p:cNvPr id="59397" name="Picture 4" descr="logo_lofi"/>
          <p:cNvPicPr>
            <a:picLocks noChangeAspect="1" noChangeArrowheads="1"/>
          </p:cNvPicPr>
          <p:nvPr/>
        </p:nvPicPr>
        <p:blipFill>
          <a:blip r:embed="rId4"/>
          <a:srcRect/>
          <a:stretch>
            <a:fillRect/>
          </a:stretch>
        </p:blipFill>
        <p:spPr bwMode="auto">
          <a:xfrm>
            <a:off x="4267200" y="4648200"/>
            <a:ext cx="2352675" cy="909638"/>
          </a:xfrm>
          <a:prstGeom prst="rect">
            <a:avLst/>
          </a:prstGeom>
          <a:noFill/>
          <a:ln w="9525">
            <a:noFill/>
            <a:miter lim="800000"/>
            <a:headEnd/>
            <a:tailEnd/>
          </a:ln>
        </p:spPr>
      </p:pic>
      <p:sp>
        <p:nvSpPr>
          <p:cNvPr id="59398" name="Text Box 6"/>
          <p:cNvSpPr txBox="1">
            <a:spLocks noChangeArrowheads="1"/>
          </p:cNvSpPr>
          <p:nvPr/>
        </p:nvSpPr>
        <p:spPr bwMode="auto">
          <a:xfrm>
            <a:off x="4368800" y="5715000"/>
            <a:ext cx="2724150" cy="396875"/>
          </a:xfrm>
          <a:prstGeom prst="rect">
            <a:avLst/>
          </a:prstGeom>
          <a:noFill/>
          <a:ln w="9525">
            <a:noFill/>
            <a:miter lim="800000"/>
            <a:headEnd/>
            <a:tailEnd/>
          </a:ln>
        </p:spPr>
        <p:txBody>
          <a:bodyPr wrap="none">
            <a:prstTxWarp prst="textNoShape">
              <a:avLst/>
            </a:prstTxWarp>
            <a:spAutoFit/>
          </a:bodyPr>
          <a:lstStyle/>
          <a:p>
            <a:r>
              <a:rPr lang="en-US">
                <a:latin typeface="Times New Roman" pitchFamily="-65" charset="0"/>
              </a:rPr>
              <a:t>http://inca-geon.sdsc.edu</a:t>
            </a:r>
          </a:p>
        </p:txBody>
      </p:sp>
      <p:sp>
        <p:nvSpPr>
          <p:cNvPr id="59399" name="Text Box 7"/>
          <p:cNvSpPr txBox="1">
            <a:spLocks noChangeArrowheads="1"/>
          </p:cNvSpPr>
          <p:nvPr/>
        </p:nvSpPr>
        <p:spPr bwMode="auto">
          <a:xfrm>
            <a:off x="4348163" y="5413375"/>
            <a:ext cx="3929062" cy="366713"/>
          </a:xfrm>
          <a:prstGeom prst="rect">
            <a:avLst/>
          </a:prstGeom>
          <a:noFill/>
          <a:ln w="9525">
            <a:noFill/>
            <a:miter lim="800000"/>
            <a:headEnd/>
            <a:tailEnd/>
          </a:ln>
        </p:spPr>
        <p:txBody>
          <a:bodyPr wrap="none">
            <a:prstTxWarp prst="textNoShape">
              <a:avLst/>
            </a:prstTxWarp>
            <a:spAutoFit/>
          </a:bodyPr>
          <a:lstStyle/>
          <a:p>
            <a:r>
              <a:rPr lang="en-US" sz="1800">
                <a:solidFill>
                  <a:schemeClr val="accent2"/>
                </a:solidFill>
                <a:latin typeface="Times New Roman" pitchFamily="-65" charset="0"/>
              </a:rPr>
              <a:t>Screenshot of Inca status map for GEON</a:t>
            </a:r>
            <a:endParaRPr lang="en-US" sz="2400">
              <a:latin typeface="Times New Roman" pitchFamily="-65"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a:t>
            </a:r>
            <a:r>
              <a:rPr lang="en-US" dirty="0" err="1" smtClean="0"/>
              <a:t>UCSD’s</a:t>
            </a:r>
            <a:r>
              <a:rPr lang="en-US" dirty="0" smtClean="0"/>
              <a:t> campus portal</a:t>
            </a:r>
            <a:endParaRPr lang="en-US" dirty="0"/>
          </a:p>
        </p:txBody>
      </p:sp>
      <p:sp>
        <p:nvSpPr>
          <p:cNvPr id="3" name="Content Placeholder 2"/>
          <p:cNvSpPr>
            <a:spLocks noGrp="1"/>
          </p:cNvSpPr>
          <p:nvPr>
            <p:ph idx="1"/>
          </p:nvPr>
        </p:nvSpPr>
        <p:spPr>
          <a:xfrm>
            <a:off x="228600" y="1422400"/>
            <a:ext cx="8458200" cy="4749800"/>
          </a:xfrm>
        </p:spPr>
        <p:txBody>
          <a:bodyPr/>
          <a:lstStyle/>
          <a:p>
            <a:r>
              <a:rPr lang="en-US" dirty="0" smtClean="0"/>
              <a:t>At first glance: (remote tests)</a:t>
            </a:r>
          </a:p>
          <a:p>
            <a:endParaRPr lang="en-US" dirty="0" smtClean="0"/>
          </a:p>
          <a:p>
            <a:pPr lvl="1"/>
            <a:r>
              <a:rPr lang="en-US" dirty="0" smtClean="0"/>
              <a:t>Tomcat/</a:t>
            </a:r>
            <a:r>
              <a:rPr lang="en-US" dirty="0" err="1" smtClean="0"/>
              <a:t>Gridsphere</a:t>
            </a:r>
            <a:endParaRPr lang="en-US" dirty="0" smtClean="0"/>
          </a:p>
          <a:p>
            <a:pPr lvl="1"/>
            <a:endParaRPr lang="en-US" dirty="0" smtClean="0"/>
          </a:p>
          <a:p>
            <a:pPr lvl="1"/>
            <a:r>
              <a:rPr lang="en-US" dirty="0" err="1" smtClean="0"/>
              <a:t>MyProxy</a:t>
            </a:r>
            <a:endParaRPr lang="en-US" dirty="0" smtClean="0"/>
          </a:p>
          <a:p>
            <a:pPr lvl="1">
              <a:buNone/>
            </a:pPr>
            <a:endParaRPr lang="en-US" dirty="0" smtClean="0"/>
          </a:p>
          <a:p>
            <a:pPr lvl="1"/>
            <a:r>
              <a:rPr lang="en-US" dirty="0" smtClean="0"/>
              <a:t>MDS</a:t>
            </a:r>
          </a:p>
          <a:p>
            <a:pPr lvl="1"/>
            <a:endParaRPr lang="en-US" dirty="0" smtClean="0"/>
          </a:p>
          <a:p>
            <a:pPr lvl="1"/>
            <a:r>
              <a:rPr lang="en-US" dirty="0" smtClean="0"/>
              <a:t>WS-GRAM</a:t>
            </a:r>
          </a:p>
          <a:p>
            <a:pPr lvl="1">
              <a:buNone/>
            </a:pPr>
            <a:endParaRPr lang="en-US" dirty="0"/>
          </a:p>
        </p:txBody>
      </p:sp>
      <p:pic>
        <p:nvPicPr>
          <p:cNvPr id="6" name="Picture 5" descr="ScreenSnapz.png"/>
          <p:cNvPicPr>
            <a:picLocks noChangeAspect="1"/>
          </p:cNvPicPr>
          <p:nvPr/>
        </p:nvPicPr>
        <p:blipFill>
          <a:blip r:embed="rId2"/>
          <a:stretch>
            <a:fillRect/>
          </a:stretch>
        </p:blipFill>
        <p:spPr>
          <a:xfrm>
            <a:off x="5385232" y="1295400"/>
            <a:ext cx="3225368" cy="4719472"/>
          </a:xfrm>
          <a:prstGeom prst="rect">
            <a:avLst/>
          </a:prstGeom>
          <a:ln>
            <a:solidFill>
              <a:schemeClr val="tx1"/>
            </a:solidFill>
          </a:ln>
        </p:spPr>
      </p:pic>
      <p:cxnSp>
        <p:nvCxnSpPr>
          <p:cNvPr id="8" name="Straight Arrow Connector 7"/>
          <p:cNvCxnSpPr/>
          <p:nvPr/>
        </p:nvCxnSpPr>
        <p:spPr bwMode="auto">
          <a:xfrm>
            <a:off x="3962400" y="2667000"/>
            <a:ext cx="13716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V="1">
            <a:off x="2438400" y="3276600"/>
            <a:ext cx="28956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2819400" y="5257800"/>
            <a:ext cx="2514600" cy="76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1981200" y="4343400"/>
            <a:ext cx="3352800" cy="762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sdsc-inca-template">
  <a:themeElements>
    <a:clrScheme name="">
      <a:dk1>
        <a:srgbClr val="000000"/>
      </a:dk1>
      <a:lt1>
        <a:srgbClr val="FFFFFF"/>
      </a:lt1>
      <a:dk2>
        <a:srgbClr val="081D58"/>
      </a:dk2>
      <a:lt2>
        <a:srgbClr val="919191"/>
      </a:lt2>
      <a:accent1>
        <a:srgbClr val="7780BF"/>
      </a:accent1>
      <a:accent2>
        <a:srgbClr val="C27D52"/>
      </a:accent2>
      <a:accent3>
        <a:srgbClr val="FFFFFF"/>
      </a:accent3>
      <a:accent4>
        <a:srgbClr val="000000"/>
      </a:accent4>
      <a:accent5>
        <a:srgbClr val="BDC0DC"/>
      </a:accent5>
      <a:accent6>
        <a:srgbClr val="B07149"/>
      </a:accent6>
      <a:hlink>
        <a:srgbClr val="FC0128"/>
      </a:hlink>
      <a:folHlink>
        <a:srgbClr val="CECECE"/>
      </a:folHlink>
    </a:clrScheme>
    <a:fontScheme name="sdsc-inca-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lnDef>
  </a:objectDefaults>
  <a:extraClrSchemeLst>
    <a:extraClrScheme>
      <a:clrScheme name="sdsc-inca-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sc-inca-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sc-inca-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sc-inca-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sc-inca-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sc-inca-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sc-inca-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HD:Users:ssmallen:Work:Templates:sdsc-inca-template.pot</Template>
  <TotalTime>44488</TotalTime>
  <Words>1241</Words>
  <Application>Microsoft PowerPoint</Application>
  <PresentationFormat>On-screen Show (4:3)</PresentationFormat>
  <Paragraphs>120</Paragraphs>
  <Slides>12</Slides>
  <Notes>9</Notes>
  <HiddenSlides>0</HiddenSlides>
  <MMClips>0</MMClips>
  <ScaleCrop>false</ScaleCrop>
  <HeadingPairs>
    <vt:vector size="6" baseType="variant">
      <vt:variant>
        <vt:lpstr>Fonts Used</vt:lpstr>
      </vt:variant>
      <vt:variant>
        <vt:i4>4</vt:i4>
      </vt:variant>
      <vt:variant>
        <vt:lpstr>Design Template</vt:lpstr>
      </vt:variant>
      <vt:variant>
        <vt:i4>1</vt:i4>
      </vt:variant>
      <vt:variant>
        <vt:lpstr>Slide Titles</vt:lpstr>
      </vt:variant>
      <vt:variant>
        <vt:i4>12</vt:i4>
      </vt:variant>
    </vt:vector>
  </HeadingPairs>
  <TitlesOfParts>
    <vt:vector size="17" baseType="lpstr">
      <vt:lpstr>Arial</vt:lpstr>
      <vt:lpstr>ＭＳ Ｐゴシック</vt:lpstr>
      <vt:lpstr>Times New Roman</vt:lpstr>
      <vt:lpstr>Helvetica</vt:lpstr>
      <vt:lpstr>sdsc-inca-template</vt:lpstr>
      <vt:lpstr>Inca User-level Grid Monitoring</vt:lpstr>
      <vt:lpstr>Things fail …</vt:lpstr>
      <vt:lpstr>Who benefits from grid monitoring?</vt:lpstr>
      <vt:lpstr>Inca provides user-level grid monitoring</vt:lpstr>
      <vt:lpstr>Reporters collect monitoring data</vt:lpstr>
      <vt:lpstr>Slide 6</vt:lpstr>
      <vt:lpstr>Inca TeraGrid deployment</vt:lpstr>
      <vt:lpstr>Inca GEON deployment</vt:lpstr>
      <vt:lpstr>Monitoring UCSD’s campus portal</vt:lpstr>
      <vt:lpstr>Discussion: possibilities for expanding monitoring</vt:lpstr>
      <vt:lpstr>Inca Information</vt:lpstr>
      <vt:lpstr>Related Grid monitoring tools</vt:lpstr>
    </vt:vector>
  </TitlesOfParts>
  <Company>SDSC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harness and reporting framework</dc:title>
  <dc:creator>Catherine Olschanowsky</dc:creator>
  <cp:lastModifiedBy>Shava Smallen</cp:lastModifiedBy>
  <cp:revision>256</cp:revision>
  <cp:lastPrinted>2009-02-10T07:35:17Z</cp:lastPrinted>
  <dcterms:created xsi:type="dcterms:W3CDTF">2009-03-31T00:07:43Z</dcterms:created>
  <dcterms:modified xsi:type="dcterms:W3CDTF">2009-04-01T05:28:40Z</dcterms:modified>
</cp:coreProperties>
</file>