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338" r:id="rId2"/>
  </p:sldIdLst>
  <p:sldSz cx="6858000" cy="9144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AD1F5"/>
    <a:srgbClr val="4C4C4C"/>
    <a:srgbClr val="666666"/>
    <a:srgbClr val="9FC6B7"/>
    <a:srgbClr val="EFD9B2"/>
    <a:srgbClr val="0000CC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28306" autoAdjust="0"/>
    <p:restoredTop sz="82137" autoAdjust="0"/>
  </p:normalViewPr>
  <p:slideViewPr>
    <p:cSldViewPr>
      <p:cViewPr>
        <p:scale>
          <a:sx n="150" d="100"/>
          <a:sy n="150" d="100"/>
        </p:scale>
        <p:origin x="-648" y="39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60" y="-10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FEC76-1CD2-0F46-8E50-CF5541BC05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606800" y="514350"/>
            <a:ext cx="19304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82BCC2-B92B-6B48-B470-93FDDBD4B0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BBAE-9A14-154A-9344-7214EEADBACB}" type="slidenum">
              <a:rPr lang="en-US"/>
              <a:pPr/>
              <a:t>1</a:t>
            </a:fld>
            <a:endParaRPr lang="en-US"/>
          </a:p>
        </p:txBody>
      </p:sp>
      <p:sp>
        <p:nvSpPr>
          <p:cNvPr id="245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en-US" sz="1800"/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sz="1800"/>
              <a:t>The </a:t>
            </a:r>
            <a:r>
              <a:rPr lang="en-US" sz="1800" b="1"/>
              <a:t>Admin Tool</a:t>
            </a:r>
            <a:r>
              <a:rPr lang="en-US" sz="1800"/>
              <a:t> is a user interface (java GUI) used by the Inca admin to administer all parts of an Inca deployment; it connects to the Reporter Agent</a:t>
            </a:r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sz="1800"/>
              <a:t>The </a:t>
            </a:r>
            <a:r>
              <a:rPr lang="en-US" sz="1800" b="1"/>
              <a:t>Reporter Agent</a:t>
            </a:r>
            <a:r>
              <a:rPr lang="en-US" sz="1800"/>
              <a:t> is a server which is the access point to an Inca deployment and is responsible for managing the control flow of an Inca installation </a:t>
            </a:r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sz="1800"/>
              <a:t>The </a:t>
            </a:r>
            <a:r>
              <a:rPr lang="en-US" sz="1800" b="1"/>
              <a:t>Reporter Repository</a:t>
            </a:r>
            <a:r>
              <a:rPr lang="en-US" sz="1800"/>
              <a:t> is responsible for storing Reporters (scripts that gather data from resources); reporters are packaged as RPMs; can be shared among multiple Inca deployments </a:t>
            </a:r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sz="1800"/>
              <a:t>The </a:t>
            </a:r>
            <a:r>
              <a:rPr lang="en-US" sz="1800" b="1"/>
              <a:t>Reporter Manager</a:t>
            </a:r>
            <a:r>
              <a:rPr lang="en-US" sz="1800"/>
              <a:t> is responsible for managing the schedule and execution of Reporters on a single resource; receives instructions from one and only one reporter agent.</a:t>
            </a:r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sz="1800"/>
              <a:t>The </a:t>
            </a:r>
            <a:r>
              <a:rPr lang="en-US" sz="1800" b="1"/>
              <a:t>Depot</a:t>
            </a:r>
            <a:r>
              <a:rPr lang="en-US" sz="1800"/>
              <a:t> is a server that is responsible for storing the data produced by reporters. </a:t>
            </a:r>
          </a:p>
          <a:p>
            <a:pPr eaLnBrk="0" hangingPunct="0">
              <a:spcBef>
                <a:spcPct val="0"/>
              </a:spcBef>
            </a:pPr>
            <a:r>
              <a:rPr lang="en-US" sz="1800"/>
              <a:t>The </a:t>
            </a:r>
            <a:r>
              <a:rPr lang="en-US" sz="1800" b="1"/>
              <a:t>Suite</a:t>
            </a:r>
            <a:r>
              <a:rPr lang="en-US" sz="1800"/>
              <a:t> describes where to run the reporters, frequency of execution, and optionally expected values (I.e., instructions for how to collect data)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43488" y="508000"/>
            <a:ext cx="1585912" cy="772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508000"/>
            <a:ext cx="4605338" cy="772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97063"/>
            <a:ext cx="3095625" cy="6332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775" y="1897063"/>
            <a:ext cx="3095625" cy="6332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508000"/>
            <a:ext cx="6343650" cy="1389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897063"/>
            <a:ext cx="6343650" cy="6332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14300" y="304800"/>
            <a:ext cx="6629400" cy="1016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flipV="1">
            <a:off x="1428750" y="8793163"/>
            <a:ext cx="3770313" cy="128587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428750" y="8515350"/>
            <a:ext cx="2571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Times New Roman" charset="0"/>
              </a:rPr>
              <a:t>SAN DIEGO SUPERCOMPUTER CENTER</a:t>
            </a:r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4300" y="8432800"/>
            <a:ext cx="1257300" cy="531813"/>
          </a:xfrm>
          <a:prstGeom prst="rect">
            <a:avLst/>
          </a:prstGeom>
          <a:noFill/>
        </p:spPr>
      </p:pic>
      <p:pic>
        <p:nvPicPr>
          <p:cNvPr id="79880" name="Picture 8" descr="logo_sm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257800" y="8331200"/>
            <a:ext cx="1085850" cy="736600"/>
          </a:xfrm>
          <a:prstGeom prst="rect">
            <a:avLst/>
          </a:prstGeom>
          <a:noFill/>
        </p:spPr>
      </p:pic>
      <p:pic>
        <p:nvPicPr>
          <p:cNvPr id="79881" name="Picture 9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391275" y="8331200"/>
            <a:ext cx="409575" cy="7159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2667000" cy="381000"/>
          </a:xfrm>
        </p:spPr>
        <p:txBody>
          <a:bodyPr/>
          <a:lstStyle/>
          <a:p>
            <a:r>
              <a:rPr lang="en-US" sz="1600"/>
              <a:t>Inca architecture reference</a:t>
            </a:r>
            <a:endParaRPr lang="en-US"/>
          </a:p>
        </p:txBody>
      </p:sp>
      <p:sp>
        <p:nvSpPr>
          <p:cNvPr id="244826" name="AutoShape 90"/>
          <p:cNvSpPr>
            <a:spLocks noChangeArrowheads="1"/>
          </p:cNvSpPr>
          <p:nvPr/>
        </p:nvSpPr>
        <p:spPr bwMode="auto">
          <a:xfrm>
            <a:off x="685800" y="762000"/>
            <a:ext cx="1676400" cy="1295400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21" name="AutoShape 85"/>
          <p:cNvSpPr>
            <a:spLocks noChangeArrowheads="1"/>
          </p:cNvSpPr>
          <p:nvPr/>
        </p:nvSpPr>
        <p:spPr bwMode="auto">
          <a:xfrm>
            <a:off x="3276600" y="2819400"/>
            <a:ext cx="2914650" cy="12192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10" name="AutoShape 74"/>
          <p:cNvSpPr>
            <a:spLocks noChangeArrowheads="1"/>
          </p:cNvSpPr>
          <p:nvPr/>
        </p:nvSpPr>
        <p:spPr bwMode="auto">
          <a:xfrm>
            <a:off x="3124200" y="304800"/>
            <a:ext cx="3124200" cy="1752600"/>
          </a:xfrm>
          <a:prstGeom prst="roundRect">
            <a:avLst>
              <a:gd name="adj" fmla="val 9602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4895850" y="3811588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3848100" y="31432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</a:rPr>
              <a:t>…</a:t>
            </a:r>
          </a:p>
        </p:txBody>
      </p:sp>
      <p:sp>
        <p:nvSpPr>
          <p:cNvPr id="244755" name="AutoShape 19"/>
          <p:cNvSpPr>
            <a:spLocks noChangeArrowheads="1"/>
          </p:cNvSpPr>
          <p:nvPr/>
        </p:nvSpPr>
        <p:spPr bwMode="auto">
          <a:xfrm>
            <a:off x="5084763" y="3175000"/>
            <a:ext cx="271462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756" name="AutoShape 20"/>
          <p:cNvSpPr>
            <a:spLocks noChangeArrowheads="1"/>
          </p:cNvSpPr>
          <p:nvPr/>
        </p:nvSpPr>
        <p:spPr bwMode="auto">
          <a:xfrm>
            <a:off x="4948238" y="3211513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757" name="AutoShape 21"/>
          <p:cNvSpPr>
            <a:spLocks noChangeArrowheads="1"/>
          </p:cNvSpPr>
          <p:nvPr/>
        </p:nvSpPr>
        <p:spPr bwMode="auto">
          <a:xfrm>
            <a:off x="5356225" y="3175000"/>
            <a:ext cx="271463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758" name="AutoShape 22"/>
          <p:cNvSpPr>
            <a:spLocks noChangeArrowheads="1"/>
          </p:cNvSpPr>
          <p:nvPr/>
        </p:nvSpPr>
        <p:spPr bwMode="auto">
          <a:xfrm>
            <a:off x="5219700" y="3214688"/>
            <a:ext cx="271463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759" name="AutoShape 23"/>
          <p:cNvSpPr>
            <a:spLocks noChangeArrowheads="1"/>
          </p:cNvSpPr>
          <p:nvPr/>
        </p:nvSpPr>
        <p:spPr bwMode="auto">
          <a:xfrm>
            <a:off x="5627688" y="3048000"/>
            <a:ext cx="271462" cy="547688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760" name="AutoShape 24"/>
          <p:cNvSpPr>
            <a:spLocks noChangeArrowheads="1"/>
          </p:cNvSpPr>
          <p:nvPr/>
        </p:nvSpPr>
        <p:spPr bwMode="auto">
          <a:xfrm>
            <a:off x="5491163" y="3214688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4761" name="Picture 2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914400" y="811213"/>
            <a:ext cx="838200" cy="741362"/>
          </a:xfrm>
          <a:prstGeom prst="rect">
            <a:avLst/>
          </a:prstGeom>
          <a:noFill/>
        </p:spPr>
      </p:pic>
      <p:sp>
        <p:nvSpPr>
          <p:cNvPr id="244766" name="AutoShape 30"/>
          <p:cNvSpPr>
            <a:spLocks noChangeArrowheads="1"/>
          </p:cNvSpPr>
          <p:nvPr/>
        </p:nvSpPr>
        <p:spPr bwMode="auto">
          <a:xfrm>
            <a:off x="5062538" y="2984500"/>
            <a:ext cx="685800" cy="44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244767" name="AutoShape 31"/>
          <p:cNvSpPr>
            <a:spLocks noChangeArrowheads="1"/>
          </p:cNvSpPr>
          <p:nvPr/>
        </p:nvSpPr>
        <p:spPr bwMode="auto">
          <a:xfrm>
            <a:off x="3276600" y="381000"/>
            <a:ext cx="762000" cy="604838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Repository</a:t>
            </a:r>
          </a:p>
        </p:txBody>
      </p:sp>
      <p:sp>
        <p:nvSpPr>
          <p:cNvPr id="244769" name="AutoShape 33"/>
          <p:cNvSpPr>
            <a:spLocks noChangeArrowheads="1"/>
          </p:cNvSpPr>
          <p:nvPr/>
        </p:nvSpPr>
        <p:spPr bwMode="auto">
          <a:xfrm>
            <a:off x="3352800" y="1524000"/>
            <a:ext cx="609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Agent</a:t>
            </a:r>
            <a:endParaRPr lang="en-US" sz="12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44770" name="AutoShape 34"/>
          <p:cNvSpPr>
            <a:spLocks noChangeArrowheads="1"/>
          </p:cNvSpPr>
          <p:nvPr/>
        </p:nvSpPr>
        <p:spPr bwMode="auto">
          <a:xfrm>
            <a:off x="5105400" y="1524000"/>
            <a:ext cx="612775" cy="384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Depot</a:t>
            </a:r>
          </a:p>
        </p:txBody>
      </p:sp>
      <p:cxnSp>
        <p:nvCxnSpPr>
          <p:cNvPr id="244781" name="AutoShape 45"/>
          <p:cNvCxnSpPr>
            <a:cxnSpLocks noChangeShapeType="1"/>
            <a:stCxn id="244818" idx="0"/>
            <a:endCxn id="244770" idx="2"/>
          </p:cNvCxnSpPr>
          <p:nvPr/>
        </p:nvCxnSpPr>
        <p:spPr bwMode="auto">
          <a:xfrm flipV="1">
            <a:off x="3919538" y="1908175"/>
            <a:ext cx="1492250" cy="10636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44783" name="AutoShape 47"/>
          <p:cNvCxnSpPr>
            <a:cxnSpLocks noChangeShapeType="1"/>
            <a:stCxn id="244769" idx="2"/>
            <a:endCxn id="244766" idx="0"/>
          </p:cNvCxnSpPr>
          <p:nvPr/>
        </p:nvCxnSpPr>
        <p:spPr bwMode="auto">
          <a:xfrm>
            <a:off x="3657600" y="1905000"/>
            <a:ext cx="1747838" cy="1079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44788" name="Oval 52"/>
          <p:cNvSpPr>
            <a:spLocks noChangeArrowheads="1"/>
          </p:cNvSpPr>
          <p:nvPr/>
        </p:nvSpPr>
        <p:spPr bwMode="auto">
          <a:xfrm>
            <a:off x="4313238" y="2286000"/>
            <a:ext cx="182562" cy="18256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44793" name="AutoShape 57"/>
          <p:cNvCxnSpPr>
            <a:cxnSpLocks noChangeShapeType="1"/>
            <a:stCxn id="244769" idx="2"/>
            <a:endCxn id="244818" idx="0"/>
          </p:cNvCxnSpPr>
          <p:nvPr/>
        </p:nvCxnSpPr>
        <p:spPr bwMode="auto">
          <a:xfrm>
            <a:off x="3657600" y="1905000"/>
            <a:ext cx="261938" cy="1066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44797" name="AutoShape 61"/>
          <p:cNvCxnSpPr>
            <a:cxnSpLocks noChangeShapeType="1"/>
            <a:stCxn id="244766" idx="0"/>
            <a:endCxn id="244770" idx="2"/>
          </p:cNvCxnSpPr>
          <p:nvPr/>
        </p:nvCxnSpPr>
        <p:spPr bwMode="auto">
          <a:xfrm flipV="1">
            <a:off x="5405438" y="1908175"/>
            <a:ext cx="6350" cy="10763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44801" name="AutoShape 65"/>
          <p:cNvCxnSpPr>
            <a:cxnSpLocks noChangeShapeType="1"/>
            <a:stCxn id="244770" idx="0"/>
            <a:endCxn id="244805" idx="2"/>
          </p:cNvCxnSpPr>
          <p:nvPr/>
        </p:nvCxnSpPr>
        <p:spPr bwMode="auto">
          <a:xfrm flipH="1" flipV="1">
            <a:off x="5410200" y="1295400"/>
            <a:ext cx="1588" cy="2286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44805" name="Rectangle 69"/>
          <p:cNvSpPr>
            <a:spLocks noChangeArrowheads="1"/>
          </p:cNvSpPr>
          <p:nvPr/>
        </p:nvSpPr>
        <p:spPr bwMode="auto">
          <a:xfrm>
            <a:off x="4724400" y="990600"/>
            <a:ext cx="1371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Data Consumers</a:t>
            </a:r>
          </a:p>
        </p:txBody>
      </p:sp>
      <p:sp>
        <p:nvSpPr>
          <p:cNvPr id="244811" name="Text Box 75"/>
          <p:cNvSpPr txBox="1">
            <a:spLocks noChangeArrowheads="1"/>
          </p:cNvSpPr>
          <p:nvPr/>
        </p:nvSpPr>
        <p:spPr bwMode="auto">
          <a:xfrm>
            <a:off x="3371850" y="3795713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244812" name="AutoShape 76"/>
          <p:cNvSpPr>
            <a:spLocks noChangeArrowheads="1"/>
          </p:cNvSpPr>
          <p:nvPr/>
        </p:nvSpPr>
        <p:spPr bwMode="auto">
          <a:xfrm>
            <a:off x="3598863" y="3162300"/>
            <a:ext cx="271462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13" name="AutoShape 77"/>
          <p:cNvSpPr>
            <a:spLocks noChangeArrowheads="1"/>
          </p:cNvSpPr>
          <p:nvPr/>
        </p:nvSpPr>
        <p:spPr bwMode="auto">
          <a:xfrm>
            <a:off x="3462338" y="3214688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14" name="AutoShape 78"/>
          <p:cNvSpPr>
            <a:spLocks noChangeArrowheads="1"/>
          </p:cNvSpPr>
          <p:nvPr/>
        </p:nvSpPr>
        <p:spPr bwMode="auto">
          <a:xfrm>
            <a:off x="3870325" y="3162300"/>
            <a:ext cx="271463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15" name="AutoShape 79"/>
          <p:cNvSpPr>
            <a:spLocks noChangeArrowheads="1"/>
          </p:cNvSpPr>
          <p:nvPr/>
        </p:nvSpPr>
        <p:spPr bwMode="auto">
          <a:xfrm>
            <a:off x="3733800" y="3214688"/>
            <a:ext cx="271463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16" name="AutoShape 80"/>
          <p:cNvSpPr>
            <a:spLocks noChangeArrowheads="1"/>
          </p:cNvSpPr>
          <p:nvPr/>
        </p:nvSpPr>
        <p:spPr bwMode="auto">
          <a:xfrm>
            <a:off x="4141788" y="3048000"/>
            <a:ext cx="271462" cy="547688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17" name="AutoShape 81"/>
          <p:cNvSpPr>
            <a:spLocks noChangeArrowheads="1"/>
          </p:cNvSpPr>
          <p:nvPr/>
        </p:nvSpPr>
        <p:spPr bwMode="auto">
          <a:xfrm>
            <a:off x="4005263" y="3214688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18" name="AutoShape 82"/>
          <p:cNvSpPr>
            <a:spLocks noChangeArrowheads="1"/>
          </p:cNvSpPr>
          <p:nvPr/>
        </p:nvSpPr>
        <p:spPr bwMode="auto">
          <a:xfrm>
            <a:off x="3576638" y="29718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244819" name="Oval 83"/>
          <p:cNvSpPr>
            <a:spLocks noChangeArrowheads="1"/>
          </p:cNvSpPr>
          <p:nvPr/>
        </p:nvSpPr>
        <p:spPr bwMode="auto">
          <a:xfrm>
            <a:off x="3733800" y="2514600"/>
            <a:ext cx="182563" cy="18256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44825" name="AutoShape 89"/>
          <p:cNvCxnSpPr>
            <a:cxnSpLocks noChangeShapeType="1"/>
            <a:stCxn id="244767" idx="3"/>
            <a:endCxn id="244769" idx="0"/>
          </p:cNvCxnSpPr>
          <p:nvPr/>
        </p:nvCxnSpPr>
        <p:spPr bwMode="auto">
          <a:xfrm>
            <a:off x="3657600" y="985838"/>
            <a:ext cx="0" cy="5381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44827" name="AutoShape 91"/>
          <p:cNvCxnSpPr>
            <a:cxnSpLocks noChangeShapeType="1"/>
            <a:stCxn id="244768" idx="3"/>
            <a:endCxn id="244769" idx="1"/>
          </p:cNvCxnSpPr>
          <p:nvPr/>
        </p:nvCxnSpPr>
        <p:spPr bwMode="auto">
          <a:xfrm>
            <a:off x="2057400" y="1443038"/>
            <a:ext cx="1295400" cy="2714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44828" name="Oval 92"/>
          <p:cNvSpPr>
            <a:spLocks noChangeArrowheads="1"/>
          </p:cNvSpPr>
          <p:nvPr/>
        </p:nvSpPr>
        <p:spPr bwMode="auto">
          <a:xfrm>
            <a:off x="3551238" y="1143000"/>
            <a:ext cx="182562" cy="18256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44829" name="AutoShape 93"/>
          <p:cNvSpPr>
            <a:spLocks noChangeArrowheads="1"/>
          </p:cNvSpPr>
          <p:nvPr/>
        </p:nvSpPr>
        <p:spPr bwMode="auto">
          <a:xfrm>
            <a:off x="2514600" y="1447800"/>
            <a:ext cx="258762" cy="2587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C</a:t>
            </a:r>
          </a:p>
        </p:txBody>
      </p:sp>
      <p:sp>
        <p:nvSpPr>
          <p:cNvPr id="244830" name="AutoShape 94"/>
          <p:cNvSpPr>
            <a:spLocks noChangeArrowheads="1"/>
          </p:cNvSpPr>
          <p:nvPr/>
        </p:nvSpPr>
        <p:spPr bwMode="auto">
          <a:xfrm>
            <a:off x="704850" y="2438400"/>
            <a:ext cx="514350" cy="425450"/>
          </a:xfrm>
          <a:prstGeom prst="roundRect">
            <a:avLst>
              <a:gd name="adj" fmla="val 9602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31" name="Text Box 95"/>
          <p:cNvSpPr txBox="1">
            <a:spLocks noChangeArrowheads="1"/>
          </p:cNvSpPr>
          <p:nvPr/>
        </p:nvSpPr>
        <p:spPr bwMode="auto">
          <a:xfrm>
            <a:off x="1219200" y="2362200"/>
            <a:ext cx="2057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solidFill>
                  <a:schemeClr val="accent2"/>
                </a:solidFill>
                <a:latin typeface="Times New Roman" charset="0"/>
              </a:rPr>
              <a:t>Server Components:</a:t>
            </a:r>
          </a:p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Centrally manage, store and display reporter results</a:t>
            </a:r>
          </a:p>
          <a:p>
            <a:endParaRPr lang="en-US" sz="1000">
              <a:solidFill>
                <a:srgbClr val="4C4C4C"/>
              </a:solidFill>
              <a:latin typeface="Times New Roman" charset="0"/>
            </a:endParaRPr>
          </a:p>
          <a:p>
            <a:r>
              <a:rPr lang="en-US" sz="1000">
                <a:solidFill>
                  <a:schemeClr val="accent2"/>
                </a:solidFill>
                <a:latin typeface="Times New Roman" charset="0"/>
              </a:rPr>
              <a:t>Inca GUI:</a:t>
            </a:r>
          </a:p>
          <a:p>
            <a:pPr>
              <a:spcAft>
                <a:spcPct val="50000"/>
              </a:spcAft>
            </a:pPr>
            <a:r>
              <a:rPr lang="en-US" sz="1000">
                <a:solidFill>
                  <a:srgbClr val="4C4C4C"/>
                </a:solidFill>
                <a:latin typeface="Times New Roman" charset="0"/>
              </a:rPr>
              <a:t>Configure reporters</a:t>
            </a:r>
          </a:p>
          <a:p>
            <a:endParaRPr lang="en-US" sz="1000">
              <a:solidFill>
                <a:srgbClr val="4C4C4C"/>
              </a:solidFill>
              <a:latin typeface="Times New Roman" charset="0"/>
            </a:endParaRPr>
          </a:p>
          <a:p>
            <a:r>
              <a:rPr lang="en-US" sz="1000">
                <a:solidFill>
                  <a:schemeClr val="accent2"/>
                </a:solidFill>
                <a:latin typeface="Times New Roman" charset="0"/>
              </a:rPr>
              <a:t>Reporter Managers:</a:t>
            </a:r>
          </a:p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Execute reporters</a:t>
            </a:r>
            <a:endParaRPr lang="en-US" sz="10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244832" name="Text Box 96"/>
          <p:cNvSpPr txBox="1">
            <a:spLocks noChangeArrowheads="1"/>
          </p:cNvSpPr>
          <p:nvPr/>
        </p:nvSpPr>
        <p:spPr bwMode="auto">
          <a:xfrm>
            <a:off x="636588" y="2133600"/>
            <a:ext cx="26400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4C4C4C"/>
                </a:solidFill>
                <a:latin typeface="Times New Roman" charset="0"/>
              </a:rPr>
              <a:t>A typical Inca installation</a:t>
            </a:r>
          </a:p>
        </p:txBody>
      </p:sp>
      <p:sp>
        <p:nvSpPr>
          <p:cNvPr id="244833" name="AutoShape 97"/>
          <p:cNvSpPr>
            <a:spLocks noChangeArrowheads="1"/>
          </p:cNvSpPr>
          <p:nvPr/>
        </p:nvSpPr>
        <p:spPr bwMode="auto">
          <a:xfrm>
            <a:off x="704850" y="3048000"/>
            <a:ext cx="514350" cy="425450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836" name="AutoShape 100"/>
          <p:cNvSpPr>
            <a:spLocks noChangeArrowheads="1"/>
          </p:cNvSpPr>
          <p:nvPr/>
        </p:nvSpPr>
        <p:spPr bwMode="auto">
          <a:xfrm>
            <a:off x="704850" y="3581400"/>
            <a:ext cx="514350" cy="427038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4842" name="Picture 106" descr="ug-incat-repositori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6300" y="1481138"/>
            <a:ext cx="1333500" cy="469900"/>
          </a:xfrm>
          <a:prstGeom prst="rect">
            <a:avLst/>
          </a:prstGeom>
          <a:noFill/>
        </p:spPr>
      </p:pic>
      <p:sp>
        <p:nvSpPr>
          <p:cNvPr id="244768" name="AutoShape 32"/>
          <p:cNvSpPr>
            <a:spLocks noChangeArrowheads="1"/>
          </p:cNvSpPr>
          <p:nvPr/>
        </p:nvSpPr>
        <p:spPr bwMode="auto">
          <a:xfrm>
            <a:off x="1600200" y="1328738"/>
            <a:ext cx="457200" cy="228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Incat</a:t>
            </a:r>
            <a:endParaRPr lang="en-US" sz="11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44843" name="AutoShape 107"/>
          <p:cNvSpPr>
            <a:spLocks noChangeArrowheads="1"/>
          </p:cNvSpPr>
          <p:nvPr/>
        </p:nvSpPr>
        <p:spPr bwMode="auto">
          <a:xfrm>
            <a:off x="4800600" y="2163764"/>
            <a:ext cx="228600" cy="22860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44844" name="AutoShape 108"/>
          <p:cNvSpPr>
            <a:spLocks noChangeArrowheads="1"/>
          </p:cNvSpPr>
          <p:nvPr/>
        </p:nvSpPr>
        <p:spPr bwMode="auto">
          <a:xfrm>
            <a:off x="5334000" y="2209800"/>
            <a:ext cx="258763" cy="2587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244845" name="AutoShape 109"/>
          <p:cNvCxnSpPr>
            <a:cxnSpLocks noChangeShapeType="1"/>
            <a:stCxn id="244769" idx="3"/>
            <a:endCxn id="244770" idx="1"/>
          </p:cNvCxnSpPr>
          <p:nvPr/>
        </p:nvCxnSpPr>
        <p:spPr bwMode="auto">
          <a:xfrm>
            <a:off x="3962400" y="1714500"/>
            <a:ext cx="1143000" cy="158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44846" name="AutoShape 110"/>
          <p:cNvSpPr>
            <a:spLocks noChangeArrowheads="1"/>
          </p:cNvSpPr>
          <p:nvPr/>
        </p:nvSpPr>
        <p:spPr bwMode="auto">
          <a:xfrm>
            <a:off x="4343400" y="1600200"/>
            <a:ext cx="258763" cy="2587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pic>
        <p:nvPicPr>
          <p:cNvPr id="244847" name="Picture 111" descr="googleNeonPing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481013"/>
            <a:ext cx="490538" cy="490537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244849" name="Picture 113" descr="summaryHistoryJsp_sm"/>
          <p:cNvPicPr preferRelativeResize="0"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381000"/>
            <a:ext cx="514350" cy="51435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244848" name="Picture 112" descr="summary_report_sm"/>
          <p:cNvPicPr preferRelativeResize="0"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0600" y="438150"/>
            <a:ext cx="536575" cy="5334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244853" name="AutoShape 117"/>
          <p:cNvSpPr>
            <a:spLocks noChangeArrowheads="1"/>
          </p:cNvSpPr>
          <p:nvPr/>
        </p:nvSpPr>
        <p:spPr bwMode="auto">
          <a:xfrm>
            <a:off x="4084638" y="2057400"/>
            <a:ext cx="258762" cy="2587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244854" name="AutoShape 118"/>
          <p:cNvSpPr>
            <a:spLocks noChangeAspect="1" noChangeArrowheads="1"/>
          </p:cNvSpPr>
          <p:nvPr/>
        </p:nvSpPr>
        <p:spPr bwMode="auto">
          <a:xfrm>
            <a:off x="3657600" y="2209800"/>
            <a:ext cx="258106" cy="26035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244864" name="Text Box 128"/>
          <p:cNvSpPr txBox="1">
            <a:spLocks noChangeArrowheads="1"/>
          </p:cNvSpPr>
          <p:nvPr/>
        </p:nvSpPr>
        <p:spPr bwMode="auto">
          <a:xfrm>
            <a:off x="3886200" y="4343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</a:t>
            </a:r>
            <a:r>
              <a:rPr lang="en-US" sz="1000" b="1">
                <a:latin typeface="Times New Roman" charset="0"/>
              </a:rPr>
              <a:t> Reporter</a:t>
            </a:r>
            <a:r>
              <a:rPr lang="en-US" sz="1000">
                <a:latin typeface="Times New Roman" charset="0"/>
              </a:rPr>
              <a:t> is an executable program that tests or measures some aspect of the system or installed software.</a:t>
            </a:r>
          </a:p>
        </p:txBody>
      </p:sp>
      <p:sp>
        <p:nvSpPr>
          <p:cNvPr id="244866" name="Text Box 130"/>
          <p:cNvSpPr txBox="1">
            <a:spLocks noChangeArrowheads="1"/>
          </p:cNvSpPr>
          <p:nvPr/>
        </p:nvSpPr>
        <p:spPr bwMode="auto">
          <a:xfrm>
            <a:off x="1371600" y="7772400"/>
            <a:ext cx="2209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 </a:t>
            </a:r>
            <a:r>
              <a:rPr lang="en-US" sz="1000" b="1">
                <a:latin typeface="Times New Roman" charset="0"/>
              </a:rPr>
              <a:t>Reporter Repository </a:t>
            </a:r>
            <a:r>
              <a:rPr lang="en-US" sz="1000">
                <a:latin typeface="Times New Roman" charset="0"/>
              </a:rPr>
              <a:t>contains a</a:t>
            </a:r>
            <a:r>
              <a:rPr lang="en-US" sz="1000" b="1">
                <a:latin typeface="Times New Roman" charset="0"/>
              </a:rPr>
              <a:t> </a:t>
            </a:r>
            <a:r>
              <a:rPr lang="en-US" sz="1000">
                <a:latin typeface="Times New Roman" charset="0"/>
              </a:rPr>
              <a:t>collection of reporters and is available via an URL.</a:t>
            </a:r>
          </a:p>
        </p:txBody>
      </p:sp>
      <p:sp>
        <p:nvSpPr>
          <p:cNvPr id="244868" name="Text Box 132"/>
          <p:cNvSpPr txBox="1">
            <a:spLocks noChangeArrowheads="1"/>
          </p:cNvSpPr>
          <p:nvPr/>
        </p:nvSpPr>
        <p:spPr bwMode="auto">
          <a:xfrm>
            <a:off x="3886200" y="4968875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 </a:t>
            </a:r>
            <a:r>
              <a:rPr lang="en-US" sz="1000" b="1">
                <a:latin typeface="Times New Roman" charset="0"/>
              </a:rPr>
              <a:t>Config</a:t>
            </a:r>
            <a:r>
              <a:rPr lang="en-US" sz="1000">
                <a:latin typeface="Times New Roman" charset="0"/>
              </a:rPr>
              <a:t> describes an Inca deployment on a set of resources.</a:t>
            </a:r>
          </a:p>
        </p:txBody>
      </p:sp>
      <p:sp>
        <p:nvSpPr>
          <p:cNvPr id="244869" name="Oval 133"/>
          <p:cNvSpPr>
            <a:spLocks noChangeArrowheads="1"/>
          </p:cNvSpPr>
          <p:nvPr/>
        </p:nvSpPr>
        <p:spPr bwMode="auto">
          <a:xfrm>
            <a:off x="3600450" y="4419600"/>
            <a:ext cx="228600" cy="228600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44870" name="AutoShape 134"/>
          <p:cNvSpPr>
            <a:spLocks noChangeArrowheads="1"/>
          </p:cNvSpPr>
          <p:nvPr/>
        </p:nvSpPr>
        <p:spPr bwMode="auto">
          <a:xfrm>
            <a:off x="609600" y="7777163"/>
            <a:ext cx="762000" cy="604837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Repository</a:t>
            </a:r>
          </a:p>
        </p:txBody>
      </p:sp>
      <p:sp>
        <p:nvSpPr>
          <p:cNvPr id="244871" name="AutoShape 135"/>
          <p:cNvSpPr>
            <a:spLocks noChangeArrowheads="1"/>
          </p:cNvSpPr>
          <p:nvPr/>
        </p:nvSpPr>
        <p:spPr bwMode="auto">
          <a:xfrm>
            <a:off x="3600450" y="5019675"/>
            <a:ext cx="285750" cy="25400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C</a:t>
            </a:r>
          </a:p>
        </p:txBody>
      </p:sp>
      <p:sp>
        <p:nvSpPr>
          <p:cNvPr id="244872" name="Text Box 136"/>
          <p:cNvSpPr txBox="1">
            <a:spLocks noChangeArrowheads="1"/>
          </p:cNvSpPr>
          <p:nvPr/>
        </p:nvSpPr>
        <p:spPr bwMode="auto">
          <a:xfrm>
            <a:off x="1295400" y="69342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 </a:t>
            </a:r>
            <a:r>
              <a:rPr lang="en-US" sz="1000" b="1">
                <a:latin typeface="Times New Roman" charset="0"/>
              </a:rPr>
              <a:t>Reporter Manager</a:t>
            </a:r>
            <a:r>
              <a:rPr lang="en-US" sz="1000">
                <a:latin typeface="Times New Roman" charset="0"/>
              </a:rPr>
              <a:t> is responsible for managing the schedule and execution of reporters on a single resource</a:t>
            </a:r>
          </a:p>
        </p:txBody>
      </p:sp>
      <p:sp>
        <p:nvSpPr>
          <p:cNvPr id="244873" name="AutoShape 137"/>
          <p:cNvSpPr>
            <a:spLocks noChangeArrowheads="1"/>
          </p:cNvSpPr>
          <p:nvPr/>
        </p:nvSpPr>
        <p:spPr bwMode="auto">
          <a:xfrm>
            <a:off x="609600" y="6994525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244874" name="Text Box 138"/>
          <p:cNvSpPr txBox="1">
            <a:spLocks noChangeArrowheads="1"/>
          </p:cNvSpPr>
          <p:nvPr/>
        </p:nvSpPr>
        <p:spPr bwMode="auto">
          <a:xfrm>
            <a:off x="1219200" y="42672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An </a:t>
            </a:r>
            <a:r>
              <a:rPr lang="en-US" sz="1000" b="1">
                <a:latin typeface="Times New Roman" charset="0"/>
              </a:rPr>
              <a:t>Agent</a:t>
            </a:r>
            <a:r>
              <a:rPr lang="en-US" sz="1000">
                <a:latin typeface="Times New Roman" charset="0"/>
              </a:rPr>
              <a:t> is a server that implements the configuration specified by the Inca administrator.  </a:t>
            </a:r>
          </a:p>
        </p:txBody>
      </p:sp>
      <p:sp>
        <p:nvSpPr>
          <p:cNvPr id="244876" name="AutoShape 140"/>
          <p:cNvSpPr>
            <a:spLocks noChangeArrowheads="1"/>
          </p:cNvSpPr>
          <p:nvPr/>
        </p:nvSpPr>
        <p:spPr bwMode="auto">
          <a:xfrm>
            <a:off x="609600" y="4343400"/>
            <a:ext cx="609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Agent</a:t>
            </a:r>
          </a:p>
        </p:txBody>
      </p:sp>
      <p:sp>
        <p:nvSpPr>
          <p:cNvPr id="244877" name="Text Box 141"/>
          <p:cNvSpPr txBox="1">
            <a:spLocks noChangeArrowheads="1"/>
          </p:cNvSpPr>
          <p:nvPr/>
        </p:nvSpPr>
        <p:spPr bwMode="auto">
          <a:xfrm>
            <a:off x="1066800" y="62484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 b="1">
                <a:latin typeface="Times New Roman" charset="0"/>
              </a:rPr>
              <a:t>Incat</a:t>
            </a:r>
            <a:r>
              <a:rPr lang="en-US" sz="1000">
                <a:latin typeface="Times New Roman" charset="0"/>
              </a:rPr>
              <a:t> is a GUI used by the Inca administrator to control  and configure the Inca deployment on a set of resources.</a:t>
            </a:r>
          </a:p>
        </p:txBody>
      </p:sp>
      <p:sp>
        <p:nvSpPr>
          <p:cNvPr id="244878" name="AutoShape 142"/>
          <p:cNvSpPr>
            <a:spLocks noChangeArrowheads="1"/>
          </p:cNvSpPr>
          <p:nvPr/>
        </p:nvSpPr>
        <p:spPr bwMode="auto">
          <a:xfrm>
            <a:off x="609600" y="6324600"/>
            <a:ext cx="457200" cy="228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Incat</a:t>
            </a:r>
          </a:p>
        </p:txBody>
      </p:sp>
      <p:sp>
        <p:nvSpPr>
          <p:cNvPr id="244879" name="Text Box 143"/>
          <p:cNvSpPr txBox="1">
            <a:spLocks noChangeArrowheads="1"/>
          </p:cNvSpPr>
          <p:nvPr/>
        </p:nvSpPr>
        <p:spPr bwMode="auto">
          <a:xfrm>
            <a:off x="1219200" y="55626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 </a:t>
            </a:r>
            <a:r>
              <a:rPr lang="en-US" sz="1000" b="1">
                <a:latin typeface="Times New Roman" charset="0"/>
              </a:rPr>
              <a:t>Depot</a:t>
            </a:r>
            <a:r>
              <a:rPr lang="en-US" sz="1000">
                <a:latin typeface="Times New Roman" charset="0"/>
              </a:rPr>
              <a:t> is a server that is stores and archives data produced by reporters. </a:t>
            </a:r>
          </a:p>
        </p:txBody>
      </p:sp>
      <p:sp>
        <p:nvSpPr>
          <p:cNvPr id="244880" name="AutoShape 144"/>
          <p:cNvSpPr>
            <a:spLocks noChangeArrowheads="1"/>
          </p:cNvSpPr>
          <p:nvPr/>
        </p:nvSpPr>
        <p:spPr bwMode="auto">
          <a:xfrm>
            <a:off x="609600" y="5638800"/>
            <a:ext cx="612775" cy="384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Depot</a:t>
            </a:r>
          </a:p>
        </p:txBody>
      </p:sp>
      <p:sp>
        <p:nvSpPr>
          <p:cNvPr id="244881" name="Rectangle 145"/>
          <p:cNvSpPr>
            <a:spLocks noChangeArrowheads="1"/>
          </p:cNvSpPr>
          <p:nvPr/>
        </p:nvSpPr>
        <p:spPr bwMode="auto">
          <a:xfrm>
            <a:off x="609600" y="4953000"/>
            <a:ext cx="838200" cy="4270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Data 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Consumers</a:t>
            </a:r>
          </a:p>
        </p:txBody>
      </p:sp>
      <p:sp>
        <p:nvSpPr>
          <p:cNvPr id="244882" name="Text Box 146"/>
          <p:cNvSpPr txBox="1">
            <a:spLocks noChangeArrowheads="1"/>
          </p:cNvSpPr>
          <p:nvPr/>
        </p:nvSpPr>
        <p:spPr bwMode="auto">
          <a:xfrm>
            <a:off x="1447800" y="4876800"/>
            <a:ext cx="2057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 </a:t>
            </a:r>
            <a:r>
              <a:rPr lang="en-US" sz="1000" b="1">
                <a:latin typeface="Times New Roman" charset="0"/>
              </a:rPr>
              <a:t>Data Consumer</a:t>
            </a:r>
            <a:r>
              <a:rPr lang="en-US" sz="1000">
                <a:latin typeface="Times New Roman" charset="0"/>
              </a:rPr>
              <a:t> is a web container that serves requests to display data from the Depot.</a:t>
            </a:r>
          </a:p>
        </p:txBody>
      </p:sp>
      <p:sp>
        <p:nvSpPr>
          <p:cNvPr id="244883" name="AutoShape 147"/>
          <p:cNvSpPr>
            <a:spLocks noChangeArrowheads="1"/>
          </p:cNvSpPr>
          <p:nvPr/>
        </p:nvSpPr>
        <p:spPr bwMode="auto">
          <a:xfrm>
            <a:off x="3600450" y="5646738"/>
            <a:ext cx="227013" cy="22860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244884" name="AutoShape 148"/>
          <p:cNvSpPr>
            <a:spLocks noChangeArrowheads="1"/>
          </p:cNvSpPr>
          <p:nvPr/>
        </p:nvSpPr>
        <p:spPr bwMode="auto">
          <a:xfrm>
            <a:off x="3600450" y="6248400"/>
            <a:ext cx="228600" cy="22860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244885" name="Text Box 149"/>
          <p:cNvSpPr txBox="1">
            <a:spLocks noChangeArrowheads="1"/>
          </p:cNvSpPr>
          <p:nvPr/>
        </p:nvSpPr>
        <p:spPr bwMode="auto">
          <a:xfrm>
            <a:off x="3962400" y="6172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 </a:t>
            </a:r>
            <a:r>
              <a:rPr lang="en-US" sz="1000" b="1">
                <a:latin typeface="Times New Roman" charset="0"/>
              </a:rPr>
              <a:t>Report</a:t>
            </a:r>
            <a:r>
              <a:rPr lang="en-US" sz="1000">
                <a:latin typeface="Times New Roman" charset="0"/>
              </a:rPr>
              <a:t> is the XML output from an executed reporter.</a:t>
            </a:r>
          </a:p>
        </p:txBody>
      </p:sp>
      <p:sp>
        <p:nvSpPr>
          <p:cNvPr id="244886" name="Text Box 150"/>
          <p:cNvSpPr txBox="1">
            <a:spLocks noChangeArrowheads="1"/>
          </p:cNvSpPr>
          <p:nvPr/>
        </p:nvSpPr>
        <p:spPr bwMode="auto">
          <a:xfrm>
            <a:off x="3886200" y="55626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latin typeface="Times New Roman" charset="0"/>
              </a:rPr>
              <a:t>A </a:t>
            </a:r>
            <a:r>
              <a:rPr lang="en-US" sz="1000" b="1">
                <a:latin typeface="Times New Roman" charset="0"/>
              </a:rPr>
              <a:t>Suite</a:t>
            </a:r>
            <a:r>
              <a:rPr lang="en-US" sz="1000">
                <a:latin typeface="Times New Roman" charset="0"/>
              </a:rPr>
              <a:t> describes a set of reporters to execute on a resource.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HD:Users:ssmallen:Work:Templates:sdsc-inca-template.pot</Template>
  <TotalTime>31078</TotalTime>
  <Words>383</Words>
  <Application>Microsoft Macintosh PowerPoint</Application>
  <PresentationFormat>Letter Paper (8.5x11 in)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Times New Roman</vt:lpstr>
      <vt:lpstr>Times</vt:lpstr>
      <vt:lpstr>sdsc-inca-template</vt:lpstr>
      <vt:lpstr>Inca architecture reference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211</cp:revision>
  <cp:lastPrinted>2008-08-27T15:21:05Z</cp:lastPrinted>
  <dcterms:created xsi:type="dcterms:W3CDTF">2010-08-25T10:00:00Z</dcterms:created>
  <dcterms:modified xsi:type="dcterms:W3CDTF">2010-08-25T10:02:11Z</dcterms:modified>
</cp:coreProperties>
</file>