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6" r:id="rId5"/>
    <p:sldId id="268" r:id="rId6"/>
    <p:sldId id="270" r:id="rId7"/>
    <p:sldId id="27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3077" autoAdjust="0"/>
  </p:normalViewPr>
  <p:slideViewPr>
    <p:cSldViewPr snapToGrid="0" snapToObjects="1">
      <p:cViewPr>
        <p:scale>
          <a:sx n="50" d="100"/>
          <a:sy n="50" d="100"/>
        </p:scale>
        <p:origin x="-1792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853C-F0A3-AE43-96CE-B1E90FCAA43E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73311-AABF-1B47-B90B-433865412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3311-AABF-1B47-B90B-433865412A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0334C-71BD-7F44-B106-8170901C0EE8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2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81113" y="609600"/>
            <a:ext cx="4333875" cy="3251200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515100" cy="4495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DF2D0-FDD5-7546-9EBA-D1830D2A5D30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3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81113" y="609600"/>
            <a:ext cx="4333875" cy="3251200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515100" cy="4495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D2D00-D22D-344E-85CB-1726E637459D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4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81113" y="609600"/>
            <a:ext cx="4333875" cy="32512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515100" cy="4495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9379-AB53-8F49-9F74-4A790CC272E5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5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81113" y="609600"/>
            <a:ext cx="4333875" cy="3251200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515100" cy="4495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24 kits (versions)</a:t>
            </a:r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6DA1E-65AE-324E-9F47-584B25123D27}" type="slidenum">
              <a:rPr lang="en-US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6</a:t>
            </a:fld>
            <a:endParaRPr lang="en-US" smtClean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A3314-218A-1742-B6C7-E1D24D373E09}" type="slidenum">
              <a:rPr lang="en-US"/>
              <a:pPr/>
              <a:t>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2EC3D-49F1-9643-98B3-2688BB36B941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8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81113" y="609600"/>
            <a:ext cx="4333875" cy="32512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515100" cy="4495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455159" cy="800500"/>
            <a:chOff x="0" y="1"/>
            <a:chExt cx="1455159" cy="800500"/>
          </a:xfrm>
        </p:grpSpPr>
        <p:pic>
          <p:nvPicPr>
            <p:cNvPr id="8" name="Picture 7" descr="fg-logo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68235" cy="800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3850" y="127129"/>
              <a:ext cx="781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CCFFCC"/>
                  </a:solidFill>
                  <a:latin typeface="Helvetica"/>
                  <a:cs typeface="Helvetica"/>
                </a:rPr>
                <a:t>Future</a:t>
              </a:r>
            </a:p>
            <a:p>
              <a:r>
                <a:rPr lang="en-US" sz="1400" b="1" i="1" dirty="0" smtClean="0">
                  <a:solidFill>
                    <a:srgbClr val="CCFFCC"/>
                  </a:solidFill>
                  <a:latin typeface="Helvetica"/>
                  <a:cs typeface="Helvetica"/>
                </a:rPr>
                <a:t>Grid</a:t>
              </a:r>
              <a:endParaRPr lang="en-US" sz="1400" b="1" i="1" dirty="0">
                <a:solidFill>
                  <a:srgbClr val="CCFFCC"/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455159" cy="800500"/>
            <a:chOff x="0" y="1"/>
            <a:chExt cx="1455159" cy="800500"/>
          </a:xfrm>
        </p:grpSpPr>
        <p:pic>
          <p:nvPicPr>
            <p:cNvPr id="8" name="Picture 7" descr="fg-logo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68235" cy="800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3850" y="127129"/>
              <a:ext cx="781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Future</a:t>
              </a:r>
            </a:p>
            <a:p>
              <a:r>
                <a:rPr lang="en-US" sz="1400" b="1" i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Grid</a:t>
              </a:r>
              <a:endParaRPr lang="en-US" sz="1400" b="1" i="1" dirty="0">
                <a:solidFill>
                  <a:srgbClr val="7F7F7F"/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0" name="Picture 9" descr="NSF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6788" y="1"/>
            <a:ext cx="820024" cy="820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1"/>
            <a:ext cx="1455159" cy="800500"/>
            <a:chOff x="0" y="1"/>
            <a:chExt cx="1455159" cy="800500"/>
          </a:xfrm>
        </p:grpSpPr>
        <p:pic>
          <p:nvPicPr>
            <p:cNvPr id="9" name="Picture 8" descr="fg-logo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68235" cy="800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3850" y="127129"/>
              <a:ext cx="781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Future</a:t>
              </a:r>
            </a:p>
            <a:p>
              <a:r>
                <a:rPr lang="en-US" sz="1400" b="1" i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Grid</a:t>
              </a:r>
              <a:endParaRPr lang="en-US" sz="1400" b="1" i="1" dirty="0">
                <a:solidFill>
                  <a:srgbClr val="7F7F7F"/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"/>
            <a:ext cx="1455159" cy="800500"/>
            <a:chOff x="0" y="1"/>
            <a:chExt cx="1455159" cy="800500"/>
          </a:xfrm>
        </p:grpSpPr>
        <p:pic>
          <p:nvPicPr>
            <p:cNvPr id="11" name="Picture 10" descr="fg-logo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68235" cy="8005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73850" y="127129"/>
              <a:ext cx="781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Future</a:t>
              </a:r>
            </a:p>
            <a:p>
              <a:r>
                <a:rPr lang="en-US" sz="1400" b="1" i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Grid</a:t>
              </a:r>
              <a:endParaRPr lang="en-US" sz="1400" b="1" i="1" dirty="0">
                <a:solidFill>
                  <a:srgbClr val="7F7F7F"/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1455159" cy="800500"/>
            <a:chOff x="0" y="1"/>
            <a:chExt cx="1455159" cy="800500"/>
          </a:xfrm>
        </p:grpSpPr>
        <p:pic>
          <p:nvPicPr>
            <p:cNvPr id="7" name="Picture 6" descr="fg-logo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68235" cy="800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3850" y="127129"/>
              <a:ext cx="781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Future</a:t>
              </a:r>
            </a:p>
            <a:p>
              <a:r>
                <a:rPr lang="en-US" sz="1400" b="1" i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Grid</a:t>
              </a:r>
              <a:endParaRPr lang="en-US" sz="1400" b="1" i="1" dirty="0">
                <a:solidFill>
                  <a:srgbClr val="7F7F7F"/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94" y="1"/>
            <a:ext cx="7016455" cy="1143000"/>
          </a:xfrm>
          <a:prstGeom prst="rect">
            <a:avLst/>
          </a:prstGeom>
          <a:noFill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2572"/>
            <a:ext cx="8229600" cy="478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AA8C-FC93-A440-B7C8-5AC68AB7E311}" type="datetimeFigureOut">
              <a:rPr lang="en-US" smtClean="0"/>
              <a:pPr/>
              <a:t>10/1/09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http://</a:t>
            </a:r>
            <a:r>
              <a:rPr lang="en-US" dirty="0" err="1" smtClean="0"/>
              <a:t>futuregrid.org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A9DD-81D6-F043-A7F1-9B91BC7564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455159" cy="800500"/>
            <a:chOff x="0" y="1"/>
            <a:chExt cx="1455159" cy="800500"/>
          </a:xfrm>
        </p:grpSpPr>
        <p:pic>
          <p:nvPicPr>
            <p:cNvPr id="8" name="Picture 7" descr="fg-logo-1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1"/>
              <a:ext cx="868235" cy="800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3850" y="127129"/>
              <a:ext cx="781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>
                      <a:lumMod val="50000"/>
                    </a:schemeClr>
                  </a:solidFill>
                  <a:latin typeface="Helvetica"/>
                  <a:cs typeface="Helvetica"/>
                </a:rPr>
                <a:t>Future</a:t>
              </a:r>
            </a:p>
            <a:p>
              <a:r>
                <a:rPr lang="en-US" sz="1400" b="1" i="1" dirty="0" smtClean="0">
                  <a:solidFill>
                    <a:schemeClr val="bg1">
                      <a:lumMod val="50000"/>
                    </a:schemeClr>
                  </a:solidFill>
                  <a:latin typeface="Helvetica"/>
                  <a:cs typeface="Helvetica"/>
                </a:rPr>
                <a:t>Grid</a:t>
              </a:r>
              <a:endParaRPr lang="en-US" sz="1400" b="1" i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0" name="Picture 9" descr="NSF_Logo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286549" y="1"/>
            <a:ext cx="800501" cy="800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teragrid.org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Inca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Shava Smallen</a:t>
            </a:r>
          </a:p>
          <a:p>
            <a:r>
              <a:rPr lang="en-US" sz="2400" dirty="0" smtClean="0"/>
              <a:t>October 2, 2009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Inca provides user-level grid monitoring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600200"/>
            <a:ext cx="4152900" cy="39394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Automates consistent user-level testing across resources</a:t>
            </a:r>
          </a:p>
          <a:p>
            <a:r>
              <a:rPr lang="en-US" dirty="0" smtClean="0"/>
              <a:t>Easy to configure and maintain</a:t>
            </a:r>
          </a:p>
          <a:p>
            <a:r>
              <a:rPr lang="en-US" dirty="0" smtClean="0"/>
              <a:t>Supports a large variety of</a:t>
            </a:r>
            <a:r>
              <a:rPr lang="en-US" dirty="0" smtClean="0"/>
              <a:t> “reporters”</a:t>
            </a:r>
          </a:p>
          <a:p>
            <a:r>
              <a:rPr lang="en-US" dirty="0" smtClean="0"/>
              <a:t>Captures context of monitoring result as it is collected</a:t>
            </a:r>
          </a:p>
        </p:txBody>
      </p:sp>
      <p:pic>
        <p:nvPicPr>
          <p:cNvPr id="5" name="Picture 4" descr="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571239"/>
            <a:ext cx="4327322" cy="3663622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0" y="5234861"/>
            <a:ext cx="8480222" cy="108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Archived results support troubleshooting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Comprehensive views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041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-65" charset="0"/>
                <a:ea typeface="ＭＳ Ｐゴシック" pitchFamily="-65" charset="-128"/>
              </a:rPr>
              <a:t>Reporters collect monitoring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56265"/>
            <a:ext cx="6270625" cy="47498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 dirty="0">
                <a:latin typeface="Arial" pitchFamily="-65" charset="0"/>
                <a:ea typeface="ＭＳ Ｐゴシック" pitchFamily="-65" charset="-128"/>
              </a:rPr>
              <a:t>Executable programs that measure some aspect of the system or installed software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 dirty="0">
                <a:latin typeface="Arial" pitchFamily="-65" charset="0"/>
                <a:ea typeface="ＭＳ Ｐゴシック" pitchFamily="-65" charset="-128"/>
              </a:rPr>
              <a:t>Supports a set of command-line options and writes XML to </a:t>
            </a:r>
            <a:r>
              <a:rPr lang="en-US" sz="2400" dirty="0" err="1">
                <a:latin typeface="Arial" pitchFamily="-65" charset="0"/>
                <a:ea typeface="ＭＳ Ｐゴシック" pitchFamily="-65" charset="-128"/>
              </a:rPr>
              <a:t>stdout</a:t>
            </a:r>
            <a:endParaRPr lang="en-US" sz="2400" dirty="0">
              <a:latin typeface="Arial" pitchFamily="-65" charset="0"/>
              <a:ea typeface="ＭＳ Ｐゴシック" pitchFamily="-65" charset="-128"/>
            </a:endParaRP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 dirty="0">
                <a:solidFill>
                  <a:srgbClr val="000000"/>
                </a:solidFill>
                <a:latin typeface="Arial" pitchFamily="-65" charset="0"/>
                <a:ea typeface="ＭＳ Ｐゴシック" pitchFamily="-65" charset="-128"/>
              </a:rPr>
              <a:t>Schema supports multiple types of data</a:t>
            </a:r>
            <a:endParaRPr lang="en-US" sz="2400" dirty="0">
              <a:latin typeface="Arial" pitchFamily="-65" charset="0"/>
              <a:ea typeface="ＭＳ Ｐゴシック" pitchFamily="-65" charset="-128"/>
            </a:endParaRP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 dirty="0">
                <a:latin typeface="Arial" pitchFamily="-65" charset="0"/>
                <a:ea typeface="ＭＳ Ｐゴシック" pitchFamily="-65" charset="-128"/>
              </a:rPr>
              <a:t>Extensive library support for </a:t>
            </a:r>
            <a:r>
              <a:rPr lang="en-US" sz="2400" dirty="0" err="1">
                <a:latin typeface="Arial" pitchFamily="-65" charset="0"/>
                <a:ea typeface="ＭＳ Ｐゴシック" pitchFamily="-65" charset="-128"/>
              </a:rPr>
              <a:t>perl</a:t>
            </a:r>
            <a:r>
              <a:rPr lang="en-US" sz="2400" dirty="0">
                <a:latin typeface="Arial" pitchFamily="-65" charset="0"/>
                <a:ea typeface="ＭＳ Ｐゴシック" pitchFamily="-65" charset="-128"/>
              </a:rPr>
              <a:t> and python  scripts (most reporters &lt; 30 lines of code)</a:t>
            </a:r>
            <a:endParaRPr lang="en-US" sz="2400" dirty="0" smtClean="0">
              <a:latin typeface="Arial" pitchFamily="-65" charset="0"/>
              <a:ea typeface="ＭＳ Ｐゴシック" pitchFamily="-65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 dirty="0" smtClean="0">
                <a:latin typeface="Arial" pitchFamily="-65" charset="0"/>
                <a:ea typeface="ＭＳ Ｐゴシック" pitchFamily="-65" charset="-128"/>
              </a:rPr>
              <a:t>Inca project repository contains 150+ reporters</a:t>
            </a:r>
            <a:endParaRPr lang="en-US" sz="2400" dirty="0">
              <a:latin typeface="Arial" pitchFamily="-65" charset="0"/>
              <a:ea typeface="ＭＳ Ｐゴシック" pitchFamily="-65" charset="-128"/>
            </a:endParaRPr>
          </a:p>
        </p:txBody>
      </p:sp>
      <p:pic>
        <p:nvPicPr>
          <p:cNvPr id="29700" name="Picture 4" descr="repor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4338" y="1371600"/>
            <a:ext cx="1998662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5388" y="2057400"/>
            <a:ext cx="2698750" cy="2590800"/>
          </a:xfrm>
          <a:noFill/>
        </p:spPr>
        <p:txBody>
          <a:bodyPr anchor="ctr" anchorCtr="1">
            <a:normAutofit fontScale="92500"/>
          </a:bodyPr>
          <a:lstStyle/>
          <a:p>
            <a:pPr marL="0" indent="0" algn="ctr">
              <a:buFontTx/>
              <a:buNone/>
            </a:pPr>
            <a:r>
              <a:rPr lang="en-US">
                <a:latin typeface="Arial" pitchFamily="-65" charset="0"/>
                <a:ea typeface="ＭＳ Ｐゴシック" pitchFamily="-65" charset="-128"/>
              </a:rPr>
              <a:t>Inca’s status pages provide multiple levels of details</a:t>
            </a:r>
          </a:p>
        </p:txBody>
      </p:sp>
      <p:pic>
        <p:nvPicPr>
          <p:cNvPr id="39939" name="Picture 3" descr="ScreenSnap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600450"/>
            <a:ext cx="1316038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940" name="Picture 4" descr="ScreenSnap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28600"/>
            <a:ext cx="1600200" cy="117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990600" y="381000"/>
            <a:ext cx="0" cy="6019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0" y="485775"/>
            <a:ext cx="1054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Tests</a:t>
            </a:r>
          </a:p>
          <a:p>
            <a:r>
              <a:rPr lang="en-US" sz="1600" i="1"/>
              <a:t>Summary</a:t>
            </a:r>
            <a:endParaRPr lang="en-US" i="1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09538" y="5743575"/>
            <a:ext cx="804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</a:t>
            </a:r>
          </a:p>
          <a:p>
            <a:r>
              <a:rPr lang="en-US" sz="1600" i="1"/>
              <a:t>Details</a:t>
            </a:r>
            <a:endParaRPr lang="en-US" sz="2400" i="1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990600" y="640080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7162800" y="64008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/>
              <a:t>Current status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962025" y="6400800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Historical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895600" y="5638800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history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295400" y="4524375"/>
            <a:ext cx="137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Related test histories</a:t>
            </a:r>
          </a:p>
        </p:txBody>
      </p:sp>
      <p:pic>
        <p:nvPicPr>
          <p:cNvPr id="39949" name="Picture 13" descr="ScreenSnapz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5202238"/>
            <a:ext cx="1676400" cy="1122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1143000" y="2971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Error history summary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572000" y="3810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Weekly status report</a:t>
            </a:r>
          </a:p>
        </p:txBody>
      </p:sp>
      <p:pic>
        <p:nvPicPr>
          <p:cNvPr id="39952" name="Picture 16" descr="Sna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133600"/>
            <a:ext cx="1295400" cy="83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953" name="Picture 17" descr="tgGoogleSni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27700" y="228600"/>
            <a:ext cx="1663700" cy="130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954" name="Picture 18" descr="generic-status-pag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400" y="2057400"/>
            <a:ext cx="13716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955" name="Picture 19" descr="ScreenSnapz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2200" y="5181600"/>
            <a:ext cx="1066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7467600" y="381000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Cumulative test status by resource</a:t>
            </a:r>
            <a:endParaRPr lang="en-US" sz="2400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7315200" y="3581400"/>
            <a:ext cx="1828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Test status by package and resource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7239000" y="5257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result details</a:t>
            </a:r>
          </a:p>
        </p:txBody>
      </p:sp>
      <p:pic>
        <p:nvPicPr>
          <p:cNvPr id="39959" name="Picture 23" descr="ScreenSnapz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95400" y="165100"/>
            <a:ext cx="1295400" cy="1189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1295400" y="1308100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Resource status history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76600" y="152400"/>
            <a:ext cx="5638800" cy="4643438"/>
            <a:chOff x="2016" y="96"/>
            <a:chExt cx="3552" cy="2925"/>
          </a:xfrm>
        </p:grpSpPr>
        <p:pic>
          <p:nvPicPr>
            <p:cNvPr id="39987" name="Picture 30" descr="tgGoogleSni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16" y="1296"/>
              <a:ext cx="2208" cy="1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9988" name="Rectangle 31"/>
            <p:cNvSpPr>
              <a:spLocks noChangeArrowheads="1"/>
            </p:cNvSpPr>
            <p:nvPr/>
          </p:nvSpPr>
          <p:spPr bwMode="auto">
            <a:xfrm>
              <a:off x="3456" y="96"/>
              <a:ext cx="2112" cy="912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9" name="Line 32"/>
            <p:cNvSpPr>
              <a:spLocks noChangeShapeType="1"/>
            </p:cNvSpPr>
            <p:nvPr/>
          </p:nvSpPr>
          <p:spPr bwMode="auto">
            <a:xfrm flipH="1">
              <a:off x="3840" y="1008"/>
              <a:ext cx="288" cy="24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429000" y="1828800"/>
            <a:ext cx="5334000" cy="4572000"/>
            <a:chOff x="2112" y="1152"/>
            <a:chExt cx="3360" cy="2880"/>
          </a:xfrm>
        </p:grpSpPr>
        <p:sp>
          <p:nvSpPr>
            <p:cNvPr id="39984" name="Rectangle 34"/>
            <p:cNvSpPr>
              <a:spLocks noChangeArrowheads="1"/>
            </p:cNvSpPr>
            <p:nvPr/>
          </p:nvSpPr>
          <p:spPr bwMode="auto">
            <a:xfrm>
              <a:off x="3792" y="3216"/>
              <a:ext cx="1680" cy="816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5" name="Line 3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410" cy="288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9986" name="Picture 36" descr="ScreenSnapz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1152"/>
              <a:ext cx="1837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143000" y="1916113"/>
            <a:ext cx="5943600" cy="3189287"/>
            <a:chOff x="720" y="1207"/>
            <a:chExt cx="3744" cy="2009"/>
          </a:xfrm>
        </p:grpSpPr>
        <p:sp>
          <p:nvSpPr>
            <p:cNvPr id="39978" name="Rectangle 42"/>
            <p:cNvSpPr>
              <a:spLocks noChangeArrowheads="1"/>
            </p:cNvSpPr>
            <p:nvPr/>
          </p:nvSpPr>
          <p:spPr bwMode="auto">
            <a:xfrm>
              <a:off x="720" y="2208"/>
              <a:ext cx="912" cy="1008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9" name="Line 43"/>
            <p:cNvSpPr>
              <a:spLocks noChangeShapeType="1"/>
            </p:cNvSpPr>
            <p:nvPr/>
          </p:nvSpPr>
          <p:spPr bwMode="auto">
            <a:xfrm flipV="1">
              <a:off x="1632" y="2736"/>
              <a:ext cx="480" cy="144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9980" name="Picture 44" descr="ScreenSnapz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80" y="1207"/>
              <a:ext cx="2784" cy="15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667000" y="152400"/>
            <a:ext cx="4419600" cy="4818063"/>
            <a:chOff x="1680" y="96"/>
            <a:chExt cx="2784" cy="3035"/>
          </a:xfrm>
        </p:grpSpPr>
        <p:pic>
          <p:nvPicPr>
            <p:cNvPr id="39975" name="Picture 46" descr="Snap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680" y="1152"/>
              <a:ext cx="2784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9976" name="Rectangle 47"/>
            <p:cNvSpPr>
              <a:spLocks noChangeArrowheads="1"/>
            </p:cNvSpPr>
            <p:nvPr/>
          </p:nvSpPr>
          <p:spPr bwMode="auto">
            <a:xfrm>
              <a:off x="1776" y="96"/>
              <a:ext cx="1680" cy="864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7" name="Line 48"/>
            <p:cNvSpPr>
              <a:spLocks noChangeShapeType="1"/>
            </p:cNvSpPr>
            <p:nvPr/>
          </p:nvSpPr>
          <p:spPr bwMode="auto">
            <a:xfrm>
              <a:off x="2784" y="960"/>
              <a:ext cx="0" cy="192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1066800" y="1933575"/>
            <a:ext cx="6073775" cy="2514600"/>
            <a:chOff x="672" y="1218"/>
            <a:chExt cx="3826" cy="1584"/>
          </a:xfrm>
        </p:grpSpPr>
        <p:sp>
          <p:nvSpPr>
            <p:cNvPr id="39972" name="Line 59"/>
            <p:cNvSpPr>
              <a:spLocks noChangeShapeType="1"/>
            </p:cNvSpPr>
            <p:nvPr/>
          </p:nvSpPr>
          <p:spPr bwMode="auto">
            <a:xfrm flipV="1">
              <a:off x="1667" y="1816"/>
              <a:ext cx="143" cy="0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60"/>
            <p:cNvSpPr>
              <a:spLocks noChangeArrowheads="1"/>
            </p:cNvSpPr>
            <p:nvPr/>
          </p:nvSpPr>
          <p:spPr bwMode="auto">
            <a:xfrm>
              <a:off x="672" y="1323"/>
              <a:ext cx="995" cy="887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9974" name="Picture 61" descr="ScreenSnapz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807" y="1218"/>
              <a:ext cx="2691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>
                <a:latin typeface="Arial" pitchFamily="-65" charset="0"/>
                <a:ea typeface="ＭＳ Ｐゴシック" pitchFamily="-65" charset="-128"/>
              </a:rPr>
              <a:t>Inca TeraGrid deployment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064" y="1481662"/>
            <a:ext cx="3725333" cy="48086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>
                <a:latin typeface="Arial" pitchFamily="-65" charset="0"/>
                <a:ea typeface="ＭＳ Ｐゴシック" pitchFamily="-65" charset="-128"/>
              </a:rPr>
              <a:t>Running since 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2003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Verifies registered kit packages on resources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>
                <a:latin typeface="Arial" pitchFamily="-65" charset="0"/>
                <a:ea typeface="ＭＳ Ｐゴシック" pitchFamily="-65" charset="-128"/>
              </a:rPr>
              <a:t>Total of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 ~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2200 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tests </a:t>
            </a:r>
            <a:r>
              <a:rPr lang="en-US" sz="2000" dirty="0">
                <a:latin typeface="Arial" pitchFamily="-65" charset="0"/>
                <a:ea typeface="ＭＳ Ｐゴシック" pitchFamily="-65" charset="-128"/>
              </a:rPr>
              <a:t>running on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 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18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 </a:t>
            </a:r>
            <a:r>
              <a:rPr lang="en-US" sz="2000" dirty="0">
                <a:latin typeface="Arial" pitchFamily="-65" charset="0"/>
                <a:ea typeface="ＭＳ Ｐゴシック" pitchFamily="-65" charset="-128"/>
              </a:rPr>
              <a:t>login nodes,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 2 </a:t>
            </a:r>
            <a:r>
              <a:rPr lang="en-US" sz="2000" dirty="0">
                <a:latin typeface="Arial" pitchFamily="-65" charset="0"/>
                <a:ea typeface="ＭＳ Ｐゴシック" pitchFamily="-65" charset="-128"/>
              </a:rPr>
              <a:t>grid nodes, and 3 servers</a:t>
            </a:r>
            <a:endParaRPr lang="en-US" sz="2000" dirty="0" smtClean="0">
              <a:latin typeface="Arial" pitchFamily="-65" charset="0"/>
              <a:ea typeface="ＭＳ Ｐゴシック" pitchFamily="-65" charset="-128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Testing frequency varies from 3–10 min, 1 hr, 4 hours, 12 hours, or 24 hours</a:t>
            </a:r>
            <a:endParaRPr lang="en-US" sz="2000" dirty="0" smtClean="0">
              <a:latin typeface="Arial" pitchFamily="-65" charset="0"/>
              <a:ea typeface="ＭＳ Ｐゴシック" pitchFamily="-65" charset="-128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Email notifications to 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  <a:hlinkClick r:id="rId3"/>
              </a:rPr>
              <a:t>help@teragrid.org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 for critical services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Reviewed during biweekly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-</a:t>
            </a:r>
            <a:r>
              <a:rPr lang="en-US" sz="2000" dirty="0" err="1" smtClean="0">
                <a:latin typeface="Arial" pitchFamily="-65" charset="0"/>
                <a:ea typeface="ＭＳ Ｐゴシック" pitchFamily="-65" charset="-128"/>
              </a:rPr>
              <a:t>ish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 operations calls</a:t>
            </a:r>
            <a:endParaRPr lang="en-US" sz="2000" dirty="0" smtClean="0">
              <a:latin typeface="Arial" pitchFamily="-65" charset="0"/>
              <a:ea typeface="ＭＳ Ｐゴシック" pitchFamily="-65" charset="-128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Custom </a:t>
            </a:r>
            <a:r>
              <a:rPr lang="en-US" sz="2000" dirty="0" smtClean="0">
                <a:latin typeface="Arial" pitchFamily="-65" charset="0"/>
                <a:ea typeface="ＭＳ Ｐゴシック" pitchFamily="-65" charset="-128"/>
              </a:rPr>
              <a:t>views for LEAD and TG portal</a:t>
            </a:r>
            <a:endParaRPr lang="en-US" sz="1600" dirty="0">
              <a:latin typeface="Arial" pitchFamily="-65" charset="0"/>
              <a:ea typeface="ＭＳ Ｐゴシック" pitchFamily="-65" charset="-128"/>
            </a:endParaRPr>
          </a:p>
        </p:txBody>
      </p:sp>
      <p:pic>
        <p:nvPicPr>
          <p:cNvPr id="44037" name="Picture 5" descr="tgP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2" y="1388531"/>
            <a:ext cx="1566334" cy="1161343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670193" y="6104099"/>
            <a:ext cx="321113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http://</a:t>
            </a:r>
            <a:r>
              <a:rPr lang="en-US" sz="2400" dirty="0" err="1">
                <a:latin typeface="+mj-lt"/>
              </a:rPr>
              <a:t>inca.teragrid.org</a:t>
            </a:r>
            <a:r>
              <a:rPr lang="en-US" sz="2400" dirty="0">
                <a:latin typeface="+mj-lt"/>
              </a:rPr>
              <a:t>/</a:t>
            </a:r>
          </a:p>
        </p:txBody>
      </p:sp>
      <p:sp>
        <p:nvSpPr>
          <p:cNvPr id="9" name="Can 8"/>
          <p:cNvSpPr/>
          <p:nvPr/>
        </p:nvSpPr>
        <p:spPr>
          <a:xfrm>
            <a:off x="4212823" y="2353732"/>
            <a:ext cx="1727729" cy="914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Info.teragrid.org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3"/>
            <a:endCxn id="17" idx="0"/>
          </p:cNvCxnSpPr>
          <p:nvPr/>
        </p:nvCxnSpPr>
        <p:spPr>
          <a:xfrm rot="16200000" flipH="1">
            <a:off x="4614411" y="3730409"/>
            <a:ext cx="2178418" cy="1253864"/>
          </a:xfrm>
          <a:prstGeom prst="line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7" idx="0"/>
            <a:endCxn id="20" idx="2"/>
          </p:cNvCxnSpPr>
          <p:nvPr/>
        </p:nvCxnSpPr>
        <p:spPr>
          <a:xfrm rot="5400000" flipH="1" flipV="1">
            <a:off x="6769576" y="4494526"/>
            <a:ext cx="513001" cy="1391049"/>
          </a:xfrm>
          <a:prstGeom prst="line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logo_s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8936" y="5446550"/>
            <a:ext cx="1723232" cy="65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olded Corner 19"/>
          <p:cNvSpPr/>
          <p:nvPr/>
        </p:nvSpPr>
        <p:spPr>
          <a:xfrm>
            <a:off x="7277101" y="4151625"/>
            <a:ext cx="888999" cy="781924"/>
          </a:xfrm>
          <a:prstGeom prst="foldedCorner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21" name="Folded Corner 20"/>
          <p:cNvSpPr/>
          <p:nvPr/>
        </p:nvSpPr>
        <p:spPr>
          <a:xfrm>
            <a:off x="4975090" y="4008455"/>
            <a:ext cx="1355463" cy="831199"/>
          </a:xfrm>
          <a:prstGeom prst="foldedCorner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 CTSS kit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registrations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7272866" y="2946397"/>
            <a:ext cx="888999" cy="78192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XSL</a:t>
            </a:r>
            <a:endParaRPr lang="en-US" dirty="0"/>
          </a:p>
        </p:txBody>
      </p:sp>
      <p:cxnSp>
        <p:nvCxnSpPr>
          <p:cNvPr id="36" name="Straight Connector 35"/>
          <p:cNvCxnSpPr>
            <a:stCxn id="20" idx="0"/>
            <a:endCxn id="28" idx="2"/>
          </p:cNvCxnSpPr>
          <p:nvPr/>
        </p:nvCxnSpPr>
        <p:spPr>
          <a:xfrm rot="16200000" flipV="1">
            <a:off x="7507832" y="3937855"/>
            <a:ext cx="423304" cy="4235"/>
          </a:xfrm>
          <a:prstGeom prst="line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0"/>
            <a:endCxn id="44037" idx="2"/>
          </p:cNvCxnSpPr>
          <p:nvPr/>
        </p:nvCxnSpPr>
        <p:spPr>
          <a:xfrm rot="5400000" flipH="1" flipV="1">
            <a:off x="7519106" y="2748135"/>
            <a:ext cx="396523" cy="3"/>
          </a:xfrm>
          <a:prstGeom prst="line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Inca and IPM to measure performance variation on TeraGrid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3268" y="1828800"/>
            <a:ext cx="4152900" cy="42756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Joint work with Nick Wright (LBL) and </a:t>
            </a:r>
            <a:r>
              <a:rPr lang="en-US" dirty="0" err="1" smtClean="0"/>
              <a:t>PMaC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Performance variation makes code optimization challenging</a:t>
            </a:r>
          </a:p>
          <a:p>
            <a:r>
              <a:rPr lang="en-US" dirty="0" smtClean="0"/>
              <a:t>Benchmarks:  </a:t>
            </a:r>
            <a:r>
              <a:rPr lang="en-US" dirty="0" err="1" smtClean="0"/>
              <a:t>Paratec</a:t>
            </a:r>
            <a:r>
              <a:rPr lang="en-US" dirty="0" smtClean="0"/>
              <a:t>, WRF, </a:t>
            </a:r>
            <a:r>
              <a:rPr lang="en-US" dirty="0" err="1" smtClean="0"/>
              <a:t>PingPong</a:t>
            </a:r>
            <a:r>
              <a:rPr lang="en-US" dirty="0" smtClean="0"/>
              <a:t>, and HPCC (naturally ordered ring and random ring) </a:t>
            </a:r>
          </a:p>
          <a:p>
            <a:r>
              <a:rPr lang="en-US" dirty="0" smtClean="0"/>
              <a:t>Machines:  NCSA Abe, NICS Kraken, and TACC Ranger </a:t>
            </a:r>
          </a:p>
          <a:p>
            <a:r>
              <a:rPr lang="en-US" dirty="0" smtClean="0"/>
              <a:t>256 processors twice a day during March 2009</a:t>
            </a:r>
          </a:p>
          <a:p>
            <a:r>
              <a:rPr lang="en-US" dirty="0" smtClean="0"/>
              <a:t>Variance due to network contention; higher for WRF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2387" y="3661842"/>
            <a:ext cx="3079545" cy="182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TextBox 17"/>
          <p:cNvSpPr txBox="1">
            <a:spLocks noChangeArrowheads="1"/>
          </p:cNvSpPr>
          <p:nvPr/>
        </p:nvSpPr>
        <p:spPr bwMode="auto">
          <a:xfrm>
            <a:off x="5079990" y="5461119"/>
            <a:ext cx="3485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B07149"/>
                </a:solidFill>
              </a:rPr>
              <a:t>Mean MPI ping pong bandwidth history</a:t>
            </a:r>
          </a:p>
        </p:txBody>
      </p:sp>
      <p:pic>
        <p:nvPicPr>
          <p:cNvPr id="9" name="Picture 8" descr="inca-i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532" y="1499397"/>
            <a:ext cx="4148668" cy="21455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3268" y="5977357"/>
            <a:ext cx="8525932" cy="7450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Wright, N., Smallen, S., </a:t>
            </a:r>
            <a:r>
              <a:rPr lang="en-US" dirty="0" err="1" smtClean="0">
                <a:solidFill>
                  <a:schemeClr val="tx2"/>
                </a:solidFill>
              </a:rPr>
              <a:t>Olschanowsky</a:t>
            </a:r>
            <a:r>
              <a:rPr lang="en-US" dirty="0" smtClean="0">
                <a:solidFill>
                  <a:schemeClr val="tx2"/>
                </a:solidFill>
              </a:rPr>
              <a:t>, C., Hayes, J., </a:t>
            </a:r>
            <a:r>
              <a:rPr lang="en-US" dirty="0" err="1" smtClean="0">
                <a:solidFill>
                  <a:schemeClr val="tx2"/>
                </a:solidFill>
              </a:rPr>
              <a:t>Snavely</a:t>
            </a:r>
            <a:r>
              <a:rPr lang="en-US" dirty="0" smtClean="0">
                <a:solidFill>
                  <a:schemeClr val="tx2"/>
                </a:solidFill>
              </a:rPr>
              <a:t>, A. “Measuring and Understanding Variation in Benchmark Performance”</a:t>
            </a:r>
            <a:r>
              <a:rPr lang="en-US" i="1" dirty="0" smtClean="0">
                <a:solidFill>
                  <a:schemeClr val="tx2"/>
                </a:solidFill>
              </a:rPr>
              <a:t>, published in HPCMP UGC 2009</a:t>
            </a:r>
            <a:endParaRPr lang="en-US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933" y="0"/>
            <a:ext cx="6841068" cy="142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Inca to execute Grid Assessment Probes (</a:t>
            </a:r>
            <a:r>
              <a:rPr lang="en-US" dirty="0" err="1" smtClean="0"/>
              <a:t>GrASP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198" y="5799668"/>
            <a:ext cx="8754533" cy="125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1F497D"/>
                </a:solidFill>
              </a:rPr>
              <a:t>O</a:t>
            </a:r>
            <a:r>
              <a:rPr lang="en-US" sz="1800" dirty="0">
                <a:solidFill>
                  <a:srgbClr val="1F497D"/>
                </a:solidFill>
              </a:rPr>
              <a:t>. </a:t>
            </a:r>
            <a:r>
              <a:rPr lang="en-US" sz="1800" dirty="0" err="1">
                <a:solidFill>
                  <a:srgbClr val="1F497D"/>
                </a:solidFill>
              </a:rPr>
              <a:t>Khalili</a:t>
            </a:r>
            <a:r>
              <a:rPr lang="en-US" sz="1800" dirty="0">
                <a:solidFill>
                  <a:srgbClr val="1F497D"/>
                </a:solidFill>
              </a:rPr>
              <a:t>, J. He,</a:t>
            </a:r>
            <a:r>
              <a:rPr lang="en-US" sz="1800" dirty="0" smtClean="0">
                <a:solidFill>
                  <a:srgbClr val="1F497D"/>
                </a:solidFill>
              </a:rPr>
              <a:t> C. </a:t>
            </a:r>
            <a:r>
              <a:rPr lang="en-US" sz="1800" dirty="0" err="1" smtClean="0">
                <a:solidFill>
                  <a:srgbClr val="1F497D"/>
                </a:solidFill>
              </a:rPr>
              <a:t>Olschanowsky</a:t>
            </a:r>
            <a:r>
              <a:rPr lang="en-US" sz="1800" dirty="0" smtClean="0">
                <a:solidFill>
                  <a:srgbClr val="1F497D"/>
                </a:solidFill>
              </a:rPr>
              <a:t>, A</a:t>
            </a:r>
            <a:r>
              <a:rPr lang="en-US" sz="1800" dirty="0">
                <a:solidFill>
                  <a:srgbClr val="1F497D"/>
                </a:solidFill>
              </a:rPr>
              <a:t>. </a:t>
            </a:r>
            <a:r>
              <a:rPr lang="en-US" sz="1800" dirty="0" err="1" smtClean="0">
                <a:solidFill>
                  <a:srgbClr val="1F497D"/>
                </a:solidFill>
              </a:rPr>
              <a:t>Snavely</a:t>
            </a:r>
            <a:r>
              <a:rPr lang="en-US" sz="1800" dirty="0" smtClean="0">
                <a:solidFill>
                  <a:srgbClr val="1F497D"/>
                </a:solidFill>
              </a:rPr>
              <a:t>, and H. Casanova. “Measuring the Performance and Reliability of Production Computational Grids”, </a:t>
            </a:r>
            <a:r>
              <a:rPr lang="en-US" sz="1800" i="1" dirty="0" smtClean="0">
                <a:solidFill>
                  <a:srgbClr val="1F497D"/>
                </a:solidFill>
              </a:rPr>
              <a:t>Proceedings of the 7</a:t>
            </a:r>
            <a:r>
              <a:rPr lang="en-US" sz="1800" i="1" baseline="30000" dirty="0" smtClean="0">
                <a:solidFill>
                  <a:srgbClr val="1F497D"/>
                </a:solidFill>
              </a:rPr>
              <a:t>th</a:t>
            </a:r>
            <a:r>
              <a:rPr lang="en-US" sz="1800" i="1" dirty="0" smtClean="0">
                <a:solidFill>
                  <a:srgbClr val="1F497D"/>
                </a:solidFill>
              </a:rPr>
              <a:t> IEEE/ACM International Conference on Grid Computing</a:t>
            </a:r>
            <a:r>
              <a:rPr lang="en-US" sz="1800" dirty="0" smtClean="0">
                <a:solidFill>
                  <a:srgbClr val="1F497D"/>
                </a:solidFill>
              </a:rPr>
              <a:t>, 2006.</a:t>
            </a:r>
            <a:endParaRPr lang="en-US" sz="1800" dirty="0">
              <a:solidFill>
                <a:srgbClr val="1F497D"/>
              </a:solidFill>
            </a:endParaRPr>
          </a:p>
        </p:txBody>
      </p:sp>
      <p:pic>
        <p:nvPicPr>
          <p:cNvPr id="156676" name="Picture 4" descr="TGGatherConf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421603"/>
            <a:ext cx="3387953" cy="2040472"/>
          </a:xfrm>
          <a:prstGeom prst="rect">
            <a:avLst/>
          </a:prstGeom>
          <a:noFill/>
        </p:spPr>
      </p:pic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152400" y="1447800"/>
            <a:ext cx="36576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 smtClean="0"/>
              <a:t>Set </a:t>
            </a:r>
            <a:r>
              <a:rPr lang="en-US" dirty="0"/>
              <a:t>of probes designed to emulate Grid </a:t>
            </a:r>
            <a:r>
              <a:rPr lang="en-US" dirty="0" smtClean="0"/>
              <a:t>applications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C0504D"/>
                </a:solidFill>
              </a:rPr>
              <a:t>Gather</a:t>
            </a:r>
            <a:r>
              <a:rPr lang="en-US" dirty="0" smtClean="0"/>
              <a:t>, Circle, </a:t>
            </a:r>
            <a:r>
              <a:rPr lang="en-US" dirty="0" err="1" smtClean="0">
                <a:solidFill>
                  <a:schemeClr val="accent2"/>
                </a:solidFill>
              </a:rPr>
              <a:t>PreCo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Deployed to GEON</a:t>
            </a:r>
            <a:r>
              <a:rPr lang="en-US" dirty="0" smtClean="0"/>
              <a:t> (3 months) and </a:t>
            </a:r>
            <a:r>
              <a:rPr lang="en-US" dirty="0" err="1" smtClean="0"/>
              <a:t>TeraGrid</a:t>
            </a:r>
            <a:r>
              <a:rPr lang="en-US" dirty="0" smtClean="0"/>
              <a:t> (6 months)</a:t>
            </a:r>
          </a:p>
          <a:p>
            <a:pPr marL="285750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dirty="0" smtClean="0"/>
              <a:t>Re-executed for proposal</a:t>
            </a:r>
          </a:p>
          <a:p>
            <a:pPr marL="285750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endParaRPr lang="en-US" dirty="0" smtClean="0"/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800" b="1" i="1" dirty="0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0" y="5360477"/>
            <a:ext cx="36927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Helvetica" charset="0"/>
              </a:rPr>
              <a:t>Gather probe on </a:t>
            </a:r>
            <a:r>
              <a:rPr lang="en-US" sz="1600" b="1" dirty="0" err="1">
                <a:latin typeface="Helvetica" charset="0"/>
              </a:rPr>
              <a:t>TeraGrid</a:t>
            </a:r>
            <a:endParaRPr lang="en-US" sz="1600" b="1" dirty="0">
              <a:latin typeface="Helvetica" charset="0"/>
            </a:endParaRPr>
          </a:p>
        </p:txBody>
      </p:sp>
      <p:pic>
        <p:nvPicPr>
          <p:cNvPr id="12" name="Picture 7" descr="gatherAllT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810000" y="1495033"/>
            <a:ext cx="5096933" cy="38220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itchFamily="-65" charset="0"/>
                <a:ea typeface="ＭＳ Ｐゴシック" pitchFamily="-65" charset="-128"/>
              </a:rPr>
              <a:t>Software status and deployments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438" y="1422400"/>
            <a:ext cx="7627937" cy="457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latin typeface="Arial" pitchFamily="-65" charset="0"/>
                <a:ea typeface="ＭＳ Ｐゴシック" pitchFamily="-65" charset="-128"/>
              </a:rPr>
              <a:t>Current software version:  </a:t>
            </a:r>
            <a:r>
              <a:rPr lang="en-US" dirty="0" smtClean="0">
                <a:latin typeface="Arial" pitchFamily="-65" charset="0"/>
                <a:ea typeface="ＭＳ Ｐゴシック" pitchFamily="-65" charset="-128"/>
              </a:rPr>
              <a:t>2.5</a:t>
            </a:r>
          </a:p>
          <a:p>
            <a:pPr algn="ctr">
              <a:buFontTx/>
              <a:buNone/>
            </a:pPr>
            <a:r>
              <a:rPr lang="en-US" dirty="0">
                <a:latin typeface="Arial" pitchFamily="-65" charset="0"/>
                <a:ea typeface="ＭＳ Ｐゴシック" pitchFamily="-65" charset="-128"/>
              </a:rPr>
              <a:t>(available from Inca website)</a:t>
            </a:r>
          </a:p>
          <a:p>
            <a:pPr algn="ctr">
              <a:buFontTx/>
              <a:buNone/>
            </a:pPr>
            <a:endParaRPr lang="en-US" dirty="0">
              <a:latin typeface="Arial" pitchFamily="-65" charset="0"/>
              <a:ea typeface="ＭＳ Ｐゴシック" pitchFamily="-65" charset="-128"/>
            </a:endParaRPr>
          </a:p>
          <a:p>
            <a:pPr algn="ctr">
              <a:buFontTx/>
              <a:buNone/>
            </a:pPr>
            <a:r>
              <a:rPr lang="en-US" b="1" dirty="0">
                <a:latin typeface="Arial" pitchFamily="-65" charset="0"/>
                <a:ea typeface="ＭＳ Ｐゴシック" pitchFamily="-65" charset="-128"/>
              </a:rPr>
              <a:t>http://</a:t>
            </a:r>
            <a:r>
              <a:rPr lang="en-US" b="1" dirty="0" err="1">
                <a:latin typeface="Arial" pitchFamily="-65" charset="0"/>
                <a:ea typeface="ＭＳ Ｐゴシック" pitchFamily="-65" charset="-128"/>
              </a:rPr>
              <a:t>inca.sdsc.edu</a:t>
            </a:r>
            <a:endParaRPr lang="en-US" sz="2000" b="1" dirty="0">
              <a:latin typeface="Arial" pitchFamily="-65" charset="0"/>
              <a:ea typeface="ＭＳ Ｐゴシック" pitchFamily="-65" charset="-128"/>
            </a:endParaRPr>
          </a:p>
          <a:p>
            <a:pPr>
              <a:buFontTx/>
              <a:buNone/>
            </a:pPr>
            <a:endParaRPr lang="en-US" dirty="0">
              <a:latin typeface="Arial" pitchFamily="-65" charset="0"/>
              <a:ea typeface="ＭＳ Ｐゴシック" pitchFamily="-65" charset="-128"/>
            </a:endParaRPr>
          </a:p>
          <a:p>
            <a:pPr>
              <a:buFontTx/>
              <a:buNone/>
            </a:pPr>
            <a:endParaRPr lang="en-US" dirty="0">
              <a:latin typeface="Arial" pitchFamily="-65" charset="0"/>
              <a:ea typeface="ＭＳ Ｐゴシック" pitchFamily="-65" charset="-128"/>
            </a:endParaRPr>
          </a:p>
          <a:p>
            <a:endParaRPr lang="en-US" sz="2400" dirty="0">
              <a:latin typeface="Arial" pitchFamily="-65" charset="0"/>
              <a:ea typeface="ＭＳ Ｐゴシック" pitchFamily="-65" charset="-128"/>
            </a:endParaRPr>
          </a:p>
        </p:txBody>
      </p:sp>
      <p:pic>
        <p:nvPicPr>
          <p:cNvPr id="41988" name="Picture 4" descr="bkgrnd_hea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5450" y="3765550"/>
            <a:ext cx="22415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 descr="arc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962400"/>
            <a:ext cx="1585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 descr="ng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5181600"/>
            <a:ext cx="2000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10" descr="logo_lof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3810000"/>
            <a:ext cx="235267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11" descr="tea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99556" y="4019550"/>
            <a:ext cx="1411288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3" descr="tg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9331" y="4921250"/>
            <a:ext cx="11001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ScreenSnapz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0975" y="5683250"/>
            <a:ext cx="1930400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5956" y="472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488</Words>
  <Application>Microsoft Office PowerPoint</Application>
  <PresentationFormat>On-screen Show (4:3)</PresentationFormat>
  <Paragraphs>76</Paragraphs>
  <Slides>8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Inca Monitoring</vt:lpstr>
      <vt:lpstr>Inca provides user-level grid monitoring</vt:lpstr>
      <vt:lpstr>Reporters collect monitoring data</vt:lpstr>
      <vt:lpstr>Slide 4</vt:lpstr>
      <vt:lpstr>Inca TeraGrid deployment</vt:lpstr>
      <vt:lpstr>Using Inca and IPM to measure performance variation on TeraGrid</vt:lpstr>
      <vt:lpstr>Using Inca to execute Grid Assessment Probes (GrASP)</vt:lpstr>
      <vt:lpstr>Software status and deployments </vt:lpstr>
    </vt:vector>
  </TitlesOfParts>
  <Company>RIT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 von Laszewski</dc:creator>
  <cp:lastModifiedBy>Shava Smallen</cp:lastModifiedBy>
  <cp:revision>19</cp:revision>
  <dcterms:created xsi:type="dcterms:W3CDTF">2009-10-02T03:02:24Z</dcterms:created>
  <dcterms:modified xsi:type="dcterms:W3CDTF">2009-10-02T04:11:15Z</dcterms:modified>
</cp:coreProperties>
</file>