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86" r:id="rId4"/>
    <p:sldId id="263" r:id="rId5"/>
    <p:sldId id="269" r:id="rId6"/>
    <p:sldId id="270" r:id="rId7"/>
    <p:sldId id="271" r:id="rId8"/>
    <p:sldId id="275" r:id="rId9"/>
    <p:sldId id="294" r:id="rId10"/>
    <p:sldId id="295" r:id="rId11"/>
    <p:sldId id="296" r:id="rId12"/>
    <p:sldId id="288" r:id="rId13"/>
    <p:sldId id="273" r:id="rId14"/>
    <p:sldId id="284" r:id="rId15"/>
    <p:sldId id="297" r:id="rId16"/>
    <p:sldId id="289" r:id="rId17"/>
    <p:sldId id="290" r:id="rId18"/>
    <p:sldId id="277" r:id="rId19"/>
    <p:sldId id="300" r:id="rId20"/>
    <p:sldId id="281" r:id="rId21"/>
    <p:sldId id="267" r:id="rId22"/>
    <p:sldId id="283" r:id="rId23"/>
    <p:sldId id="282" r:id="rId24"/>
    <p:sldId id="280" r:id="rId25"/>
    <p:sldId id="293" r:id="rId26"/>
    <p:sldId id="278" r:id="rId27"/>
    <p:sldId id="298" r:id="rId28"/>
    <p:sldId id="301" r:id="rId29"/>
    <p:sldId id="292" r:id="rId30"/>
    <p:sldId id="276" r:id="rId31"/>
    <p:sldId id="285" r:id="rId32"/>
    <p:sldId id="29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00FF"/>
    <a:srgbClr val="008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-36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4D33721-6294-5C42-9AF5-7331554420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897182-9992-274A-9C3C-0E7352F0DF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117EC-3BF9-C041-BC39-1CC91C6D9326}" type="slidenum">
              <a:rPr lang="en-US"/>
              <a:pPr/>
              <a:t>1</a:t>
            </a:fld>
            <a:endParaRPr lang="en-US"/>
          </a:p>
        </p:txBody>
      </p:sp>
      <p:sp>
        <p:nvSpPr>
          <p:cNvPr id="1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A538B-13B7-7E46-9C9A-77A34B3BE246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0315D-662E-334D-9E40-0CBC0202D5D9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D3048-AE0F-6B45-A7AE-BA47CAEB05BC}" type="slidenum">
              <a:rPr lang="en-US"/>
              <a:pPr/>
              <a:t>12</a:t>
            </a:fld>
            <a:endParaRPr 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7D60E-0E57-2742-8F3C-4AFA92AE197F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0537-412B-4841-94BA-8D284E402D83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12111-EAD4-6849-B147-7FA2FD44C32D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D84F9-CF9B-E444-8DBC-CBEBB8E9EBEF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41403-AC70-E046-BC0E-F191F7CD0C01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8675D-95D2-924B-826C-62EBB3D369B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97619-F77E-1A45-B9E4-665CD35ACFF6}" type="slidenum">
              <a:rPr lang="en-US"/>
              <a:pPr/>
              <a:t>20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D6AAE-7CC9-5541-9165-A1E23566016C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C1A44-602E-E146-9085-A7CF83107A45}" type="slidenum">
              <a:rPr lang="en-US"/>
              <a:pPr/>
              <a:t>21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D12A-2422-8E42-B8CA-ED0F17B981FD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3E42C-7C95-404C-A138-07750320A57D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40A16-1BA7-774F-8CD0-3ED72CBEE3B8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5658-6F56-E042-B969-4004C0A5B71F}" type="slidenum">
              <a:rPr lang="en-US"/>
              <a:pPr/>
              <a:t>25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D1D1C-CB13-8346-994B-D87BE172835D}" type="slidenum">
              <a:rPr lang="en-US"/>
              <a:pPr/>
              <a:t>26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33D60-7DDF-164C-85A2-0910B539EBDB}" type="slidenum">
              <a:rPr lang="en-US"/>
              <a:pPr/>
              <a:t>28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D584D-DA07-A04A-91E4-6CF9589FB1C9}" type="slidenum">
              <a:rPr lang="en-US"/>
              <a:pPr/>
              <a:t>29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0AAFF-7D23-C34E-8765-FFCE4138A375}" type="slidenum">
              <a:rPr lang="en-US"/>
              <a:pPr/>
              <a:t>30</a:t>
            </a:fld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33497-0E49-B84A-985B-BABF7A6C0566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864D0-E49C-3144-8D71-4C583CF2E56E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0F3CB-75FC-0C47-AEA3-698BA1ADE989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C3CFC-F654-DC49-ADD9-BD2775CD6BF5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0FF59-0CC1-634A-B9B3-F7C3788CD047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9B571-BA2D-8A42-B182-190A882A9C07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37344-5BCE-A046-B933-CDB52E4FD67E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EA3D4-30EC-004C-A0EE-53175827520D}" type="slidenum">
              <a:rPr lang="en-US"/>
              <a:pPr/>
              <a:t>9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148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1148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3820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 charset="0"/>
              </a:rPr>
              <a:t>SAN DIEGO SUPERCOMPUTER CENTER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3080" name="Picture 8" descr="logo_s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3081" name="Picture 9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 charset="0"/>
              </a:rPr>
              <a:t>SAN DIEGO SUPERCOMPUTER CENTER</a:t>
            </a:r>
          </a:p>
        </p:txBody>
      </p:sp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123912" name="Picture 8" descr="logo_s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123913" name="Picture 9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smallen@sd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Inca Control Infrastructure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/>
              <a:t>Shava Smallen</a:t>
            </a:r>
          </a:p>
          <a:p>
            <a:r>
              <a:rPr lang="en-US" dirty="0">
                <a:hlinkClick r:id="rId3"/>
              </a:rPr>
              <a:t>ssmallen@sdsc.edu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Inca Workshop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August 26, 2010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Which resources do you want to monitor?</a:t>
            </a:r>
            <a:endParaRPr lang="en-US" sz="2400">
              <a:solidFill>
                <a:schemeClr val="bg2"/>
              </a:solidFill>
            </a:endParaRPr>
          </a:p>
          <a:p>
            <a:pPr marL="533400" indent="-533400">
              <a:buFont typeface="Arial" charset="0"/>
              <a:buAutoNum type="arabicPeriod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What do you want to monitor?</a:t>
            </a:r>
            <a:r>
              <a:rPr lang="en-US" sz="2400"/>
              <a:t>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report series?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A set of reports collected at different points in time by executing a </a:t>
            </a:r>
            <a:r>
              <a:rPr lang="en-US">
                <a:solidFill>
                  <a:schemeClr val="accent2"/>
                </a:solidFill>
              </a:rPr>
              <a:t>reporter</a:t>
            </a:r>
            <a:r>
              <a:rPr lang="en-US"/>
              <a:t> with a set of </a:t>
            </a:r>
            <a:r>
              <a:rPr lang="en-US">
                <a:solidFill>
                  <a:schemeClr val="accent2"/>
                </a:solidFill>
              </a:rPr>
              <a:t>arguments</a:t>
            </a:r>
            <a:r>
              <a:rPr lang="en-US"/>
              <a:t> in a </a:t>
            </a:r>
            <a:r>
              <a:rPr lang="en-US">
                <a:solidFill>
                  <a:schemeClr val="accent2"/>
                </a:solidFill>
              </a:rPr>
              <a:t>context</a:t>
            </a:r>
            <a:r>
              <a:rPr lang="en-US"/>
              <a:t> on a particular </a:t>
            </a:r>
            <a:r>
              <a:rPr lang="en-US">
                <a:solidFill>
                  <a:schemeClr val="accent2"/>
                </a:solidFill>
              </a:rPr>
              <a:t>resource</a:t>
            </a:r>
            <a:r>
              <a:rPr lang="en-US"/>
              <a:t>.</a:t>
            </a:r>
            <a:endParaRPr lang="en-US">
              <a:solidFill>
                <a:schemeClr val="hlink"/>
              </a:solidFill>
            </a:endParaRPr>
          </a:p>
          <a:p>
            <a:pPr marL="0" inden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5425"/>
            <a:ext cx="8823325" cy="1041400"/>
          </a:xfrm>
        </p:spPr>
        <p:txBody>
          <a:bodyPr/>
          <a:lstStyle/>
          <a:p>
            <a:r>
              <a:rPr lang="en-US"/>
              <a:t>Step 3a:  Find reporter to execute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49800"/>
          </a:xfrm>
        </p:spPr>
        <p:txBody>
          <a:bodyPr/>
          <a:lstStyle/>
          <a:p>
            <a:r>
              <a:rPr lang="en-US" sz="2400"/>
              <a:t>E.g., can you submit a batch job via Globus WS-GRAM to Grid resources</a:t>
            </a:r>
          </a:p>
          <a:p>
            <a:endParaRPr lang="en-US" sz="2400" u="sng">
              <a:latin typeface="Arial" charset="0"/>
            </a:endParaRPr>
          </a:p>
          <a:p>
            <a:r>
              <a:rPr lang="en-US" sz="2400"/>
              <a:t>Select reporter:  grid.middleware.globus.unit.wsgram.jobsubmit</a:t>
            </a:r>
          </a:p>
          <a:p>
            <a:pPr>
              <a:buFontTx/>
              <a:buNone/>
            </a:pPr>
            <a:r>
              <a:rPr lang="en-US" sz="2400"/>
              <a:t/>
            </a:r>
            <a:br>
              <a:rPr lang="en-US" sz="2400"/>
            </a:br>
            <a:r>
              <a:rPr lang="en-US" sz="2000"/>
              <a:t>% </a:t>
            </a:r>
            <a:r>
              <a:rPr lang="en-US" sz="1800">
                <a:latin typeface="Courier" charset="0"/>
              </a:rPr>
              <a:t>grid.middleware.globus.unit.wsgram.jobsubmit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-host="tg-condor.purdue.teragrid.org:8443"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-log="5"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-maxMem="2048"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-nodes="1"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-project="TG-STA060008N"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-queue="standby"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-scheduler="Condor"</a:t>
            </a:r>
            <a:endParaRPr lang="en-US" sz="2400">
              <a:solidFill>
                <a:srgbClr val="4F4E68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41300"/>
            <a:ext cx="8382000" cy="1041400"/>
          </a:xfrm>
        </p:spPr>
        <p:txBody>
          <a:bodyPr/>
          <a:lstStyle/>
          <a:p>
            <a:r>
              <a:rPr lang="en-US"/>
              <a:t>Step 3b:  Decide where to run reporter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264025" cy="3886200"/>
          </a:xfrm>
        </p:spPr>
        <p:txBody>
          <a:bodyPr/>
          <a:lstStyle/>
          <a:p>
            <a:r>
              <a:rPr lang="en-US" dirty="0"/>
              <a:t>Select a single resource name or resource group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E.g.,</a:t>
            </a:r>
            <a:endParaRPr lang="en-US" dirty="0" smtClean="0"/>
          </a:p>
          <a:p>
            <a:pPr lvl="1"/>
            <a:r>
              <a:rPr lang="en-US" dirty="0" err="1" smtClean="0">
                <a:latin typeface="Courier" charset="0"/>
              </a:rPr>
              <a:t>sdsc</a:t>
            </a:r>
            <a:r>
              <a:rPr lang="en-US" dirty="0" smtClean="0">
                <a:latin typeface="Courier" charset="0"/>
              </a:rPr>
              <a:t>-dash</a:t>
            </a:r>
          </a:p>
          <a:p>
            <a:pPr lvl="1"/>
            <a:r>
              <a:rPr lang="en-US" dirty="0">
                <a:latin typeface="Courier" charset="0"/>
              </a:rPr>
              <a:t>SDSC</a:t>
            </a:r>
            <a:endParaRPr lang="en-US" sz="2000" dirty="0"/>
          </a:p>
          <a:p>
            <a:pPr lvl="1"/>
            <a:r>
              <a:rPr lang="en-US" dirty="0" err="1">
                <a:latin typeface="Courier" charset="0"/>
              </a:rPr>
              <a:t>TeraGrid</a:t>
            </a:r>
            <a:endParaRPr lang="en-US" dirty="0" smtClean="0">
              <a:latin typeface="Courier" charset="0"/>
            </a:endParaRPr>
          </a:p>
          <a:p>
            <a:pPr lvl="1"/>
            <a:r>
              <a:rPr lang="en-US" dirty="0" smtClean="0">
                <a:latin typeface="Courier" charset="0"/>
              </a:rPr>
              <a:t>flash</a:t>
            </a:r>
            <a:endParaRPr lang="en-US" dirty="0">
              <a:latin typeface="Courier" charset="0"/>
            </a:endParaRP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6324600" y="13716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4437063" y="25908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SDSC</a:t>
            </a:r>
            <a:endParaRPr lang="en-US"/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5394325" y="3733800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/>
              <a:t>sdsc</a:t>
            </a:r>
            <a:r>
              <a:rPr lang="en-US" sz="2000" dirty="0" smtClean="0"/>
              <a:t>-dash</a:t>
            </a:r>
            <a:endParaRPr lang="en-US" dirty="0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3943350" y="3733800"/>
            <a:ext cx="13684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/>
              <a:t>s</a:t>
            </a:r>
            <a:r>
              <a:rPr lang="en-US" sz="2000" dirty="0" err="1" smtClean="0"/>
              <a:t>dsc</a:t>
            </a:r>
            <a:r>
              <a:rPr lang="en-US" sz="2000" dirty="0" smtClean="0"/>
              <a:t>-triton</a:t>
            </a:r>
            <a:endParaRPr lang="en-US" dirty="0"/>
          </a:p>
        </p:txBody>
      </p:sp>
      <p:cxnSp>
        <p:nvCxnSpPr>
          <p:cNvPr id="55343" name="AutoShape 47"/>
          <p:cNvCxnSpPr>
            <a:cxnSpLocks noChangeShapeType="1"/>
            <a:stCxn id="55342" idx="0"/>
            <a:endCxn id="55340" idx="2"/>
          </p:cNvCxnSpPr>
          <p:nvPr/>
        </p:nvCxnSpPr>
        <p:spPr bwMode="auto">
          <a:xfrm flipV="1">
            <a:off x="4627563" y="3276600"/>
            <a:ext cx="533400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44" name="AutoShape 48"/>
          <p:cNvCxnSpPr>
            <a:cxnSpLocks noChangeShapeType="1"/>
            <a:stCxn id="55340" idx="2"/>
            <a:endCxn id="55341" idx="0"/>
          </p:cNvCxnSpPr>
          <p:nvPr/>
        </p:nvCxnSpPr>
        <p:spPr bwMode="auto">
          <a:xfrm>
            <a:off x="5160963" y="3276600"/>
            <a:ext cx="84137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5345" name="AutoShape 49"/>
          <p:cNvCxnSpPr>
            <a:cxnSpLocks noChangeShapeType="1"/>
            <a:stCxn id="55340" idx="0"/>
            <a:endCxn id="55339" idx="2"/>
          </p:cNvCxnSpPr>
          <p:nvPr/>
        </p:nvCxnSpPr>
        <p:spPr bwMode="auto">
          <a:xfrm flipV="1">
            <a:off x="5160963" y="2057400"/>
            <a:ext cx="1887537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55346" name="Rectangle 50"/>
          <p:cNvSpPr>
            <a:spLocks noChangeArrowheads="1"/>
          </p:cNvSpPr>
          <p:nvPr/>
        </p:nvSpPr>
        <p:spPr bwMode="auto">
          <a:xfrm>
            <a:off x="7391400" y="3733800"/>
            <a:ext cx="1219200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/>
              <a:t>ncsa</a:t>
            </a:r>
            <a:r>
              <a:rPr lang="en-US" sz="2000" dirty="0" err="1" smtClean="0"/>
              <a:t>-abe</a:t>
            </a:r>
            <a:endParaRPr lang="en-US" dirty="0"/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5975350" y="259715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IA-64</a:t>
            </a:r>
            <a:endParaRPr lang="en-US"/>
          </a:p>
        </p:txBody>
      </p:sp>
      <p:cxnSp>
        <p:nvCxnSpPr>
          <p:cNvPr id="55348" name="AutoShape 52"/>
          <p:cNvCxnSpPr>
            <a:cxnSpLocks noChangeShapeType="1"/>
            <a:stCxn id="55346" idx="0"/>
            <a:endCxn id="55347" idx="2"/>
          </p:cNvCxnSpPr>
          <p:nvPr/>
        </p:nvCxnSpPr>
        <p:spPr bwMode="auto">
          <a:xfrm flipH="1" flipV="1">
            <a:off x="6699250" y="3282950"/>
            <a:ext cx="1301750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49" name="AutoShape 53"/>
          <p:cNvCxnSpPr>
            <a:cxnSpLocks noChangeShapeType="1"/>
            <a:stCxn id="55347" idx="2"/>
            <a:endCxn id="55341" idx="0"/>
          </p:cNvCxnSpPr>
          <p:nvPr/>
        </p:nvCxnSpPr>
        <p:spPr bwMode="auto">
          <a:xfrm flipH="1">
            <a:off x="6002338" y="3282950"/>
            <a:ext cx="696912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5327650" y="4984750"/>
            <a:ext cx="7620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6226175" y="4930775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 Group</a:t>
            </a:r>
            <a:endParaRPr lang="en-US"/>
          </a:p>
        </p:txBody>
      </p:sp>
      <p:sp>
        <p:nvSpPr>
          <p:cNvPr id="55352" name="Rectangle 56"/>
          <p:cNvSpPr>
            <a:spLocks noChangeArrowheads="1"/>
          </p:cNvSpPr>
          <p:nvPr/>
        </p:nvSpPr>
        <p:spPr bwMode="auto">
          <a:xfrm>
            <a:off x="5327650" y="544195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6226175" y="5387975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</a:t>
            </a:r>
            <a:endParaRPr lang="en-US"/>
          </a:p>
        </p:txBody>
      </p:sp>
      <p:sp>
        <p:nvSpPr>
          <p:cNvPr id="55354" name="Rectangle 58"/>
          <p:cNvSpPr>
            <a:spLocks noChangeArrowheads="1"/>
          </p:cNvSpPr>
          <p:nvPr/>
        </p:nvSpPr>
        <p:spPr bwMode="auto">
          <a:xfrm>
            <a:off x="5251450" y="4867275"/>
            <a:ext cx="29718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5" name="Rectangle 59"/>
          <p:cNvSpPr>
            <a:spLocks noChangeArrowheads="1"/>
          </p:cNvSpPr>
          <p:nvPr/>
        </p:nvSpPr>
        <p:spPr bwMode="auto">
          <a:xfrm>
            <a:off x="7489825" y="2590800"/>
            <a:ext cx="1371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NCSA</a:t>
            </a:r>
            <a:endParaRPr lang="en-US"/>
          </a:p>
        </p:txBody>
      </p:sp>
      <p:cxnSp>
        <p:nvCxnSpPr>
          <p:cNvPr id="55356" name="AutoShape 60"/>
          <p:cNvCxnSpPr>
            <a:cxnSpLocks noChangeShapeType="1"/>
            <a:stCxn id="55355" idx="0"/>
            <a:endCxn id="55339" idx="2"/>
          </p:cNvCxnSpPr>
          <p:nvPr/>
        </p:nvCxnSpPr>
        <p:spPr bwMode="auto">
          <a:xfrm flipH="1" flipV="1">
            <a:off x="7048500" y="2057400"/>
            <a:ext cx="1127125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57" name="AutoShape 61"/>
          <p:cNvCxnSpPr>
            <a:cxnSpLocks noChangeShapeType="1"/>
          </p:cNvCxnSpPr>
          <p:nvPr/>
        </p:nvCxnSpPr>
        <p:spPr bwMode="auto">
          <a:xfrm flipV="1">
            <a:off x="8001000" y="3259138"/>
            <a:ext cx="17462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8135938" y="3260725"/>
            <a:ext cx="703262" cy="396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8594725" y="3781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8382000" cy="1041400"/>
          </a:xfrm>
        </p:spPr>
        <p:txBody>
          <a:bodyPr/>
          <a:lstStyle/>
          <a:p>
            <a:r>
              <a:rPr lang="en-US"/>
              <a:t>Step 3c:  Configure reporter arguments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03300"/>
            <a:ext cx="8382000" cy="4749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/>
              <a:t>% </a:t>
            </a:r>
            <a:r>
              <a:rPr lang="en-US" sz="2000">
                <a:latin typeface="Courier" charset="0"/>
              </a:rPr>
              <a:t>grid.middleware.globus.unit.wsgram.jobsubmit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-host=”@gramContact@"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-log="5"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-maxMem="2048"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-nodes="1"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-project=”@projectId@"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-queue=”@queue@"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-scheduler=”@scheduler@"</a:t>
            </a:r>
            <a:endParaRPr lang="en-US">
              <a:solidFill>
                <a:srgbClr val="4F4E68"/>
              </a:solidFill>
              <a:latin typeface="Courier" charset="0"/>
            </a:endParaRPr>
          </a:p>
          <a:p>
            <a:endParaRPr 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3346450" y="1409700"/>
            <a:ext cx="2000250" cy="3810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450850" y="2817813"/>
            <a:ext cx="1319213" cy="650875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Resource macros</a:t>
            </a:r>
          </a:p>
        </p:txBody>
      </p:sp>
      <p:cxnSp>
        <p:nvCxnSpPr>
          <p:cNvPr id="118794" name="AutoShape 10"/>
          <p:cNvCxnSpPr>
            <a:cxnSpLocks noChangeShapeType="1"/>
            <a:stCxn id="118793" idx="3"/>
            <a:endCxn id="118792" idx="1"/>
          </p:cNvCxnSpPr>
          <p:nvPr/>
        </p:nvCxnSpPr>
        <p:spPr bwMode="auto">
          <a:xfrm flipV="1">
            <a:off x="1770063" y="1600200"/>
            <a:ext cx="1576387" cy="15430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784600" y="2800350"/>
            <a:ext cx="1733550" cy="3810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3492500" y="3181350"/>
            <a:ext cx="1098550" cy="32385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4089400" y="3543300"/>
            <a:ext cx="1720850" cy="32385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8798" name="AutoShape 14"/>
          <p:cNvCxnSpPr>
            <a:cxnSpLocks noChangeShapeType="1"/>
          </p:cNvCxnSpPr>
          <p:nvPr/>
        </p:nvCxnSpPr>
        <p:spPr bwMode="auto">
          <a:xfrm>
            <a:off x="1770063" y="3125788"/>
            <a:ext cx="2319337" cy="5619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18799" name="AutoShape 15"/>
          <p:cNvCxnSpPr>
            <a:cxnSpLocks noChangeShapeType="1"/>
            <a:stCxn id="118793" idx="3"/>
            <a:endCxn id="118796" idx="1"/>
          </p:cNvCxnSpPr>
          <p:nvPr/>
        </p:nvCxnSpPr>
        <p:spPr bwMode="auto">
          <a:xfrm>
            <a:off x="1770063" y="3143250"/>
            <a:ext cx="1722437" cy="2000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851650" y="1978025"/>
            <a:ext cx="1319213" cy="925513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Resource group macro</a:t>
            </a:r>
          </a:p>
        </p:txBody>
      </p:sp>
      <p:cxnSp>
        <p:nvCxnSpPr>
          <p:cNvPr id="118801" name="AutoShape 17"/>
          <p:cNvCxnSpPr>
            <a:cxnSpLocks noChangeShapeType="1"/>
          </p:cNvCxnSpPr>
          <p:nvPr/>
        </p:nvCxnSpPr>
        <p:spPr bwMode="auto">
          <a:xfrm flipH="1">
            <a:off x="5518150" y="2424113"/>
            <a:ext cx="1333500" cy="549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810" name="Line 26"/>
          <p:cNvSpPr>
            <a:spLocks noChangeShapeType="1"/>
          </p:cNvSpPr>
          <p:nvPr/>
        </p:nvSpPr>
        <p:spPr bwMode="auto">
          <a:xfrm flipV="1">
            <a:off x="288925" y="3998913"/>
            <a:ext cx="8567738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457200" y="5116513"/>
            <a:ext cx="37338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DataStar</a:t>
            </a:r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5105400" y="5127625"/>
            <a:ext cx="37338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NCSA IA-64 Cluster</a:t>
            </a:r>
          </a:p>
        </p:txBody>
      </p:sp>
      <p:sp>
        <p:nvSpPr>
          <p:cNvPr id="118815" name="Rectangle 31"/>
          <p:cNvSpPr>
            <a:spLocks noChangeArrowheads="1"/>
          </p:cNvSpPr>
          <p:nvPr/>
        </p:nvSpPr>
        <p:spPr bwMode="auto">
          <a:xfrm>
            <a:off x="2976563" y="4108450"/>
            <a:ext cx="3429000" cy="269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TeraGrid</a:t>
            </a:r>
            <a:endParaRPr lang="en-US" sz="2000"/>
          </a:p>
        </p:txBody>
      </p:sp>
      <p:sp>
        <p:nvSpPr>
          <p:cNvPr id="118816" name="Rectangle 32"/>
          <p:cNvSpPr>
            <a:spLocks noChangeArrowheads="1"/>
          </p:cNvSpPr>
          <p:nvPr/>
        </p:nvSpPr>
        <p:spPr bwMode="auto">
          <a:xfrm>
            <a:off x="2946400" y="4414838"/>
            <a:ext cx="3546475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/>
              <a:t>projectId </a:t>
            </a:r>
            <a:r>
              <a:rPr lang="en-US" sz="1800"/>
              <a:t>= TG-STA060008N</a:t>
            </a:r>
          </a:p>
          <a:p>
            <a:r>
              <a:rPr lang="en-US" sz="1800" b="1"/>
              <a:t>scheduler</a:t>
            </a:r>
            <a:r>
              <a:rPr lang="en-US" sz="1800"/>
              <a:t> = PBS </a:t>
            </a:r>
            <a:endParaRPr lang="en-US" sz="2000">
              <a:solidFill>
                <a:srgbClr val="4F4E68"/>
              </a:solidFill>
              <a:latin typeface="Courier" charset="0"/>
            </a:endParaRPr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490538" y="5413375"/>
            <a:ext cx="3733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/>
              <a:t>gramContact</a:t>
            </a:r>
            <a:r>
              <a:rPr lang="en-US" sz="1800"/>
              <a:t> = dslogin.sdsc.edu</a:t>
            </a:r>
          </a:p>
          <a:p>
            <a:r>
              <a:rPr lang="en-US" sz="1800" b="1"/>
              <a:t>queue</a:t>
            </a:r>
            <a:r>
              <a:rPr lang="en-US" sz="1800"/>
              <a:t> = default</a:t>
            </a:r>
          </a:p>
          <a:p>
            <a:r>
              <a:rPr lang="en-US" sz="1800" b="1"/>
              <a:t>scheduler</a:t>
            </a:r>
            <a:r>
              <a:rPr lang="en-US" sz="1800"/>
              <a:t> = LSF</a:t>
            </a:r>
            <a:endParaRPr lang="en-US"/>
          </a:p>
        </p:txBody>
      </p:sp>
      <p:sp>
        <p:nvSpPr>
          <p:cNvPr id="118818" name="Rectangle 34"/>
          <p:cNvSpPr>
            <a:spLocks noChangeArrowheads="1"/>
          </p:cNvSpPr>
          <p:nvPr/>
        </p:nvSpPr>
        <p:spPr bwMode="auto">
          <a:xfrm>
            <a:off x="5138738" y="5484813"/>
            <a:ext cx="3733800" cy="74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/>
              <a:t>gramContact</a:t>
            </a:r>
            <a:r>
              <a:rPr lang="en-US" sz="1800"/>
              <a:t> = tg-login.ncsa.edu</a:t>
            </a:r>
          </a:p>
          <a:p>
            <a:r>
              <a:rPr lang="en-US" sz="1800" b="1"/>
              <a:t>queue</a:t>
            </a:r>
            <a:r>
              <a:rPr lang="en-US" sz="1800"/>
              <a:t> = standby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407988" y="2066925"/>
            <a:ext cx="3489325" cy="264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grid.middleware.globus.unit.wsgram.jobsubmit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-host=”@gramContact@"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-maxMem="2048"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-project=”@projectId@"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-queue=”@queue@"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-scheduler=”@scheduler@"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3838"/>
            <a:ext cx="8382000" cy="1041400"/>
          </a:xfrm>
        </p:spPr>
        <p:txBody>
          <a:bodyPr/>
          <a:lstStyle/>
          <a:p>
            <a:r>
              <a:rPr lang="en-US"/>
              <a:t>Agent “expands” macro values in series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4549775" y="1257300"/>
            <a:ext cx="2046288" cy="4651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SDSC IA-64</a:t>
            </a:r>
            <a:endParaRPr lang="en-US">
              <a:latin typeface="Arial" charset="0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406400" y="1381125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TeraGrid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4567238" y="1722438"/>
            <a:ext cx="4402137" cy="2649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grid.middleware.globus.unit.wsgram.jobsubmit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-host=”tg-login.sdsc.edu:8443"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-maxMem="2048"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-project=”TG-STA060008N"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-queue=”@queue@"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-scheduler=”@scheduler@"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4284663" y="3933825"/>
            <a:ext cx="4402137" cy="2649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grid.middleware.globus.unit.wsgram.jobsubmit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-host=”tg-login.ncsa.edu:8443"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-maxMem="2048"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-project=”TG-STA060008N"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-queue=”standby”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-scheduler=”PBS”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4260850" y="3463925"/>
            <a:ext cx="2046288" cy="4651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NCSA IA-64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041400"/>
          </a:xfrm>
        </p:spPr>
        <p:txBody>
          <a:bodyPr/>
          <a:lstStyle/>
          <a:p>
            <a:r>
              <a:rPr lang="en-US"/>
              <a:t>Agent “expands” multi-valued macro values in series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029200" y="2349500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-host=tg-login.sdsc.edu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029200" y="3741738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-host=tg-login.uc.edu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029200" y="5168900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-host=tg-login.psc.edu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4" name="AutoShape 10"/>
          <p:cNvSpPr>
            <a:spLocks/>
          </p:cNvSpPr>
          <p:nvPr/>
        </p:nvSpPr>
        <p:spPr bwMode="auto">
          <a:xfrm flipH="1">
            <a:off x="4114800" y="1752600"/>
            <a:ext cx="990600" cy="4267200"/>
          </a:xfrm>
          <a:prstGeom prst="rightBrace">
            <a:avLst>
              <a:gd name="adj1" fmla="val 358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474663" y="2473325"/>
            <a:ext cx="2252662" cy="414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NCSA IA-64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74663" y="2895600"/>
            <a:ext cx="3733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-host=@hosts@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246063" y="3946525"/>
            <a:ext cx="39624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Arial" charset="0"/>
              </a:rPr>
              <a:t>Reporter will be executed once for each value in macro.</a:t>
            </a:r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  <a:p>
            <a:r>
              <a:rPr lang="en-US" sz="1800">
                <a:latin typeface="Arial" charset="0"/>
              </a:rPr>
              <a:t>hosts =</a:t>
            </a:r>
            <a:r>
              <a:rPr lang="en-US" sz="1800">
                <a:latin typeface="Courier" charset="0"/>
              </a:rPr>
              <a:t> tg-login.sdsc.edu,</a:t>
            </a:r>
            <a:br>
              <a:rPr lang="en-US" sz="1800">
                <a:latin typeface="Courier" charset="0"/>
              </a:rPr>
            </a:br>
            <a:r>
              <a:rPr lang="en-US" sz="1800">
                <a:latin typeface="Courier" charset="0"/>
              </a:rPr>
              <a:t>tg-login.uc.edu,</a:t>
            </a:r>
            <a:br>
              <a:rPr lang="en-US" sz="1800">
                <a:latin typeface="Courier" charset="0"/>
              </a:rPr>
            </a:br>
            <a:r>
              <a:rPr lang="en-US" sz="1800">
                <a:latin typeface="Courier" charset="0"/>
              </a:rPr>
              <a:t>tg-login.psc.edu</a:t>
            </a:r>
          </a:p>
          <a:p>
            <a:endParaRPr lang="en-US" sz="2000">
              <a:latin typeface="Courier" charset="0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5029200" y="1943100"/>
            <a:ext cx="2252663" cy="414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NCSA IA-64 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5029200" y="3322638"/>
            <a:ext cx="2252663" cy="414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NCSA IA-64 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5029200" y="4748213"/>
            <a:ext cx="2252663" cy="414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NCSA IA-64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041400"/>
          </a:xfrm>
        </p:spPr>
        <p:txBody>
          <a:bodyPr/>
          <a:lstStyle/>
          <a:p>
            <a:r>
              <a:rPr lang="en-US" dirty="0"/>
              <a:t>Agent “expands” </a:t>
            </a:r>
            <a:r>
              <a:rPr lang="en-US" i="1" dirty="0"/>
              <a:t>multiple</a:t>
            </a:r>
            <a:r>
              <a:rPr lang="en-US" dirty="0"/>
              <a:t> multi-valued macro values in series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2250"/>
            <a:ext cx="8763000" cy="4749800"/>
          </a:xfrm>
        </p:spPr>
        <p:txBody>
          <a:bodyPr/>
          <a:lstStyle/>
          <a:p>
            <a:pPr marL="457200" indent="-457200">
              <a:lnSpc>
                <a:spcPct val="85000"/>
              </a:lnSpc>
            </a:pPr>
            <a:r>
              <a:rPr lang="en-US" sz="2400" dirty="0"/>
              <a:t>Multiple multi-valued macros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cross product</a:t>
            </a:r>
          </a:p>
          <a:p>
            <a:pPr marL="952500" lvl="1" indent="-381000">
              <a:lnSpc>
                <a:spcPct val="85000"/>
              </a:lnSpc>
            </a:pPr>
            <a:r>
              <a:rPr lang="en-US" sz="2000" dirty="0"/>
              <a:t>E.g.,</a:t>
            </a:r>
            <a:endParaRPr lang="en-US" sz="2000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 = </a:t>
            </a:r>
            <a:r>
              <a:rPr lang="en-US" sz="1800" b="1" dirty="0" err="1">
                <a:solidFill>
                  <a:srgbClr val="008040"/>
                </a:solidFill>
                <a:latin typeface="Courier" charset="0"/>
              </a:rPr>
              <a:t>bglogin.sdsc.edu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, </a:t>
            </a:r>
            <a:r>
              <a:rPr lang="en-US" sz="2000" b="1" dirty="0" err="1">
                <a:solidFill>
                  <a:srgbClr val="008040"/>
                </a:solidFill>
                <a:latin typeface="Courier" charset="0"/>
              </a:rPr>
              <a:t>tg.ncsa.edu</a:t>
            </a:r>
            <a:endParaRPr lang="en-US" sz="2000" b="1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 = 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gpfs/inca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, /users/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inca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, 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b="1" dirty="0">
              <a:solidFill>
                <a:srgbClr val="8000FF"/>
              </a:solidFill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endParaRPr lang="en-US" sz="2000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err="1">
                <a:latin typeface="Courier" charset="0"/>
              </a:rPr>
              <a:t>data.transfer.unit</a:t>
            </a:r>
            <a:r>
              <a:rPr lang="en-US" sz="1800" b="1" dirty="0">
                <a:latin typeface="Courier" charset="0"/>
              </a:rPr>
              <a:t> -host=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>
                <a:latin typeface="Courier" charset="0"/>
              </a:rPr>
              <a:t> -dir=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>
                <a:latin typeface="Courier" charset="0"/>
              </a:rPr>
              <a:t> </a:t>
            </a:r>
            <a:endParaRPr lang="en-US" sz="1800" dirty="0"/>
          </a:p>
          <a:p>
            <a:pPr marL="952500" lvl="1" indent="-381000">
              <a:lnSpc>
                <a:spcPct val="85000"/>
              </a:lnSpc>
            </a:pPr>
            <a:endParaRPr lang="en-US" sz="1800" b="1" dirty="0">
              <a:solidFill>
                <a:srgbClr val="8000FF"/>
              </a:solidFill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 typeface="Symbol" charset="2"/>
              <a:buChar char=""/>
            </a:pPr>
            <a:r>
              <a:rPr lang="en-US" sz="2000" dirty="0"/>
              <a:t>Will expand to:</a:t>
            </a:r>
          </a:p>
          <a:p>
            <a:pPr marL="952500" lvl="1" indent="-381000">
              <a:lnSpc>
                <a:spcPct val="85000"/>
              </a:lnSpc>
            </a:pPr>
            <a:endParaRPr lang="en-US" sz="1800" b="1" dirty="0"/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bglogin.sdsc.edu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gpfs/inca</a:t>
            </a:r>
            <a:endParaRPr lang="en-US" sz="2000" b="1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bglogin.sdsc.edu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/users/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bglogin.sdsc.edu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2000" dirty="0">
                <a:latin typeface="Courier" charset="0"/>
              </a:rPr>
              <a:t>-dir=</a:t>
            </a:r>
            <a:r>
              <a:rPr lang="en-US" sz="20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2000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gpfs/inca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/users/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2000" dirty="0">
                <a:latin typeface="Courier" charset="0"/>
              </a:rPr>
              <a:t>-dir=</a:t>
            </a:r>
            <a:r>
              <a:rPr lang="en-US" sz="20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2000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2000" dirty="0">
              <a:solidFill>
                <a:srgbClr val="8000FF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381000">
              <a:lnSpc>
                <a:spcPct val="85000"/>
              </a:lnSpc>
              <a:buFontTx/>
              <a:buNone/>
            </a:pPr>
            <a:endParaRPr lang="en-US" sz="2000" b="1" dirty="0" smtClean="0">
              <a:solidFill>
                <a:srgbClr val="008040"/>
              </a:solidFill>
              <a:latin typeface="Courier" charset="0"/>
            </a:endParaRPr>
          </a:p>
          <a:p>
            <a:pPr marL="552450" indent="-381000">
              <a:lnSpc>
                <a:spcPct val="85000"/>
              </a:lnSpc>
              <a:buFontTx/>
              <a:buNone/>
            </a:pPr>
            <a:r>
              <a:rPr lang="en-US" sz="2000" b="1" dirty="0" smtClean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TeraGrid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-&gt;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@ = 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bglogin.sdsc.edu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, 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tg.ncsa.edu</a:t>
            </a:r>
            <a:endParaRPr lang="en-US" sz="1800" b="1" dirty="0" smtClean="0">
              <a:latin typeface="Courier" charset="0"/>
            </a:endParaRPr>
          </a:p>
          <a:p>
            <a:pPr marL="552450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TeraGrid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-&gt;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 = 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gpfs/inca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, /users/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inca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, 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b="1" dirty="0" smtClean="0">
              <a:solidFill>
                <a:srgbClr val="8000FF"/>
              </a:solidFill>
              <a:latin typeface="Courier" charset="0"/>
            </a:endParaRPr>
          </a:p>
          <a:p>
            <a:endParaRPr lang="en-US" dirty="0" smtClean="0"/>
          </a:p>
          <a:p>
            <a:r>
              <a:rPr lang="en-US" dirty="0" smtClean="0"/>
              <a:t>@RESOURCE/GROUP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b="1" dirty="0" smtClean="0"/>
              <a:t>&gt;</a:t>
            </a:r>
            <a:r>
              <a:rPr lang="en-US" dirty="0" smtClean="0"/>
              <a:t>macro@</a:t>
            </a:r>
          </a:p>
          <a:p>
            <a:endParaRPr lang="en-US" dirty="0" smtClean="0"/>
          </a:p>
          <a:p>
            <a:r>
              <a:rPr lang="en-US" dirty="0" smtClean="0"/>
              <a:t>By default RESOURCE/GROUP assumed to be resource the series is being executed 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879600" y="1473194"/>
            <a:ext cx="321733" cy="1117600"/>
          </a:xfrm>
          <a:prstGeom prst="ellipse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expansion feature available in v2.6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1"/>
            <a:ext cx="8382000" cy="4749800"/>
          </a:xfrm>
        </p:spPr>
        <p:txBody>
          <a:bodyPr/>
          <a:lstStyle/>
          <a:p>
            <a:pPr>
              <a:spcAft>
                <a:spcPts val="672"/>
              </a:spcAft>
            </a:pPr>
            <a:r>
              <a:rPr lang="en-US" dirty="0" smtClean="0"/>
              <a:t>Optional execution string can be used to set the context the reporter runs under</a:t>
            </a:r>
          </a:p>
          <a:p>
            <a:pPr>
              <a:spcAft>
                <a:spcPts val="672"/>
              </a:spcAft>
            </a:pPr>
            <a:r>
              <a:rPr lang="en-US" dirty="0" smtClean="0"/>
              <a:t>E.g</a:t>
            </a:r>
            <a:r>
              <a:rPr lang="en-US" dirty="0"/>
              <a:t>., run reporter under fresh shell:  </a:t>
            </a:r>
            <a:br>
              <a:rPr lang="en-US" dirty="0"/>
            </a:b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/bin/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sh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-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l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-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c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‘</a:t>
            </a:r>
            <a:r>
              <a:rPr lang="en-US" sz="2000" dirty="0" err="1">
                <a:latin typeface="Courier" charset="0"/>
              </a:rPr>
              <a:t>net.benchmark.wget</a:t>
            </a:r>
            <a:r>
              <a:rPr lang="en-US" sz="2400" dirty="0" smtClean="0"/>
              <a:t> –</a:t>
            </a:r>
            <a:r>
              <a:rPr lang="en-US" sz="2400" dirty="0" err="1" smtClean="0"/>
              <a:t>args</a:t>
            </a:r>
            <a:r>
              <a:rPr lang="en-US" sz="2000" b="1" dirty="0" smtClean="0">
                <a:solidFill>
                  <a:schemeClr val="hlink"/>
                </a:solidFill>
                <a:latin typeface="Courier" charset="0"/>
              </a:rPr>
              <a:t>’</a:t>
            </a:r>
            <a:endParaRPr lang="en-US" sz="2400" b="1" dirty="0" smtClean="0">
              <a:solidFill>
                <a:schemeClr val="hlink"/>
              </a:solidFill>
              <a:latin typeface="Courier" charset="0"/>
            </a:endParaRPr>
          </a:p>
          <a:p>
            <a:pPr>
              <a:spcAft>
                <a:spcPts val="672"/>
              </a:spcAft>
            </a:pPr>
            <a:r>
              <a:rPr lang="en-US" dirty="0"/>
              <a:t>E.g., </a:t>
            </a:r>
            <a:r>
              <a:rPr lang="en-US" dirty="0" err="1"/>
              <a:t>softenv</a:t>
            </a:r>
            <a:r>
              <a:rPr lang="en-US" dirty="0"/>
              <a:t>/modules configuration</a:t>
            </a:r>
            <a:br>
              <a:rPr lang="en-US" dirty="0"/>
            </a:b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soft add +atlas;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cluster.math.atlas.version</a:t>
            </a:r>
            <a:r>
              <a:rPr lang="en-US" sz="2000" dirty="0" smtClean="0">
                <a:latin typeface="Courier" charset="0"/>
              </a:rPr>
              <a:t> –</a:t>
            </a:r>
            <a:r>
              <a:rPr lang="en-US" sz="2000" dirty="0" err="1" smtClean="0">
                <a:latin typeface="Courier" charset="0"/>
              </a:rPr>
              <a:t>args</a:t>
            </a:r>
            <a:endParaRPr lang="en-US" sz="2400" dirty="0">
              <a:latin typeface="Courier" charset="0"/>
            </a:endParaRPr>
          </a:p>
          <a:p>
            <a:pPr>
              <a:spcAft>
                <a:spcPts val="672"/>
              </a:spcAft>
            </a:pPr>
            <a:r>
              <a:rPr lang="en-US" dirty="0" smtClean="0">
                <a:latin typeface="+mj-lt"/>
              </a:rPr>
              <a:t>E.g., batch configuration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$INSTALL_DIR/bin/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cluster.batch.wrapper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-scheduler="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pbsxt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" -nodes=":8:8" -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walllimit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=420 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-exec=’</a:t>
            </a:r>
            <a:r>
              <a:rPr lang="en-US" sz="2000" dirty="0" err="1" smtClean="0">
                <a:latin typeface="Courier"/>
                <a:cs typeface="Courier"/>
              </a:rPr>
              <a:t>performance.hpcc</a:t>
            </a:r>
            <a:r>
              <a:rPr lang="en-US" sz="2000" dirty="0" smtClean="0">
                <a:latin typeface="Courier"/>
                <a:cs typeface="Courier"/>
              </a:rPr>
              <a:t> …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’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endParaRPr lang="en-US" sz="2000" dirty="0" smtClean="0">
              <a:latin typeface="+mj-lt"/>
            </a:endParaRPr>
          </a:p>
          <a:p>
            <a:pPr>
              <a:buFont typeface="Symbol" charset="2"/>
              <a:buChar char=""/>
            </a:pPr>
            <a:endParaRPr lang="en-US" dirty="0">
              <a:latin typeface="Courier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041400"/>
          </a:xfrm>
        </p:spPr>
        <p:txBody>
          <a:bodyPr/>
          <a:lstStyle/>
          <a:p>
            <a:r>
              <a:rPr lang="en-US" sz="3200" dirty="0"/>
              <a:t>Step 3d:  Specify an execution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2" name="AutoShape 82"/>
          <p:cNvSpPr>
            <a:spLocks noChangeArrowheads="1"/>
          </p:cNvSpPr>
          <p:nvPr/>
        </p:nvSpPr>
        <p:spPr bwMode="auto">
          <a:xfrm>
            <a:off x="762000" y="533400"/>
            <a:ext cx="2819400" cy="22098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3" name="AutoShape 83"/>
          <p:cNvSpPr>
            <a:spLocks noChangeArrowheads="1"/>
          </p:cNvSpPr>
          <p:nvPr/>
        </p:nvSpPr>
        <p:spPr bwMode="auto">
          <a:xfrm>
            <a:off x="4953000" y="4648200"/>
            <a:ext cx="3886200" cy="19050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4" name="AutoShape 84"/>
          <p:cNvSpPr>
            <a:spLocks noChangeArrowheads="1"/>
          </p:cNvSpPr>
          <p:nvPr/>
        </p:nvSpPr>
        <p:spPr bwMode="auto">
          <a:xfrm>
            <a:off x="4419600" y="228600"/>
            <a:ext cx="4495800" cy="31242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7086600" y="618966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61526" name="Text Box 86"/>
          <p:cNvSpPr txBox="1">
            <a:spLocks noChangeArrowheads="1"/>
          </p:cNvSpPr>
          <p:nvPr/>
        </p:nvSpPr>
        <p:spPr bwMode="auto">
          <a:xfrm>
            <a:off x="5715000" y="5262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27" name="AutoShape 87"/>
          <p:cNvSpPr>
            <a:spLocks noChangeArrowheads="1"/>
          </p:cNvSpPr>
          <p:nvPr/>
        </p:nvSpPr>
        <p:spPr bwMode="auto">
          <a:xfrm>
            <a:off x="7362825" y="52974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8" name="AutoShape 88"/>
          <p:cNvSpPr>
            <a:spLocks noChangeArrowheads="1"/>
          </p:cNvSpPr>
          <p:nvPr/>
        </p:nvSpPr>
        <p:spPr bwMode="auto">
          <a:xfrm>
            <a:off x="718185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9" name="AutoShape 89"/>
          <p:cNvSpPr>
            <a:spLocks noChangeArrowheads="1"/>
          </p:cNvSpPr>
          <p:nvPr/>
        </p:nvSpPr>
        <p:spPr bwMode="auto">
          <a:xfrm>
            <a:off x="7724775" y="52974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0" name="AutoShape 90"/>
          <p:cNvSpPr>
            <a:spLocks noChangeArrowheads="1"/>
          </p:cNvSpPr>
          <p:nvPr/>
        </p:nvSpPr>
        <p:spPr bwMode="auto">
          <a:xfrm>
            <a:off x="754380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1" name="AutoShape 91"/>
          <p:cNvSpPr>
            <a:spLocks noChangeArrowheads="1"/>
          </p:cNvSpPr>
          <p:nvPr/>
        </p:nvSpPr>
        <p:spPr bwMode="auto">
          <a:xfrm>
            <a:off x="8086725" y="52974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2" name="AutoShape 92"/>
          <p:cNvSpPr>
            <a:spLocks noChangeArrowheads="1"/>
          </p:cNvSpPr>
          <p:nvPr/>
        </p:nvSpPr>
        <p:spPr bwMode="auto">
          <a:xfrm>
            <a:off x="790575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3" name="Picture 93"/>
          <p:cNvPicPr preferRelativeResize="0"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990600" y="838200"/>
            <a:ext cx="1295400" cy="122872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61534" name="AutoShape 94"/>
          <p:cNvSpPr>
            <a:spLocks noChangeArrowheads="1"/>
          </p:cNvSpPr>
          <p:nvPr/>
        </p:nvSpPr>
        <p:spPr bwMode="auto">
          <a:xfrm>
            <a:off x="7334250" y="5092700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535" name="AutoShape 95"/>
          <p:cNvSpPr>
            <a:spLocks noChangeArrowheads="1"/>
          </p:cNvSpPr>
          <p:nvPr/>
        </p:nvSpPr>
        <p:spPr bwMode="auto">
          <a:xfrm>
            <a:off x="4724400" y="439738"/>
            <a:ext cx="1371600" cy="93186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1536" name="AutoShape 96"/>
          <p:cNvSpPr>
            <a:spLocks noChangeArrowheads="1"/>
          </p:cNvSpPr>
          <p:nvPr/>
        </p:nvSpPr>
        <p:spPr bwMode="auto">
          <a:xfrm>
            <a:off x="4724400" y="2438400"/>
            <a:ext cx="13716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61537" name="AutoShape 97"/>
          <p:cNvSpPr>
            <a:spLocks noChangeArrowheads="1"/>
          </p:cNvSpPr>
          <p:nvPr/>
        </p:nvSpPr>
        <p:spPr bwMode="auto">
          <a:xfrm>
            <a:off x="7162800" y="2438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Depot</a:t>
            </a:r>
          </a:p>
        </p:txBody>
      </p:sp>
      <p:cxnSp>
        <p:nvCxnSpPr>
          <p:cNvPr id="61538" name="AutoShape 98"/>
          <p:cNvCxnSpPr>
            <a:cxnSpLocks noChangeShapeType="1"/>
            <a:stCxn id="61553" idx="0"/>
            <a:endCxn id="61537" idx="2"/>
          </p:cNvCxnSpPr>
          <p:nvPr/>
        </p:nvCxnSpPr>
        <p:spPr bwMode="auto">
          <a:xfrm flipV="1">
            <a:off x="5810250" y="3124200"/>
            <a:ext cx="2038350" cy="195421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39" name="AutoShape 99"/>
          <p:cNvCxnSpPr>
            <a:cxnSpLocks noChangeShapeType="1"/>
            <a:stCxn id="61536" idx="2"/>
            <a:endCxn id="61534" idx="0"/>
          </p:cNvCxnSpPr>
          <p:nvPr/>
        </p:nvCxnSpPr>
        <p:spPr bwMode="auto">
          <a:xfrm>
            <a:off x="5410200" y="3124200"/>
            <a:ext cx="2381250" cy="1968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40" name="Oval 100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41" name="AutoShape 101"/>
          <p:cNvSpPr>
            <a:spLocks noChangeArrowheads="1"/>
          </p:cNvSpPr>
          <p:nvPr/>
        </p:nvSpPr>
        <p:spPr bwMode="auto">
          <a:xfrm>
            <a:off x="5946775" y="3549650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cxnSp>
        <p:nvCxnSpPr>
          <p:cNvPr id="61542" name="AutoShape 102"/>
          <p:cNvCxnSpPr>
            <a:cxnSpLocks noChangeShapeType="1"/>
            <a:stCxn id="61536" idx="2"/>
            <a:endCxn id="61553" idx="0"/>
          </p:cNvCxnSpPr>
          <p:nvPr/>
        </p:nvCxnSpPr>
        <p:spPr bwMode="auto">
          <a:xfrm>
            <a:off x="5410200" y="3124200"/>
            <a:ext cx="400050" cy="195421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43" name="AutoShape 103"/>
          <p:cNvCxnSpPr>
            <a:cxnSpLocks noChangeShapeType="1"/>
            <a:stCxn id="61534" idx="0"/>
            <a:endCxn id="61537" idx="2"/>
          </p:cNvCxnSpPr>
          <p:nvPr/>
        </p:nvCxnSpPr>
        <p:spPr bwMode="auto">
          <a:xfrm flipV="1">
            <a:off x="7791450" y="3124200"/>
            <a:ext cx="57150" cy="1968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44" name="AutoShape 104"/>
          <p:cNvCxnSpPr>
            <a:cxnSpLocks noChangeShapeType="1"/>
            <a:stCxn id="61537" idx="0"/>
            <a:endCxn id="61545" idx="2"/>
          </p:cNvCxnSpPr>
          <p:nvPr/>
        </p:nvCxnSpPr>
        <p:spPr bwMode="auto">
          <a:xfrm flipV="1">
            <a:off x="7848600" y="1676400"/>
            <a:ext cx="0" cy="7620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45" name="Rectangle 105"/>
          <p:cNvSpPr>
            <a:spLocks noChangeArrowheads="1"/>
          </p:cNvSpPr>
          <p:nvPr/>
        </p:nvSpPr>
        <p:spPr bwMode="auto">
          <a:xfrm>
            <a:off x="6934200" y="1295400"/>
            <a:ext cx="1828800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Data Consumers</a:t>
            </a:r>
          </a:p>
        </p:txBody>
      </p:sp>
      <p:sp>
        <p:nvSpPr>
          <p:cNvPr id="61546" name="Text Box 106"/>
          <p:cNvSpPr txBox="1">
            <a:spLocks noChangeArrowheads="1"/>
          </p:cNvSpPr>
          <p:nvPr/>
        </p:nvSpPr>
        <p:spPr bwMode="auto">
          <a:xfrm>
            <a:off x="5105400" y="61753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61547" name="AutoShape 107"/>
          <p:cNvSpPr>
            <a:spLocks noChangeArrowheads="1"/>
          </p:cNvSpPr>
          <p:nvPr/>
        </p:nvSpPr>
        <p:spPr bwMode="auto">
          <a:xfrm>
            <a:off x="5381625" y="528320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8" name="AutoShape 108"/>
          <p:cNvSpPr>
            <a:spLocks noChangeArrowheads="1"/>
          </p:cNvSpPr>
          <p:nvPr/>
        </p:nvSpPr>
        <p:spPr bwMode="auto">
          <a:xfrm>
            <a:off x="520065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9" name="AutoShape 109"/>
          <p:cNvSpPr>
            <a:spLocks noChangeArrowheads="1"/>
          </p:cNvSpPr>
          <p:nvPr/>
        </p:nvSpPr>
        <p:spPr bwMode="auto">
          <a:xfrm>
            <a:off x="5743575" y="528320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0" name="AutoShape 110"/>
          <p:cNvSpPr>
            <a:spLocks noChangeArrowheads="1"/>
          </p:cNvSpPr>
          <p:nvPr/>
        </p:nvSpPr>
        <p:spPr bwMode="auto">
          <a:xfrm>
            <a:off x="556260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1" name="AutoShape 111"/>
          <p:cNvSpPr>
            <a:spLocks noChangeArrowheads="1"/>
          </p:cNvSpPr>
          <p:nvPr/>
        </p:nvSpPr>
        <p:spPr bwMode="auto">
          <a:xfrm>
            <a:off x="6105525" y="52832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2" name="AutoShape 112"/>
          <p:cNvSpPr>
            <a:spLocks noChangeArrowheads="1"/>
          </p:cNvSpPr>
          <p:nvPr/>
        </p:nvSpPr>
        <p:spPr bwMode="auto">
          <a:xfrm>
            <a:off x="592455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3" name="AutoShape 113"/>
          <p:cNvSpPr>
            <a:spLocks noChangeArrowheads="1"/>
          </p:cNvSpPr>
          <p:nvPr/>
        </p:nvSpPr>
        <p:spPr bwMode="auto">
          <a:xfrm>
            <a:off x="5353050" y="5078413"/>
            <a:ext cx="914400" cy="7127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554" name="Oval 114"/>
          <p:cNvSpPr>
            <a:spLocks noChangeArrowheads="1"/>
          </p:cNvSpPr>
          <p:nvPr/>
        </p:nvSpPr>
        <p:spPr bwMode="auto">
          <a:xfrm>
            <a:off x="5562600" y="4419600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55" name="AutoShape 115"/>
          <p:cNvSpPr>
            <a:spLocks noChangeArrowheads="1"/>
          </p:cNvSpPr>
          <p:nvPr/>
        </p:nvSpPr>
        <p:spPr bwMode="auto">
          <a:xfrm>
            <a:off x="5489575" y="3979863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cxnSp>
        <p:nvCxnSpPr>
          <p:cNvPr id="61556" name="AutoShape 116"/>
          <p:cNvCxnSpPr>
            <a:cxnSpLocks noChangeShapeType="1"/>
            <a:stCxn id="61535" idx="3"/>
            <a:endCxn id="61536" idx="0"/>
          </p:cNvCxnSpPr>
          <p:nvPr/>
        </p:nvCxnSpPr>
        <p:spPr bwMode="auto">
          <a:xfrm>
            <a:off x="5410200" y="1371600"/>
            <a:ext cx="0" cy="1066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57" name="AutoShape 117"/>
          <p:cNvCxnSpPr>
            <a:cxnSpLocks noChangeShapeType="1"/>
            <a:stCxn id="61571" idx="3"/>
            <a:endCxn id="61536" idx="1"/>
          </p:cNvCxnSpPr>
          <p:nvPr/>
        </p:nvCxnSpPr>
        <p:spPr bwMode="auto">
          <a:xfrm>
            <a:off x="2895600" y="1676400"/>
            <a:ext cx="1828800" cy="11049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58" name="Oval 118"/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59" name="AutoShape 119"/>
          <p:cNvSpPr>
            <a:spLocks noChangeArrowheads="1"/>
          </p:cNvSpPr>
          <p:nvPr/>
        </p:nvSpPr>
        <p:spPr bwMode="auto">
          <a:xfrm>
            <a:off x="3759200" y="2106613"/>
            <a:ext cx="381000" cy="306387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C</a:t>
            </a:r>
          </a:p>
        </p:txBody>
      </p:sp>
      <p:pic>
        <p:nvPicPr>
          <p:cNvPr id="61570" name="Picture 130" descr="ug-incat-repositories"/>
          <p:cNvPicPr preferRelativeResize="0"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990600" y="1828800"/>
            <a:ext cx="2057400" cy="79057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61571" name="AutoShape 131"/>
          <p:cNvSpPr>
            <a:spLocks noChangeArrowheads="1"/>
          </p:cNvSpPr>
          <p:nvPr/>
        </p:nvSpPr>
        <p:spPr bwMode="auto">
          <a:xfrm>
            <a:off x="1981200" y="1447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Incat</a:t>
            </a:r>
          </a:p>
        </p:txBody>
      </p:sp>
      <p:sp>
        <p:nvSpPr>
          <p:cNvPr id="61572" name="AutoShape 132"/>
          <p:cNvSpPr>
            <a:spLocks noChangeArrowheads="1"/>
          </p:cNvSpPr>
          <p:nvPr/>
        </p:nvSpPr>
        <p:spPr bwMode="auto">
          <a:xfrm>
            <a:off x="7010400" y="362585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73" name="AutoShape 133"/>
          <p:cNvSpPr>
            <a:spLocks noChangeArrowheads="1"/>
          </p:cNvSpPr>
          <p:nvPr/>
        </p:nvSpPr>
        <p:spPr bwMode="auto">
          <a:xfrm>
            <a:off x="7640638" y="3778250"/>
            <a:ext cx="284162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cxnSp>
        <p:nvCxnSpPr>
          <p:cNvPr id="61574" name="AutoShape 134"/>
          <p:cNvCxnSpPr>
            <a:cxnSpLocks noChangeShapeType="1"/>
            <a:stCxn id="61536" idx="3"/>
            <a:endCxn id="61537" idx="1"/>
          </p:cNvCxnSpPr>
          <p:nvPr/>
        </p:nvCxnSpPr>
        <p:spPr bwMode="auto">
          <a:xfrm>
            <a:off x="6096000" y="2781300"/>
            <a:ext cx="10668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75" name="AutoShape 135"/>
          <p:cNvSpPr>
            <a:spLocks noChangeArrowheads="1"/>
          </p:cNvSpPr>
          <p:nvPr/>
        </p:nvSpPr>
        <p:spPr bwMode="auto">
          <a:xfrm>
            <a:off x="6324600" y="2635250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pic>
        <p:nvPicPr>
          <p:cNvPr id="61576" name="Picture 136" descr="googleNeonPing"/>
          <p:cNvPicPr preferRelativeResize="0"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7931150" y="381000"/>
            <a:ext cx="831850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1577" name="Picture 137" descr="summaryHistoryJsp_sm"/>
          <p:cNvPicPr preferRelativeResize="0"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7391400" y="304800"/>
            <a:ext cx="811213" cy="811213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1578" name="Picture 138" descr="summary_report_sm"/>
          <p:cNvPicPr preferRelativeResize="0"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6858000" y="381000"/>
            <a:ext cx="838200" cy="83820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61580" name="Rectangle 140"/>
          <p:cNvSpPr>
            <a:spLocks noChangeArrowheads="1"/>
          </p:cNvSpPr>
          <p:nvPr/>
        </p:nvSpPr>
        <p:spPr bwMode="auto">
          <a:xfrm>
            <a:off x="0" y="2743200"/>
            <a:ext cx="43434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0000CC"/>
                </a:solidFill>
              </a:rPr>
              <a:t>Control Infrastructure</a:t>
            </a:r>
            <a:endParaRPr lang="en-US" sz="3200" b="1">
              <a:solidFill>
                <a:srgbClr val="0000CC"/>
              </a:solidFill>
            </a:endParaRPr>
          </a:p>
        </p:txBody>
      </p:sp>
      <p:sp>
        <p:nvSpPr>
          <p:cNvPr id="61582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4419600" cy="28956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Minimal impact on monitored resources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Flexible reporter scheduling and configuration options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Easy installation and maintenance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Proxy credential available to reporters for user-level execution</a:t>
            </a:r>
          </a:p>
        </p:txBody>
      </p:sp>
      <p:cxnSp>
        <p:nvCxnSpPr>
          <p:cNvPr id="51" name="AutoShape 134"/>
          <p:cNvCxnSpPr>
            <a:cxnSpLocks noChangeShapeType="1"/>
          </p:cNvCxnSpPr>
          <p:nvPr/>
        </p:nvCxnSpPr>
        <p:spPr bwMode="auto">
          <a:xfrm flipV="1">
            <a:off x="6028267" y="1693335"/>
            <a:ext cx="1236134" cy="77893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AutoShape 135"/>
          <p:cNvSpPr>
            <a:spLocks noChangeArrowheads="1"/>
          </p:cNvSpPr>
          <p:nvPr/>
        </p:nvSpPr>
        <p:spPr bwMode="auto">
          <a:xfrm>
            <a:off x="6426200" y="1957917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rgbClr val="4C4C4C"/>
                </a:solidFill>
              </a:rPr>
              <a:t>C</a:t>
            </a:r>
            <a:endParaRPr lang="en-US" sz="12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93688"/>
            <a:ext cx="8382000" cy="1041400"/>
          </a:xfrm>
        </p:spPr>
        <p:txBody>
          <a:bodyPr/>
          <a:lstStyle/>
          <a:p>
            <a:r>
              <a:rPr lang="en-US"/>
              <a:t>Step 3e:  Choose a scheduling frequency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400"/>
              <a:t>Expressed in extended cron syntax</a:t>
            </a:r>
          </a:p>
          <a:p>
            <a:pPr algn="ctr"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" charset="0"/>
              </a:rPr>
              <a:t>minute hour dayOfMonth month dayOfWeek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sz="1800">
              <a:latin typeface="Courier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minute</a:t>
            </a:r>
            <a:r>
              <a:rPr lang="en-US" sz="1800"/>
              <a:t>  = The minute of the hour the reporter will be executed (range: 0-59)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hour</a:t>
            </a:r>
            <a:r>
              <a:rPr lang="en-US" sz="1800"/>
              <a:t>  = The hour of the day the reporter will be executed (range: 0-23)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dayOfMonth</a:t>
            </a:r>
            <a:r>
              <a:rPr lang="en-US" sz="1800"/>
              <a:t> = The day of the month the reporter will be executed (range: 0-23)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month</a:t>
            </a:r>
            <a:r>
              <a:rPr lang="en-US" sz="1800"/>
              <a:t> = The month the reporter will be executed (range: 1-12)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dayOfWeek</a:t>
            </a:r>
            <a:r>
              <a:rPr lang="en-US" sz="1800"/>
              <a:t> = The day of the week the reporter will be executed (range: 0-6)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sz="1800"/>
          </a:p>
          <a:p>
            <a:pPr>
              <a:lnSpc>
                <a:spcPct val="85000"/>
              </a:lnSpc>
            </a:pPr>
            <a:r>
              <a:rPr lang="en-US" sz="2400"/>
              <a:t>"?" in the field tells Inca to pick a random time within the specified range -- spreads out load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? * * * * = run anytime every hour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?-59/10 * * * * = run anytime every 10 minutes</a:t>
            </a:r>
          </a:p>
          <a:p>
            <a:pPr>
              <a:lnSpc>
                <a:spcPct val="85000"/>
              </a:lnSpc>
            </a:pPr>
            <a:endParaRPr lang="en-US" sz="2400" b="1">
              <a:solidFill>
                <a:srgbClr val="4F4E68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3f:  Specify a unique nickname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9400"/>
            <a:ext cx="8382000" cy="4749800"/>
          </a:xfrm>
        </p:spPr>
        <p:txBody>
          <a:bodyPr/>
          <a:lstStyle/>
          <a:p>
            <a:r>
              <a:rPr lang="en-US"/>
              <a:t>Descriptive name that describes the test</a:t>
            </a:r>
          </a:p>
          <a:p>
            <a:endParaRPr lang="en-US"/>
          </a:p>
          <a:p>
            <a:r>
              <a:rPr lang="en-US"/>
              <a:t>Can contain macros -- important for multi-valued macros</a:t>
            </a:r>
          </a:p>
          <a:p>
            <a:endParaRPr lang="en-US"/>
          </a:p>
          <a:p>
            <a:r>
              <a:rPr lang="en-US"/>
              <a:t>E.g., </a:t>
            </a:r>
            <a:r>
              <a:rPr lang="en-US">
                <a:latin typeface="Courier" charset="0"/>
              </a:rPr>
              <a:t>atlas_version</a:t>
            </a:r>
          </a:p>
          <a:p>
            <a:endParaRPr lang="en-US">
              <a:latin typeface="Courier" charset="0"/>
            </a:endParaRPr>
          </a:p>
          <a:p>
            <a:r>
              <a:rPr lang="en-US"/>
              <a:t>E.g.,</a:t>
            </a:r>
            <a:r>
              <a:rPr lang="en-US">
                <a:latin typeface="Courier" charset="0"/>
              </a:rPr>
              <a:t> gridftp_test_to_@site@</a:t>
            </a:r>
            <a:endParaRPr lang="en-US" sz="2400">
              <a:latin typeface="Courier" charset="0"/>
            </a:endParaRPr>
          </a:p>
          <a:p>
            <a:endParaRPr lang="en-US" sz="2400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3g:  Limit resource usage of reporter</a:t>
            </a:r>
            <a:br>
              <a:rPr lang="en-US"/>
            </a:br>
            <a:r>
              <a:rPr lang="en-US"/>
              <a:t>(optional)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Wall clock time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10 seconds</a:t>
            </a:r>
          </a:p>
          <a:p>
            <a:pPr lvl="1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Cpu seconds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2 cpu seconds</a:t>
            </a:r>
          </a:p>
          <a:p>
            <a:pPr lvl="1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Memory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20 MB</a:t>
            </a:r>
          </a:p>
          <a:p>
            <a:pPr lvl="2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Reporter will be killed and an error report will be sent indicating the resource usage exceeded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suite?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set of report series that share a common theme.  E.g.,</a:t>
            </a:r>
          </a:p>
          <a:p>
            <a:pPr lvl="1"/>
            <a:r>
              <a:rPr lang="en-US"/>
              <a:t>data management</a:t>
            </a:r>
          </a:p>
          <a:p>
            <a:pPr lvl="1"/>
            <a:r>
              <a:rPr lang="en-US"/>
              <a:t>job management</a:t>
            </a:r>
          </a:p>
          <a:p>
            <a:pPr lvl="1"/>
            <a:r>
              <a:rPr lang="en-US"/>
              <a:t>file transfer</a:t>
            </a:r>
          </a:p>
          <a:p>
            <a:pPr lvl="1"/>
            <a:r>
              <a:rPr lang="en-US"/>
              <a:t>LiDAR workflow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6" name="AutoShape 14"/>
          <p:cNvSpPr>
            <a:spLocks noChangeArrowheads="1"/>
          </p:cNvSpPr>
          <p:nvPr/>
        </p:nvSpPr>
        <p:spPr bwMode="auto">
          <a:xfrm>
            <a:off x="2438400" y="2014538"/>
            <a:ext cx="4495800" cy="2667000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2743200" y="3538538"/>
            <a:ext cx="1066800" cy="931862"/>
          </a:xfrm>
          <a:prstGeom prst="can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" charset="0"/>
              </a:rPr>
              <a:t>Repository</a:t>
            </a:r>
          </a:p>
          <a:p>
            <a:pPr algn="ctr"/>
            <a:r>
              <a:rPr lang="en-US" sz="1600">
                <a:latin typeface="Arial" charset="0"/>
              </a:rPr>
              <a:t>cache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4038600" y="3538538"/>
            <a:ext cx="990600" cy="931862"/>
          </a:xfrm>
          <a:prstGeom prst="can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" charset="0"/>
              </a:rPr>
              <a:t>Suites</a:t>
            </a: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4321175" y="2219325"/>
            <a:ext cx="8826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Expand series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5549900" y="2916238"/>
            <a:ext cx="1016000" cy="33972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Distribute</a:t>
            </a:r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>
            <a:off x="5410200" y="3767138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RM</a:t>
            </a:r>
          </a:p>
        </p:txBody>
      </p: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2590800" y="212725"/>
            <a:ext cx="1371600" cy="93186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Repository</a:t>
            </a:r>
          </a:p>
        </p:txBody>
      </p:sp>
      <p:cxnSp>
        <p:nvCxnSpPr>
          <p:cNvPr id="110608" name="AutoShape 16"/>
          <p:cNvCxnSpPr>
            <a:cxnSpLocks noChangeShapeType="1"/>
            <a:stCxn id="110607" idx="3"/>
            <a:endCxn id="110599" idx="1"/>
          </p:cNvCxnSpPr>
          <p:nvPr/>
        </p:nvCxnSpPr>
        <p:spPr bwMode="auto">
          <a:xfrm>
            <a:off x="3276600" y="1144588"/>
            <a:ext cx="0" cy="23939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09" name="Oval 17"/>
          <p:cNvSpPr>
            <a:spLocks noChangeArrowheads="1"/>
          </p:cNvSpPr>
          <p:nvPr/>
        </p:nvSpPr>
        <p:spPr bwMode="auto">
          <a:xfrm>
            <a:off x="3124200" y="1328738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pic>
        <p:nvPicPr>
          <p:cNvPr id="110611" name="Picture 19"/>
          <p:cNvPicPr preferRelativeResize="0"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228600" y="212725"/>
            <a:ext cx="1295400" cy="1228725"/>
          </a:xfrm>
          <a:prstGeom prst="rect">
            <a:avLst/>
          </a:prstGeom>
          <a:solidFill>
            <a:srgbClr val="C0C0C0"/>
          </a:solidFill>
        </p:spPr>
      </p:pic>
      <p:cxnSp>
        <p:nvCxnSpPr>
          <p:cNvPr id="110612" name="AutoShape 20"/>
          <p:cNvCxnSpPr>
            <a:cxnSpLocks noChangeShapeType="1"/>
            <a:stCxn id="0" idx="2"/>
            <a:endCxn id="110604" idx="1"/>
          </p:cNvCxnSpPr>
          <p:nvPr/>
        </p:nvCxnSpPr>
        <p:spPr bwMode="auto">
          <a:xfrm>
            <a:off x="1257300" y="1993900"/>
            <a:ext cx="1539875" cy="106203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13" name="AutoShape 21"/>
          <p:cNvSpPr>
            <a:spLocks noChangeArrowheads="1"/>
          </p:cNvSpPr>
          <p:nvPr/>
        </p:nvSpPr>
        <p:spPr bwMode="auto">
          <a:xfrm>
            <a:off x="1651000" y="2217738"/>
            <a:ext cx="381000" cy="306387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C</a:t>
            </a:r>
          </a:p>
        </p:txBody>
      </p:sp>
      <p:pic>
        <p:nvPicPr>
          <p:cNvPr id="110614" name="Picture 22" descr="ug-incat-repositories"/>
          <p:cNvPicPr preferRelativeResize="0"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28600" y="1203325"/>
            <a:ext cx="2057400" cy="79057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110615" name="AutoShape 23"/>
          <p:cNvSpPr>
            <a:spLocks noChangeArrowheads="1"/>
          </p:cNvSpPr>
          <p:nvPr/>
        </p:nvSpPr>
        <p:spPr bwMode="auto">
          <a:xfrm>
            <a:off x="1219200" y="822325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Incat</a:t>
            </a:r>
          </a:p>
        </p:txBody>
      </p:sp>
      <p:sp>
        <p:nvSpPr>
          <p:cNvPr id="110622" name="AutoShape 30"/>
          <p:cNvSpPr>
            <a:spLocks noChangeArrowheads="1"/>
          </p:cNvSpPr>
          <p:nvPr/>
        </p:nvSpPr>
        <p:spPr bwMode="auto">
          <a:xfrm>
            <a:off x="7620000" y="2700338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Depot</a:t>
            </a:r>
          </a:p>
        </p:txBody>
      </p:sp>
      <p:cxnSp>
        <p:nvCxnSpPr>
          <p:cNvPr id="110623" name="AutoShape 31"/>
          <p:cNvCxnSpPr>
            <a:cxnSpLocks noChangeShapeType="1"/>
            <a:stCxn id="110603" idx="3"/>
            <a:endCxn id="110622" idx="1"/>
          </p:cNvCxnSpPr>
          <p:nvPr/>
        </p:nvCxnSpPr>
        <p:spPr bwMode="auto">
          <a:xfrm flipV="1">
            <a:off x="6565900" y="3043238"/>
            <a:ext cx="1054100" cy="428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27" name="AutoShape 35"/>
          <p:cNvSpPr>
            <a:spLocks noChangeArrowheads="1"/>
          </p:cNvSpPr>
          <p:nvPr/>
        </p:nvSpPr>
        <p:spPr bwMode="auto">
          <a:xfrm>
            <a:off x="2797175" y="2082800"/>
            <a:ext cx="10350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Refresh</a:t>
            </a:r>
          </a:p>
          <a:p>
            <a:r>
              <a:rPr lang="en-US" sz="1400">
                <a:latin typeface="Arial" charset="0"/>
              </a:rPr>
              <a:t>repository</a:t>
            </a:r>
            <a:endParaRPr lang="en-US" sz="2000">
              <a:latin typeface="Arial" charset="0"/>
            </a:endParaRPr>
          </a:p>
        </p:txBody>
      </p:sp>
      <p:cxnSp>
        <p:nvCxnSpPr>
          <p:cNvPr id="110628" name="AutoShape 36"/>
          <p:cNvCxnSpPr>
            <a:cxnSpLocks noChangeShapeType="1"/>
            <a:stCxn id="110604" idx="3"/>
            <a:endCxn id="110601" idx="1"/>
          </p:cNvCxnSpPr>
          <p:nvPr/>
        </p:nvCxnSpPr>
        <p:spPr bwMode="auto">
          <a:xfrm flipV="1">
            <a:off x="3832225" y="2506663"/>
            <a:ext cx="48895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29" name="AutoShape 37"/>
          <p:cNvCxnSpPr>
            <a:cxnSpLocks noChangeShapeType="1"/>
            <a:stCxn id="110601" idx="3"/>
            <a:endCxn id="110603" idx="0"/>
          </p:cNvCxnSpPr>
          <p:nvPr/>
        </p:nvCxnSpPr>
        <p:spPr bwMode="auto">
          <a:xfrm>
            <a:off x="5203825" y="2506663"/>
            <a:ext cx="8540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04" name="AutoShape 12"/>
          <p:cNvSpPr>
            <a:spLocks noChangeArrowheads="1"/>
          </p:cNvSpPr>
          <p:nvPr/>
        </p:nvSpPr>
        <p:spPr bwMode="auto">
          <a:xfrm>
            <a:off x="2797175" y="2768600"/>
            <a:ext cx="10350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Download reporters</a:t>
            </a:r>
            <a:endParaRPr lang="en-US" sz="2000">
              <a:latin typeface="Arial" charset="0"/>
            </a:endParaRPr>
          </a:p>
        </p:txBody>
      </p:sp>
      <p:sp>
        <p:nvSpPr>
          <p:cNvPr id="110625" name="AutoShape 33"/>
          <p:cNvSpPr>
            <a:spLocks noChangeAspect="1" noChangeArrowheads="1"/>
          </p:cNvSpPr>
          <p:nvPr/>
        </p:nvSpPr>
        <p:spPr bwMode="auto">
          <a:xfrm>
            <a:off x="3962400" y="2686050"/>
            <a:ext cx="301625" cy="2428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C</a:t>
            </a:r>
          </a:p>
        </p:txBody>
      </p:sp>
      <p:cxnSp>
        <p:nvCxnSpPr>
          <p:cNvPr id="110632" name="AutoShape 40"/>
          <p:cNvCxnSpPr>
            <a:cxnSpLocks noChangeShapeType="1"/>
            <a:stCxn id="110603" idx="1"/>
            <a:endCxn id="110600" idx="1"/>
          </p:cNvCxnSpPr>
          <p:nvPr/>
        </p:nvCxnSpPr>
        <p:spPr bwMode="auto">
          <a:xfrm flipH="1">
            <a:off x="4533900" y="3086100"/>
            <a:ext cx="101600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33" name="AutoShape 41"/>
          <p:cNvCxnSpPr>
            <a:cxnSpLocks noChangeShapeType="1"/>
            <a:stCxn id="110603" idx="2"/>
            <a:endCxn id="110605" idx="0"/>
          </p:cNvCxnSpPr>
          <p:nvPr/>
        </p:nvCxnSpPr>
        <p:spPr bwMode="auto">
          <a:xfrm flipH="1">
            <a:off x="5905500" y="3255963"/>
            <a:ext cx="1524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5392738" y="2547938"/>
            <a:ext cx="246062" cy="206375"/>
            <a:chOff x="3397" y="1934"/>
            <a:chExt cx="155" cy="130"/>
          </a:xfrm>
        </p:grpSpPr>
        <p:sp>
          <p:nvSpPr>
            <p:cNvPr id="110619" name="AutoShape 27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34" name="AutoShape 42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36" name="Group 44"/>
          <p:cNvGrpSpPr>
            <a:grpSpLocks/>
          </p:cNvGrpSpPr>
          <p:nvPr/>
        </p:nvGrpSpPr>
        <p:grpSpPr bwMode="auto">
          <a:xfrm>
            <a:off x="5029200" y="3157538"/>
            <a:ext cx="246063" cy="206375"/>
            <a:chOff x="3397" y="1934"/>
            <a:chExt cx="155" cy="130"/>
          </a:xfrm>
        </p:grpSpPr>
        <p:sp>
          <p:nvSpPr>
            <p:cNvPr id="110637" name="AutoShape 45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38" name="AutoShape 46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39" name="Group 47"/>
          <p:cNvGrpSpPr>
            <a:grpSpLocks/>
          </p:cNvGrpSpPr>
          <p:nvPr/>
        </p:nvGrpSpPr>
        <p:grpSpPr bwMode="auto">
          <a:xfrm>
            <a:off x="5943600" y="3309938"/>
            <a:ext cx="246063" cy="206375"/>
            <a:chOff x="3397" y="1934"/>
            <a:chExt cx="155" cy="130"/>
          </a:xfrm>
        </p:grpSpPr>
        <p:sp>
          <p:nvSpPr>
            <p:cNvPr id="110640" name="AutoShape 48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41" name="AutoShape 49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42" name="Group 50"/>
          <p:cNvGrpSpPr>
            <a:grpSpLocks/>
          </p:cNvGrpSpPr>
          <p:nvPr/>
        </p:nvGrpSpPr>
        <p:grpSpPr bwMode="auto">
          <a:xfrm>
            <a:off x="7086600" y="2928938"/>
            <a:ext cx="246063" cy="206375"/>
            <a:chOff x="3397" y="1934"/>
            <a:chExt cx="155" cy="130"/>
          </a:xfrm>
        </p:grpSpPr>
        <p:sp>
          <p:nvSpPr>
            <p:cNvPr id="110643" name="AutoShape 51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44" name="AutoShape 52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sp>
        <p:nvSpPr>
          <p:cNvPr id="110645" name="AutoShape 53"/>
          <p:cNvSpPr>
            <a:spLocks noChangeArrowheads="1"/>
          </p:cNvSpPr>
          <p:nvPr/>
        </p:nvSpPr>
        <p:spPr bwMode="auto">
          <a:xfrm>
            <a:off x="5086350" y="5145088"/>
            <a:ext cx="3851275" cy="16002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7218363" y="63722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C4C4C"/>
                </a:solidFill>
                <a:latin typeface="Arial" charset="0"/>
              </a:rPr>
              <a:t>Grid Resource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5854700" y="55229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7310438" y="57816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1" name="AutoShape 59"/>
          <p:cNvSpPr>
            <a:spLocks noChangeArrowheads="1"/>
          </p:cNvSpPr>
          <p:nvPr/>
        </p:nvSpPr>
        <p:spPr bwMode="auto">
          <a:xfrm>
            <a:off x="7620000" y="5781675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2" name="AutoShape 60"/>
          <p:cNvSpPr>
            <a:spLocks noChangeArrowheads="1"/>
          </p:cNvSpPr>
          <p:nvPr/>
        </p:nvSpPr>
        <p:spPr bwMode="auto">
          <a:xfrm>
            <a:off x="8145463" y="56038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3" name="AutoShape 61"/>
          <p:cNvSpPr>
            <a:spLocks noChangeArrowheads="1"/>
          </p:cNvSpPr>
          <p:nvPr/>
        </p:nvSpPr>
        <p:spPr bwMode="auto">
          <a:xfrm>
            <a:off x="7929563" y="57816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7508875" y="5399088"/>
            <a:ext cx="838200" cy="5984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Manager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10655" name="AutoShape 63"/>
          <p:cNvCxnSpPr>
            <a:cxnSpLocks noChangeShapeType="1"/>
            <a:stCxn id="110668" idx="0"/>
            <a:endCxn id="110622" idx="2"/>
          </p:cNvCxnSpPr>
          <p:nvPr/>
        </p:nvCxnSpPr>
        <p:spPr bwMode="auto">
          <a:xfrm flipV="1">
            <a:off x="5894388" y="3386138"/>
            <a:ext cx="2411412" cy="19986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56" name="AutoShape 64"/>
          <p:cNvCxnSpPr>
            <a:cxnSpLocks noChangeShapeType="1"/>
            <a:stCxn id="110673" idx="2"/>
            <a:endCxn id="110654" idx="0"/>
          </p:cNvCxnSpPr>
          <p:nvPr/>
        </p:nvCxnSpPr>
        <p:spPr bwMode="auto">
          <a:xfrm>
            <a:off x="6070600" y="4464050"/>
            <a:ext cx="1857375" cy="93503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57" name="Oval 65"/>
          <p:cNvSpPr>
            <a:spLocks noChangeArrowheads="1"/>
          </p:cNvSpPr>
          <p:nvPr/>
        </p:nvSpPr>
        <p:spPr bwMode="auto">
          <a:xfrm>
            <a:off x="7138988" y="4970463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58" name="AutoShape 66"/>
          <p:cNvSpPr>
            <a:spLocks noChangeArrowheads="1"/>
          </p:cNvSpPr>
          <p:nvPr/>
        </p:nvSpPr>
        <p:spPr bwMode="auto">
          <a:xfrm>
            <a:off x="6743700" y="4733925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S</a:t>
            </a:r>
          </a:p>
        </p:txBody>
      </p:sp>
      <p:cxnSp>
        <p:nvCxnSpPr>
          <p:cNvPr id="110659" name="AutoShape 67"/>
          <p:cNvCxnSpPr>
            <a:cxnSpLocks noChangeShapeType="1"/>
            <a:stCxn id="110605" idx="2"/>
            <a:endCxn id="110668" idx="0"/>
          </p:cNvCxnSpPr>
          <p:nvPr/>
        </p:nvCxnSpPr>
        <p:spPr bwMode="auto">
          <a:xfrm flipH="1">
            <a:off x="5894388" y="4376738"/>
            <a:ext cx="11112" cy="10080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60" name="AutoShape 68"/>
          <p:cNvCxnSpPr>
            <a:cxnSpLocks noChangeShapeType="1"/>
            <a:stCxn id="110654" idx="0"/>
            <a:endCxn id="110622" idx="2"/>
          </p:cNvCxnSpPr>
          <p:nvPr/>
        </p:nvCxnSpPr>
        <p:spPr bwMode="auto">
          <a:xfrm flipV="1">
            <a:off x="7927975" y="3386138"/>
            <a:ext cx="377825" cy="20129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61" name="Text Box 69"/>
          <p:cNvSpPr txBox="1">
            <a:spLocks noChangeArrowheads="1"/>
          </p:cNvSpPr>
          <p:nvPr/>
        </p:nvSpPr>
        <p:spPr bwMode="auto">
          <a:xfrm>
            <a:off x="5116513" y="63722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C4C4C"/>
                </a:solidFill>
                <a:latin typeface="Arial" charset="0"/>
              </a:rPr>
              <a:t>Grid Resource</a:t>
            </a:r>
          </a:p>
        </p:txBody>
      </p:sp>
      <p:sp>
        <p:nvSpPr>
          <p:cNvPr id="110662" name="AutoShape 70"/>
          <p:cNvSpPr>
            <a:spLocks noChangeArrowheads="1"/>
          </p:cNvSpPr>
          <p:nvPr/>
        </p:nvSpPr>
        <p:spPr bwMode="auto">
          <a:xfrm>
            <a:off x="5510213" y="5532438"/>
            <a:ext cx="331787" cy="29845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3" name="AutoShape 71"/>
          <p:cNvSpPr>
            <a:spLocks noChangeArrowheads="1"/>
          </p:cNvSpPr>
          <p:nvPr/>
        </p:nvSpPr>
        <p:spPr bwMode="auto">
          <a:xfrm>
            <a:off x="5329238" y="5767388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4" name="AutoShape 72"/>
          <p:cNvSpPr>
            <a:spLocks noChangeArrowheads="1"/>
          </p:cNvSpPr>
          <p:nvPr/>
        </p:nvSpPr>
        <p:spPr bwMode="auto">
          <a:xfrm>
            <a:off x="5872163" y="5532438"/>
            <a:ext cx="331787" cy="29845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5" name="AutoShape 73"/>
          <p:cNvSpPr>
            <a:spLocks noChangeArrowheads="1"/>
          </p:cNvSpPr>
          <p:nvPr/>
        </p:nvSpPr>
        <p:spPr bwMode="auto">
          <a:xfrm>
            <a:off x="5638800" y="5767388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6" name="AutoShape 74"/>
          <p:cNvSpPr>
            <a:spLocks noChangeArrowheads="1"/>
          </p:cNvSpPr>
          <p:nvPr/>
        </p:nvSpPr>
        <p:spPr bwMode="auto">
          <a:xfrm>
            <a:off x="6042025" y="5589588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7" name="AutoShape 75"/>
          <p:cNvSpPr>
            <a:spLocks noChangeArrowheads="1"/>
          </p:cNvSpPr>
          <p:nvPr/>
        </p:nvSpPr>
        <p:spPr bwMode="auto">
          <a:xfrm>
            <a:off x="5948363" y="5767388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8" name="AutoShape 76"/>
          <p:cNvSpPr>
            <a:spLocks noChangeArrowheads="1"/>
          </p:cNvSpPr>
          <p:nvPr/>
        </p:nvSpPr>
        <p:spPr bwMode="auto">
          <a:xfrm>
            <a:off x="5475288" y="5384800"/>
            <a:ext cx="838200" cy="5984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Manager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0669" name="Oval 77"/>
          <p:cNvSpPr>
            <a:spLocks noChangeArrowheads="1"/>
          </p:cNvSpPr>
          <p:nvPr/>
        </p:nvSpPr>
        <p:spPr bwMode="auto">
          <a:xfrm>
            <a:off x="5749925" y="4941888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0" name="AutoShape 78"/>
          <p:cNvSpPr>
            <a:spLocks noChangeArrowheads="1"/>
          </p:cNvSpPr>
          <p:nvPr/>
        </p:nvSpPr>
        <p:spPr bwMode="auto">
          <a:xfrm>
            <a:off x="5759450" y="4583113"/>
            <a:ext cx="301625" cy="301625"/>
          </a:xfrm>
          <a:prstGeom prst="foldedCorner">
            <a:avLst>
              <a:gd name="adj" fmla="val 1263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S</a:t>
            </a:r>
          </a:p>
        </p:txBody>
      </p:sp>
      <p:sp>
        <p:nvSpPr>
          <p:cNvPr id="110671" name="AutoShape 79"/>
          <p:cNvSpPr>
            <a:spLocks noChangeArrowheads="1"/>
          </p:cNvSpPr>
          <p:nvPr/>
        </p:nvSpPr>
        <p:spPr bwMode="auto">
          <a:xfrm>
            <a:off x="7467600" y="382270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2" name="AutoShape 80"/>
          <p:cNvSpPr>
            <a:spLocks noChangeArrowheads="1"/>
          </p:cNvSpPr>
          <p:nvPr/>
        </p:nvSpPr>
        <p:spPr bwMode="auto">
          <a:xfrm>
            <a:off x="8029575" y="397510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3" name="AutoShape 81"/>
          <p:cNvSpPr>
            <a:spLocks noChangeArrowheads="1"/>
          </p:cNvSpPr>
          <p:nvPr/>
        </p:nvSpPr>
        <p:spPr bwMode="auto">
          <a:xfrm>
            <a:off x="5575300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RM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controller</a:t>
            </a:r>
          </a:p>
        </p:txBody>
      </p: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466725" y="4983163"/>
            <a:ext cx="2598738" cy="13208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/>
              <a:t>Configuration contains: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Repository URLs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Resources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Suites</a:t>
            </a:r>
          </a:p>
        </p:txBody>
      </p:sp>
      <p:cxnSp>
        <p:nvCxnSpPr>
          <p:cNvPr id="110675" name="AutoShape 83"/>
          <p:cNvCxnSpPr>
            <a:cxnSpLocks noChangeShapeType="1"/>
            <a:stCxn id="110674" idx="0"/>
            <a:endCxn id="110613" idx="2"/>
          </p:cNvCxnSpPr>
          <p:nvPr/>
        </p:nvCxnSpPr>
        <p:spPr bwMode="auto">
          <a:xfrm flipV="1">
            <a:off x="1766888" y="2524125"/>
            <a:ext cx="74612" cy="2459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76" name="Rectangle 84"/>
          <p:cNvSpPr>
            <a:spLocks noGrp="1" noChangeArrowheads="1"/>
          </p:cNvSpPr>
          <p:nvPr>
            <p:ph type="title"/>
          </p:nvPr>
        </p:nvSpPr>
        <p:spPr>
          <a:xfrm>
            <a:off x="4359275" y="381000"/>
            <a:ext cx="4403725" cy="1041400"/>
          </a:xfrm>
          <a:noFill/>
          <a:ln/>
        </p:spPr>
        <p:txBody>
          <a:bodyPr/>
          <a:lstStyle/>
          <a:p>
            <a:r>
              <a:rPr lang="en-US"/>
              <a:t>Inside the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2" name="Line 66"/>
          <p:cNvSpPr>
            <a:spLocks noChangeShapeType="1"/>
          </p:cNvSpPr>
          <p:nvPr/>
        </p:nvSpPr>
        <p:spPr bwMode="auto">
          <a:xfrm flipH="1" flipV="1">
            <a:off x="5613400" y="2938463"/>
            <a:ext cx="25400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supports proxy credentials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466850"/>
            <a:ext cx="2116138" cy="449263"/>
          </a:xfrm>
          <a:noFill/>
        </p:spPr>
        <p:txBody>
          <a:bodyPr/>
          <a:lstStyle/>
          <a:p>
            <a:pPr marL="339725" indent="-339725">
              <a:buFontTx/>
              <a:buNone/>
            </a:pPr>
            <a:r>
              <a:rPr lang="en-US" sz="2400"/>
              <a:t>Case 1: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5089525" y="2133600"/>
            <a:ext cx="1371600" cy="7762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45075" name="AutoShape 19"/>
          <p:cNvCxnSpPr>
            <a:cxnSpLocks noChangeShapeType="1"/>
          </p:cNvCxnSpPr>
          <p:nvPr/>
        </p:nvCxnSpPr>
        <p:spPr bwMode="auto">
          <a:xfrm>
            <a:off x="5897563" y="2935288"/>
            <a:ext cx="0" cy="158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083" name="AutoShape 27"/>
          <p:cNvSpPr>
            <a:spLocks noChangeArrowheads="1"/>
          </p:cNvSpPr>
          <p:nvPr/>
        </p:nvSpPr>
        <p:spPr bwMode="auto">
          <a:xfrm>
            <a:off x="5346700" y="4749800"/>
            <a:ext cx="361950" cy="355600"/>
          </a:xfrm>
          <a:prstGeom prst="cube">
            <a:avLst>
              <a:gd name="adj" fmla="val 25000"/>
            </a:avLst>
          </a:prstGeom>
          <a:solidFill>
            <a:srgbClr val="008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>
            <a:off x="516572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5" name="AutoShape 29"/>
          <p:cNvSpPr>
            <a:spLocks noChangeArrowheads="1"/>
          </p:cNvSpPr>
          <p:nvPr/>
        </p:nvSpPr>
        <p:spPr bwMode="auto">
          <a:xfrm>
            <a:off x="5708650" y="4749800"/>
            <a:ext cx="361950" cy="355600"/>
          </a:xfrm>
          <a:prstGeom prst="cube">
            <a:avLst>
              <a:gd name="adj" fmla="val 25000"/>
            </a:avLst>
          </a:prstGeom>
          <a:solidFill>
            <a:srgbClr val="008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AutoShape 30"/>
          <p:cNvSpPr>
            <a:spLocks noChangeArrowheads="1"/>
          </p:cNvSpPr>
          <p:nvPr/>
        </p:nvSpPr>
        <p:spPr bwMode="auto">
          <a:xfrm>
            <a:off x="552767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AutoShape 31"/>
          <p:cNvSpPr>
            <a:spLocks noChangeArrowheads="1"/>
          </p:cNvSpPr>
          <p:nvPr/>
        </p:nvSpPr>
        <p:spPr bwMode="auto">
          <a:xfrm>
            <a:off x="6070600" y="47498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AutoShape 32"/>
          <p:cNvSpPr>
            <a:spLocks noChangeArrowheads="1"/>
          </p:cNvSpPr>
          <p:nvPr/>
        </p:nvSpPr>
        <p:spPr bwMode="auto">
          <a:xfrm>
            <a:off x="588962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5318125" y="45212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Manager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5097" name="AutoShape 41"/>
          <p:cNvSpPr>
            <a:spLocks noChangeArrowheads="1"/>
          </p:cNvSpPr>
          <p:nvPr/>
        </p:nvSpPr>
        <p:spPr bwMode="auto">
          <a:xfrm>
            <a:off x="7299325" y="2133600"/>
            <a:ext cx="1371600" cy="758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/>
              <a:t>MyProxy</a:t>
            </a:r>
          </a:p>
          <a:p>
            <a:pPr algn="ctr"/>
            <a:r>
              <a:rPr lang="en-US" sz="1800" b="1"/>
              <a:t>Server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V="1">
            <a:off x="6156325" y="2971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flipV="1">
            <a:off x="6308725" y="2895600"/>
            <a:ext cx="1828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4" name="AutoShape 48"/>
          <p:cNvSpPr>
            <a:spLocks noChangeArrowheads="1"/>
          </p:cNvSpPr>
          <p:nvPr/>
        </p:nvSpPr>
        <p:spPr bwMode="auto">
          <a:xfrm>
            <a:off x="7299325" y="3478213"/>
            <a:ext cx="381000" cy="407987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52475" y="3035300"/>
            <a:ext cx="1143000" cy="320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Java CoG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2073275" y="3536950"/>
            <a:ext cx="2395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Proxy retrieved to launch Reporter Manager using Globus access method</a:t>
            </a: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6985000" y="4389438"/>
            <a:ext cx="2159000" cy="915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Proxy retrieved to provide credential for reporters</a:t>
            </a:r>
            <a:endParaRPr lang="en-US"/>
          </a:p>
        </p:txBody>
      </p:sp>
      <p:sp>
        <p:nvSpPr>
          <p:cNvPr id="45110" name="AutoShape 54"/>
          <p:cNvSpPr>
            <a:spLocks noChangeArrowheads="1"/>
          </p:cNvSpPr>
          <p:nvPr/>
        </p:nvSpPr>
        <p:spPr bwMode="auto">
          <a:xfrm>
            <a:off x="617538" y="2133600"/>
            <a:ext cx="1371600" cy="7762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45111" name="AutoShape 55"/>
          <p:cNvCxnSpPr>
            <a:cxnSpLocks noChangeShapeType="1"/>
            <a:stCxn id="45110" idx="2"/>
            <a:endCxn id="45116" idx="0"/>
          </p:cNvCxnSpPr>
          <p:nvPr/>
        </p:nvCxnSpPr>
        <p:spPr bwMode="auto">
          <a:xfrm>
            <a:off x="1303338" y="2909888"/>
            <a:ext cx="0" cy="1736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112" name="AutoShape 56"/>
          <p:cNvSpPr>
            <a:spLocks noChangeArrowheads="1"/>
          </p:cNvSpPr>
          <p:nvPr/>
        </p:nvSpPr>
        <p:spPr bwMode="auto">
          <a:xfrm>
            <a:off x="69373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3" name="AutoShape 57"/>
          <p:cNvSpPr>
            <a:spLocks noChangeArrowheads="1"/>
          </p:cNvSpPr>
          <p:nvPr/>
        </p:nvSpPr>
        <p:spPr bwMode="auto">
          <a:xfrm>
            <a:off x="105568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4" name="AutoShape 58"/>
          <p:cNvSpPr>
            <a:spLocks noChangeArrowheads="1"/>
          </p:cNvSpPr>
          <p:nvPr/>
        </p:nvSpPr>
        <p:spPr bwMode="auto">
          <a:xfrm>
            <a:off x="1598613" y="48752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5" name="AutoShape 59"/>
          <p:cNvSpPr>
            <a:spLocks noChangeArrowheads="1"/>
          </p:cNvSpPr>
          <p:nvPr/>
        </p:nvSpPr>
        <p:spPr bwMode="auto">
          <a:xfrm>
            <a:off x="141763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6" name="AutoShape 60"/>
          <p:cNvSpPr>
            <a:spLocks noChangeArrowheads="1"/>
          </p:cNvSpPr>
          <p:nvPr/>
        </p:nvSpPr>
        <p:spPr bwMode="auto">
          <a:xfrm>
            <a:off x="846138" y="4646613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Manager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2827338" y="2133600"/>
            <a:ext cx="1371600" cy="758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/>
              <a:t>MyProxy</a:t>
            </a:r>
          </a:p>
          <a:p>
            <a:pPr algn="ctr"/>
            <a:r>
              <a:rPr lang="en-US" sz="1800" b="1"/>
              <a:t>Server</a:t>
            </a:r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1989138" y="25638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>
            <a:off x="1989138" y="27162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2227263" y="2624138"/>
            <a:ext cx="381000" cy="407987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5411788" y="3459163"/>
            <a:ext cx="922337" cy="576262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Myproxy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5027613" y="1466850"/>
            <a:ext cx="2116137" cy="449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39725" indent="-33972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Case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supports “run now” execution </a:t>
            </a:r>
            <a:br>
              <a:rPr lang="en-US"/>
            </a:br>
            <a:r>
              <a:rPr lang="en-US"/>
              <a:t>for debugging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744663"/>
            <a:ext cx="8382000" cy="4224337"/>
          </a:xfrm>
        </p:spPr>
        <p:txBody>
          <a:bodyPr/>
          <a:lstStyle/>
          <a:p>
            <a:r>
              <a:rPr lang="en-US"/>
              <a:t>Each series can be scheduled for immediate execution</a:t>
            </a:r>
          </a:p>
          <a:p>
            <a:pPr lvl="1"/>
            <a:r>
              <a:rPr lang="en-US"/>
              <a:t>Invoked from Incat (inca admins)</a:t>
            </a:r>
          </a:p>
          <a:p>
            <a:pPr lvl="1"/>
            <a:r>
              <a:rPr lang="en-US"/>
              <a:t>Invoked from command-line (system admins)</a:t>
            </a:r>
          </a:p>
          <a:p>
            <a:endParaRPr lang="en-US"/>
          </a:p>
          <a:p>
            <a:r>
              <a:rPr lang="en-US"/>
              <a:t>Run a series before its next scheduled execution time to update a series result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supports approval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400"/>
            <a:ext cx="3539067" cy="4749800"/>
          </a:xfrm>
        </p:spPr>
        <p:txBody>
          <a:bodyPr/>
          <a:lstStyle/>
          <a:p>
            <a:pPr>
              <a:spcAft>
                <a:spcPts val="576"/>
              </a:spcAft>
            </a:pPr>
            <a:r>
              <a:rPr lang="en-US" sz="2400" dirty="0" smtClean="0"/>
              <a:t>Provide control to resource administrators (while providing consistent testing)</a:t>
            </a:r>
          </a:p>
          <a:p>
            <a:pPr>
              <a:spcAft>
                <a:spcPts val="576"/>
              </a:spcAft>
            </a:pPr>
            <a:r>
              <a:rPr lang="en-US" sz="2400" dirty="0" smtClean="0"/>
              <a:t>Changes queued at agent and notification sent to resource administrator</a:t>
            </a:r>
          </a:p>
          <a:p>
            <a:pPr>
              <a:spcAft>
                <a:spcPts val="576"/>
              </a:spcAft>
            </a:pPr>
            <a:r>
              <a:rPr lang="en-US" sz="2400" dirty="0" smtClean="0"/>
              <a:t>Resource administrator approves changes via “</a:t>
            </a:r>
            <a:r>
              <a:rPr lang="en-US" sz="2400" dirty="0" err="1" smtClean="0"/>
              <a:t>inca</a:t>
            </a:r>
            <a:r>
              <a:rPr lang="en-US" sz="2400" dirty="0" smtClean="0"/>
              <a:t> </a:t>
            </a:r>
            <a:r>
              <a:rPr lang="en-US" sz="2400" dirty="0" err="1" smtClean="0"/>
              <a:t>approveChanges</a:t>
            </a:r>
            <a:r>
              <a:rPr lang="en-US" sz="2400" dirty="0" smtClean="0"/>
              <a:t>” GUI</a:t>
            </a:r>
            <a:endParaRPr lang="en-US" sz="2400" dirty="0"/>
          </a:p>
        </p:txBody>
      </p:sp>
      <p:pic>
        <p:nvPicPr>
          <p:cNvPr id="4" name="Picture 3" descr="ug-appr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55" y="1540926"/>
            <a:ext cx="5025342" cy="3509433"/>
          </a:xfrm>
          <a:prstGeom prst="rect">
            <a:avLst/>
          </a:prstGeom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835400" y="5040836"/>
            <a:ext cx="4968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Screenshot of Inca</a:t>
            </a:r>
            <a:r>
              <a:rPr lang="en-US" sz="1600" i="1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600" i="1" dirty="0" err="1" smtClean="0">
                <a:solidFill>
                  <a:schemeClr val="accent2"/>
                </a:solidFill>
                <a:latin typeface="Arial" charset="0"/>
              </a:rPr>
              <a:t>approveChanges</a:t>
            </a:r>
            <a:r>
              <a:rPr lang="en-US" sz="1600" i="1" dirty="0" smtClean="0">
                <a:solidFill>
                  <a:schemeClr val="accent2"/>
                </a:solidFill>
                <a:latin typeface="Arial" charset="0"/>
              </a:rPr>
              <a:t> GUI tool</a:t>
            </a:r>
            <a:endParaRPr lang="en-US" sz="1600" i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9725"/>
            <a:ext cx="3116263" cy="4683125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400"/>
              <a:t>Pings reporter managers every 10 minutes</a:t>
            </a:r>
          </a:p>
          <a:p>
            <a:pPr>
              <a:spcAft>
                <a:spcPct val="50000"/>
              </a:spcAft>
            </a:pPr>
            <a:r>
              <a:rPr lang="en-US" sz="2400"/>
              <a:t>Attempts to restart every hour</a:t>
            </a:r>
          </a:p>
          <a:p>
            <a:pPr>
              <a:spcAft>
                <a:spcPct val="50000"/>
              </a:spcAft>
            </a:pPr>
            <a:r>
              <a:rPr lang="en-US" sz="2400"/>
              <a:t>If multiple hosts specified for a resource, will try each host</a:t>
            </a:r>
          </a:p>
          <a:p>
            <a:pPr>
              <a:spcAft>
                <a:spcPct val="50000"/>
              </a:spcAft>
              <a:buFontTx/>
              <a:buNone/>
            </a:pPr>
            <a:endParaRPr lang="en-US" sz="2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1300"/>
            <a:ext cx="8382000" cy="1041400"/>
          </a:xfrm>
        </p:spPr>
        <p:txBody>
          <a:bodyPr/>
          <a:lstStyle/>
          <a:p>
            <a:r>
              <a:rPr lang="en-US"/>
              <a:t>Agent monitors reporter managers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670550" y="17621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sdsc-ia64</a:t>
            </a:r>
            <a:endParaRPr lang="en-US">
              <a:latin typeface="Arial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86175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tg-login1</a:t>
            </a:r>
            <a:endParaRPr lang="en-US">
              <a:latin typeface="Arial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540375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tg-login2</a:t>
            </a:r>
            <a:endParaRPr lang="en-US">
              <a:latin typeface="Arial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7207250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tg-login3</a:t>
            </a:r>
            <a:endParaRPr lang="en-US">
              <a:latin typeface="Arial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211763" y="2652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grpSp>
        <p:nvGrpSpPr>
          <p:cNvPr id="80912" name="Group 16"/>
          <p:cNvGrpSpPr>
            <a:grpSpLocks/>
          </p:cNvGrpSpPr>
          <p:nvPr/>
        </p:nvGrpSpPr>
        <p:grpSpPr bwMode="auto">
          <a:xfrm>
            <a:off x="5514975" y="4124325"/>
            <a:ext cx="1266825" cy="889000"/>
            <a:chOff x="1968" y="3456"/>
            <a:chExt cx="798" cy="560"/>
          </a:xfrm>
        </p:grpSpPr>
        <p:sp>
          <p:nvSpPr>
            <p:cNvPr id="80906" name="AutoShape 10"/>
            <p:cNvSpPr>
              <a:spLocks noChangeArrowheads="1"/>
            </p:cNvSpPr>
            <p:nvPr/>
          </p:nvSpPr>
          <p:spPr bwMode="auto">
            <a:xfrm>
              <a:off x="2082" y="3456"/>
              <a:ext cx="228" cy="224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1968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2310" y="3456"/>
              <a:ext cx="228" cy="224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9" name="AutoShape 13"/>
            <p:cNvSpPr>
              <a:spLocks noChangeArrowheads="1"/>
            </p:cNvSpPr>
            <p:nvPr/>
          </p:nvSpPr>
          <p:spPr bwMode="auto">
            <a:xfrm>
              <a:off x="2196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0" name="AutoShape 14"/>
            <p:cNvSpPr>
              <a:spLocks noChangeArrowheads="1"/>
            </p:cNvSpPr>
            <p:nvPr/>
          </p:nvSpPr>
          <p:spPr bwMode="auto">
            <a:xfrm>
              <a:off x="2538" y="3456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1" name="AutoShape 15"/>
            <p:cNvSpPr>
              <a:spLocks noChangeArrowheads="1"/>
            </p:cNvSpPr>
            <p:nvPr/>
          </p:nvSpPr>
          <p:spPr bwMode="auto">
            <a:xfrm>
              <a:off x="2424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917" name="AutoShape 21"/>
          <p:cNvCxnSpPr>
            <a:cxnSpLocks noChangeShapeType="1"/>
            <a:stCxn id="80901" idx="2"/>
            <a:endCxn id="80907" idx="1"/>
          </p:cNvCxnSpPr>
          <p:nvPr/>
        </p:nvCxnSpPr>
        <p:spPr bwMode="auto">
          <a:xfrm>
            <a:off x="4294188" y="3743325"/>
            <a:ext cx="1357312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8" name="AutoShape 22"/>
          <p:cNvCxnSpPr>
            <a:cxnSpLocks noChangeShapeType="1"/>
            <a:stCxn id="80902" idx="2"/>
            <a:endCxn id="80908" idx="1"/>
          </p:cNvCxnSpPr>
          <p:nvPr/>
        </p:nvCxnSpPr>
        <p:spPr bwMode="auto">
          <a:xfrm>
            <a:off x="6148388" y="3743325"/>
            <a:ext cx="460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9" name="AutoShape 23"/>
          <p:cNvCxnSpPr>
            <a:cxnSpLocks noChangeShapeType="1"/>
            <a:stCxn id="80903" idx="2"/>
            <a:endCxn id="80910" idx="1"/>
          </p:cNvCxnSpPr>
          <p:nvPr/>
        </p:nvCxnSpPr>
        <p:spPr bwMode="auto">
          <a:xfrm flipH="1">
            <a:off x="6556375" y="3743325"/>
            <a:ext cx="1258888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23" name="AutoShape 27"/>
          <p:cNvCxnSpPr>
            <a:cxnSpLocks noChangeShapeType="1"/>
            <a:stCxn id="80901" idx="3"/>
            <a:endCxn id="80902" idx="1"/>
          </p:cNvCxnSpPr>
          <p:nvPr/>
        </p:nvCxnSpPr>
        <p:spPr bwMode="auto">
          <a:xfrm>
            <a:off x="4902200" y="3400425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24" name="AutoShape 28"/>
          <p:cNvCxnSpPr>
            <a:cxnSpLocks noChangeShapeType="1"/>
            <a:stCxn id="80902" idx="3"/>
            <a:endCxn id="80903" idx="1"/>
          </p:cNvCxnSpPr>
          <p:nvPr/>
        </p:nvCxnSpPr>
        <p:spPr bwMode="auto">
          <a:xfrm>
            <a:off x="6756400" y="3400425"/>
            <a:ext cx="450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26" name="Freeform 30"/>
          <p:cNvSpPr>
            <a:spLocks/>
          </p:cNvSpPr>
          <p:nvPr/>
        </p:nvSpPr>
        <p:spPr bwMode="auto">
          <a:xfrm>
            <a:off x="3030538" y="2797175"/>
            <a:ext cx="6146800" cy="606425"/>
          </a:xfrm>
          <a:custGeom>
            <a:avLst/>
            <a:gdLst/>
            <a:ahLst/>
            <a:cxnLst>
              <a:cxn ang="0">
                <a:pos x="3392" y="382"/>
              </a:cxn>
              <a:cxn ang="0">
                <a:pos x="3670" y="329"/>
              </a:cxn>
              <a:cxn ang="0">
                <a:pos x="3584" y="83"/>
              </a:cxn>
              <a:cxn ang="0">
                <a:pos x="1942" y="41"/>
              </a:cxn>
              <a:cxn ang="0">
                <a:pos x="256" y="51"/>
              </a:cxn>
              <a:cxn ang="0">
                <a:pos x="406" y="350"/>
              </a:cxn>
            </a:cxnLst>
            <a:rect l="0" t="0" r="r" b="b"/>
            <a:pathLst>
              <a:path w="3872" h="382">
                <a:moveTo>
                  <a:pt x="3392" y="382"/>
                </a:moveTo>
                <a:cubicBezTo>
                  <a:pt x="3515" y="380"/>
                  <a:pt x="3638" y="379"/>
                  <a:pt x="3670" y="329"/>
                </a:cubicBezTo>
                <a:cubicBezTo>
                  <a:pt x="3702" y="279"/>
                  <a:pt x="3872" y="131"/>
                  <a:pt x="3584" y="83"/>
                </a:cubicBezTo>
                <a:cubicBezTo>
                  <a:pt x="3296" y="35"/>
                  <a:pt x="2497" y="46"/>
                  <a:pt x="1942" y="41"/>
                </a:cubicBezTo>
                <a:cubicBezTo>
                  <a:pt x="1387" y="36"/>
                  <a:pt x="512" y="0"/>
                  <a:pt x="256" y="51"/>
                </a:cubicBezTo>
                <a:cubicBezTo>
                  <a:pt x="0" y="102"/>
                  <a:pt x="203" y="226"/>
                  <a:pt x="406" y="3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197600" y="2506663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Reporter Manager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Minimal functionality to limit load on resource</a:t>
            </a:r>
          </a:p>
          <a:p>
            <a:endParaRPr lang="en-US" sz="2400"/>
          </a:p>
          <a:p>
            <a:r>
              <a:rPr lang="en-US" sz="2400"/>
              <a:t>Receives from reporter agent that started it:</a:t>
            </a:r>
          </a:p>
          <a:p>
            <a:pPr lvl="1"/>
            <a:r>
              <a:rPr lang="en-US" sz="2000"/>
              <a:t>Reporters and libraries</a:t>
            </a:r>
          </a:p>
          <a:p>
            <a:pPr lvl="1"/>
            <a:r>
              <a:rPr lang="en-US" sz="2000"/>
              <a:t>Reporter configuration and schedules </a:t>
            </a:r>
          </a:p>
          <a:p>
            <a:pPr lvl="1"/>
            <a:endParaRPr lang="en-US" sz="2000"/>
          </a:p>
          <a:p>
            <a:r>
              <a:rPr lang="en-US" sz="2400"/>
              <a:t>Executes reporters periodically (cron) or now and forwards reports to the depot</a:t>
            </a:r>
          </a:p>
          <a:p>
            <a:endParaRPr lang="en-US" sz="2400"/>
          </a:p>
          <a:p>
            <a:r>
              <a:rPr lang="en-US" sz="2400"/>
              <a:t>Profiles reporter system usage and enforces timeouts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21538" y="260032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7497763" y="170815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731678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7859713" y="170815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67873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8221663" y="17081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804068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7469188" y="1503363"/>
            <a:ext cx="914400" cy="7127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04800" y="3048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0000CC"/>
                </a:solidFill>
              </a:rPr>
              <a:t>Agent provides centralized configuration and management</a:t>
            </a:r>
            <a:endParaRPr lang="en-US" sz="3600" b="1">
              <a:solidFill>
                <a:srgbClr val="0000CC"/>
              </a:solidFill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28600" y="1532469"/>
            <a:ext cx="3505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Implements the configuration specified by Inca administrator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Stages and launches a reporter manager on each resource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Sends package and configuration updates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Manages proxy information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Administration via GUI interface (</a:t>
            </a:r>
            <a:r>
              <a:rPr lang="en-US" dirty="0" err="1">
                <a:solidFill>
                  <a:srgbClr val="000000"/>
                </a:solidFill>
              </a:rPr>
              <a:t>incat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581400" y="38385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Screenshot of Inca GUI tool, </a:t>
            </a:r>
            <a:r>
              <a:rPr lang="en-US" sz="1600" i="1" dirty="0" err="1">
                <a:solidFill>
                  <a:schemeClr val="accent2"/>
                </a:solidFill>
                <a:latin typeface="Arial" charset="0"/>
              </a:rPr>
              <a:t>incat</a:t>
            </a:r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, showing the reporters that are available from a local repository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101012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>
              <a:latin typeface="Arial" charset="0"/>
            </a:endParaRPr>
          </a:p>
        </p:txBody>
      </p:sp>
      <p:pic>
        <p:nvPicPr>
          <p:cNvPr id="7" name="Picture 6" descr="repository-ta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1736884"/>
            <a:ext cx="4876800" cy="2080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Inca control infrastructure provides centralized configuration and management </a:t>
            </a:r>
          </a:p>
          <a:p>
            <a:endParaRPr lang="en-US" sz="2400"/>
          </a:p>
          <a:p>
            <a:r>
              <a:rPr lang="en-US" sz="2400"/>
              <a:t>Provides flexible reporter scheduling and configuration options</a:t>
            </a:r>
          </a:p>
          <a:p>
            <a:endParaRPr lang="en-US" sz="2400"/>
          </a:p>
          <a:p>
            <a:r>
              <a:rPr lang="en-US" sz="2400"/>
              <a:t>Eases installation and maintenance via macros, access methods, and automatic package updates</a:t>
            </a:r>
          </a:p>
          <a:p>
            <a:endParaRPr lang="en-US" sz="2400"/>
          </a:p>
          <a:p>
            <a:r>
              <a:rPr lang="en-US" sz="2400"/>
              <a:t>Limits impact on monitored resources</a:t>
            </a:r>
          </a:p>
          <a:p>
            <a:endParaRPr lang="en-US" sz="2400"/>
          </a:p>
          <a:p>
            <a:r>
              <a:rPr lang="en-US" sz="2400"/>
              <a:t>Proxy credential available to reporters for user-level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24932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Which resources do you want to monitor?</a:t>
            </a:r>
          </a:p>
          <a:p>
            <a:pPr marL="533400" indent="-533400">
              <a:buFont typeface="Arial" charset="0"/>
              <a:buAutoNum type="arabicPeriod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What do you want to monitor?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1a:  Defining your resources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5334000" cy="4749800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 b="1">
                <a:solidFill>
                  <a:schemeClr val="accent2"/>
                </a:solidFill>
              </a:rPr>
              <a:t>resource</a:t>
            </a:r>
            <a:r>
              <a:rPr lang="en-US" sz="2400"/>
              <a:t> can be a cluster, supercomputer, or server </a:t>
            </a:r>
          </a:p>
          <a:p>
            <a:endParaRPr lang="en-US" sz="2400"/>
          </a:p>
          <a:p>
            <a:pPr lvl="1">
              <a:buFontTx/>
              <a:buNone/>
            </a:pPr>
            <a:endParaRPr lang="en-US" sz="20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324600" y="13716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437063" y="25908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SDSC</a:t>
            </a:r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394325" y="3733800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sdsc-ia64</a:t>
            </a:r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943350" y="3733800"/>
            <a:ext cx="13684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onDemand</a:t>
            </a:r>
            <a:endParaRPr lang="en-US"/>
          </a:p>
        </p:txBody>
      </p:sp>
      <p:cxnSp>
        <p:nvCxnSpPr>
          <p:cNvPr id="19466" name="AutoShape 10"/>
          <p:cNvCxnSpPr>
            <a:cxnSpLocks noChangeShapeType="1"/>
            <a:stCxn id="19465" idx="0"/>
            <a:endCxn id="19462" idx="2"/>
          </p:cNvCxnSpPr>
          <p:nvPr/>
        </p:nvCxnSpPr>
        <p:spPr bwMode="auto">
          <a:xfrm flipV="1">
            <a:off x="4627563" y="3276600"/>
            <a:ext cx="533400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19468" name="AutoShape 12"/>
          <p:cNvCxnSpPr>
            <a:cxnSpLocks noChangeShapeType="1"/>
            <a:stCxn id="19462" idx="2"/>
            <a:endCxn id="19464" idx="0"/>
          </p:cNvCxnSpPr>
          <p:nvPr/>
        </p:nvCxnSpPr>
        <p:spPr bwMode="auto">
          <a:xfrm>
            <a:off x="5160963" y="3276600"/>
            <a:ext cx="84137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19469" name="AutoShape 13"/>
          <p:cNvCxnSpPr>
            <a:cxnSpLocks noChangeShapeType="1"/>
            <a:stCxn id="19462" idx="0"/>
            <a:endCxn id="19460" idx="2"/>
          </p:cNvCxnSpPr>
          <p:nvPr/>
        </p:nvCxnSpPr>
        <p:spPr bwMode="auto">
          <a:xfrm flipV="1">
            <a:off x="5160963" y="2057400"/>
            <a:ext cx="1887537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391400" y="3733800"/>
            <a:ext cx="1219200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ncsa-ia64</a:t>
            </a:r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975350" y="259715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IA-64</a:t>
            </a:r>
            <a:endParaRPr lang="en-US"/>
          </a:p>
        </p:txBody>
      </p:sp>
      <p:cxnSp>
        <p:nvCxnSpPr>
          <p:cNvPr id="19477" name="AutoShape 21"/>
          <p:cNvCxnSpPr>
            <a:cxnSpLocks noChangeShapeType="1"/>
            <a:stCxn id="19472" idx="0"/>
            <a:endCxn id="19476" idx="2"/>
          </p:cNvCxnSpPr>
          <p:nvPr/>
        </p:nvCxnSpPr>
        <p:spPr bwMode="auto">
          <a:xfrm flipH="1" flipV="1">
            <a:off x="6699250" y="3282950"/>
            <a:ext cx="1301750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19478" name="AutoShape 22"/>
          <p:cNvCxnSpPr>
            <a:cxnSpLocks noChangeShapeType="1"/>
            <a:stCxn id="19476" idx="2"/>
            <a:endCxn id="19464" idx="0"/>
          </p:cNvCxnSpPr>
          <p:nvPr/>
        </p:nvCxnSpPr>
        <p:spPr bwMode="auto">
          <a:xfrm flipH="1">
            <a:off x="6002338" y="3282950"/>
            <a:ext cx="696912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52400" y="2895600"/>
            <a:ext cx="4572000" cy="299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/>
              <a:t>A </a:t>
            </a:r>
            <a:r>
              <a:rPr lang="en-US" b="1">
                <a:solidFill>
                  <a:schemeClr val="accent2"/>
                </a:solidFill>
              </a:rPr>
              <a:t>resource group</a:t>
            </a:r>
            <a:r>
              <a:rPr lang="en-US"/>
              <a:t> is two or more related resources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/>
              <a:t>Shared characteristic 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/>
              <a:t>	(e.g., ia64 arch)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/>
              <a:t>Site 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/>
              <a:t>VO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327650" y="4984750"/>
            <a:ext cx="7620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226175" y="4930775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 Group</a:t>
            </a:r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327650" y="544195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26175" y="5387975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</a:t>
            </a:r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251450" y="4867275"/>
            <a:ext cx="29718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489825" y="2590800"/>
            <a:ext cx="1371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NCSA</a:t>
            </a:r>
            <a:endParaRPr lang="en-US"/>
          </a:p>
        </p:txBody>
      </p:sp>
      <p:cxnSp>
        <p:nvCxnSpPr>
          <p:cNvPr id="19487" name="AutoShape 31"/>
          <p:cNvCxnSpPr>
            <a:cxnSpLocks noChangeShapeType="1"/>
            <a:stCxn id="19486" idx="0"/>
            <a:endCxn id="19460" idx="2"/>
          </p:cNvCxnSpPr>
          <p:nvPr/>
        </p:nvCxnSpPr>
        <p:spPr bwMode="auto">
          <a:xfrm flipH="1" flipV="1">
            <a:off x="7048500" y="2057400"/>
            <a:ext cx="1127125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19488" name="AutoShape 32"/>
          <p:cNvCxnSpPr>
            <a:cxnSpLocks noChangeShapeType="1"/>
          </p:cNvCxnSpPr>
          <p:nvPr/>
        </p:nvCxnSpPr>
        <p:spPr bwMode="auto">
          <a:xfrm flipV="1">
            <a:off x="8001000" y="3259138"/>
            <a:ext cx="17462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8135938" y="3260725"/>
            <a:ext cx="703262" cy="396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8594725" y="3781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1b:  Describing your resources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610600" cy="47498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400" b="1">
                <a:solidFill>
                  <a:schemeClr val="accent2"/>
                </a:solidFill>
              </a:rPr>
              <a:t>Macros </a:t>
            </a:r>
            <a:r>
              <a:rPr lang="en-US" sz="2400"/>
              <a:t>- Attributes (or variables) that describe your resource </a:t>
            </a:r>
          </a:p>
          <a:p>
            <a:pPr>
              <a:spcAft>
                <a:spcPct val="50000"/>
              </a:spcAft>
            </a:pPr>
            <a:r>
              <a:rPr lang="en-US" sz="2400"/>
              <a:t> Can be defined in a resource or in a resource group</a:t>
            </a:r>
          </a:p>
          <a:p>
            <a:pPr>
              <a:spcAft>
                <a:spcPct val="50000"/>
              </a:spcAft>
            </a:pPr>
            <a:r>
              <a:rPr lang="en-US" sz="2400"/>
              <a:t>Can be inherited -- most specific value wins</a:t>
            </a:r>
          </a:p>
          <a:p>
            <a:pPr>
              <a:spcAft>
                <a:spcPct val="50000"/>
              </a:spcAft>
            </a:pPr>
            <a:r>
              <a:rPr lang="en-US" sz="2400"/>
              <a:t>Can have multiple values</a:t>
            </a:r>
          </a:p>
        </p:txBody>
      </p:sp>
      <p:cxnSp>
        <p:nvCxnSpPr>
          <p:cNvPr id="20489" name="AutoShape 9"/>
          <p:cNvCxnSpPr>
            <a:cxnSpLocks noChangeShapeType="1"/>
            <a:stCxn id="20516" idx="2"/>
            <a:endCxn id="20511" idx="0"/>
          </p:cNvCxnSpPr>
          <p:nvPr/>
        </p:nvCxnSpPr>
        <p:spPr bwMode="auto">
          <a:xfrm>
            <a:off x="4719638" y="4640263"/>
            <a:ext cx="2252662" cy="2428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504" name="AutoShape 24"/>
          <p:cNvCxnSpPr>
            <a:cxnSpLocks noChangeShapeType="1"/>
            <a:stCxn id="20516" idx="2"/>
            <a:endCxn id="20508" idx="0"/>
          </p:cNvCxnSpPr>
          <p:nvPr/>
        </p:nvCxnSpPr>
        <p:spPr bwMode="auto">
          <a:xfrm flipH="1">
            <a:off x="2324100" y="4640263"/>
            <a:ext cx="2395538" cy="3190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57200" y="4959350"/>
            <a:ext cx="37338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DataStar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105400" y="4883150"/>
            <a:ext cx="37338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NCSA IA-64 Cluster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976563" y="3724275"/>
            <a:ext cx="3429000" cy="269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2946400" y="4065588"/>
            <a:ext cx="3546475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/>
              <a:t>projectId </a:t>
            </a:r>
            <a:r>
              <a:rPr lang="en-US" sz="2000"/>
              <a:t>= TG-STA060008N</a:t>
            </a:r>
          </a:p>
          <a:p>
            <a:r>
              <a:rPr lang="en-US" sz="2000" b="1"/>
              <a:t>scheduler</a:t>
            </a:r>
            <a:r>
              <a:rPr lang="en-US" sz="2000"/>
              <a:t> = PBS </a:t>
            </a:r>
            <a:endParaRPr lang="en-US">
              <a:solidFill>
                <a:srgbClr val="4F4E68"/>
              </a:solidFill>
              <a:latin typeface="Courier" charset="0"/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490538" y="5360988"/>
            <a:ext cx="3733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/>
              <a:t>gramContact</a:t>
            </a:r>
            <a:r>
              <a:rPr lang="en-US" sz="2000"/>
              <a:t> = dslogin.sdsc.edu</a:t>
            </a:r>
          </a:p>
          <a:p>
            <a:r>
              <a:rPr lang="en-US" sz="2000" b="1"/>
              <a:t>queue</a:t>
            </a:r>
            <a:r>
              <a:rPr lang="en-US" sz="2000"/>
              <a:t> = default</a:t>
            </a:r>
          </a:p>
          <a:p>
            <a:r>
              <a:rPr lang="en-US" sz="2000" b="1"/>
              <a:t>scheduler</a:t>
            </a:r>
            <a:r>
              <a:rPr lang="en-US" sz="2000"/>
              <a:t> = LSF</a:t>
            </a:r>
            <a:endParaRPr lang="en-US" sz="2800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5138738" y="5257800"/>
            <a:ext cx="3733800" cy="74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/>
              <a:t>gramContact</a:t>
            </a:r>
            <a:r>
              <a:rPr lang="en-US" sz="2000"/>
              <a:t> = tg-login.ncsa.edu</a:t>
            </a:r>
          </a:p>
          <a:p>
            <a:r>
              <a:rPr lang="en-US" sz="2000" b="1"/>
              <a:t>queue</a:t>
            </a:r>
            <a:r>
              <a:rPr lang="en-US" sz="2000"/>
              <a:t> = standby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1c:  Automating access to resource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799" y="4953001"/>
            <a:ext cx="1778000" cy="448732"/>
          </a:xfrm>
        </p:spPr>
        <p:txBody>
          <a:bodyPr/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sz="2000" dirty="0"/>
              <a:t>Uses Java </a:t>
            </a:r>
            <a:r>
              <a:rPr lang="en-US" sz="2000" dirty="0" err="1" smtClean="0"/>
              <a:t>CoG</a:t>
            </a:r>
            <a:endParaRPr lang="en-US" sz="2400" dirty="0" smtClean="0"/>
          </a:p>
          <a:p>
            <a:pPr marL="0" indent="0">
              <a:lnSpc>
                <a:spcPct val="85000"/>
              </a:lnSpc>
              <a:buFontTx/>
              <a:buNone/>
            </a:pPr>
            <a:endParaRPr lang="en-US" sz="2400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79633" y="456088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655858" y="3668713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47488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7017808" y="3668713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683683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7379758" y="36687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719878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627283" y="3463925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 manager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667000" y="1741488"/>
            <a:ext cx="13716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Agent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6641" name="AutoShape 17"/>
          <p:cNvCxnSpPr>
            <a:cxnSpLocks noChangeShapeType="1"/>
            <a:stCxn id="26638" idx="2"/>
            <a:endCxn id="26637" idx="0"/>
          </p:cNvCxnSpPr>
          <p:nvPr/>
        </p:nvCxnSpPr>
        <p:spPr bwMode="auto">
          <a:xfrm rot="16200000" flipH="1">
            <a:off x="4700323" y="1079764"/>
            <a:ext cx="1036637" cy="373168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6644" name="AutoShape 20"/>
          <p:cNvCxnSpPr>
            <a:cxnSpLocks noChangeShapeType="1"/>
            <a:stCxn id="26638" idx="2"/>
            <a:endCxn id="26653" idx="0"/>
          </p:cNvCxnSpPr>
          <p:nvPr/>
        </p:nvCxnSpPr>
        <p:spPr bwMode="auto">
          <a:xfrm rot="16200000" flipH="1">
            <a:off x="3073400" y="2706687"/>
            <a:ext cx="1361017" cy="802217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3534834" y="3788305"/>
            <a:ext cx="1511300" cy="1463675"/>
            <a:chOff x="3534834" y="3788305"/>
            <a:chExt cx="1511300" cy="1463675"/>
          </a:xfrm>
        </p:grpSpPr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059767" y="397245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3534834" y="4885267"/>
              <a:ext cx="1511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4C4C4C"/>
                  </a:solidFill>
                </a:rPr>
                <a:t>Grid Resource</a:t>
              </a:r>
            </a:p>
          </p:txBody>
        </p:sp>
        <p:sp>
          <p:nvSpPr>
            <p:cNvPr id="26647" name="AutoShape 23"/>
            <p:cNvSpPr>
              <a:spLocks noChangeArrowheads="1"/>
            </p:cNvSpPr>
            <p:nvPr/>
          </p:nvSpPr>
          <p:spPr bwMode="auto">
            <a:xfrm>
              <a:off x="372639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AutoShape 24"/>
            <p:cNvSpPr>
              <a:spLocks noChangeArrowheads="1"/>
            </p:cNvSpPr>
            <p:nvPr/>
          </p:nvSpPr>
          <p:spPr bwMode="auto">
            <a:xfrm>
              <a:off x="35454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9" name="AutoShape 25"/>
            <p:cNvSpPr>
              <a:spLocks noChangeArrowheads="1"/>
            </p:cNvSpPr>
            <p:nvPr/>
          </p:nvSpPr>
          <p:spPr bwMode="auto">
            <a:xfrm>
              <a:off x="408834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AutoShape 26"/>
            <p:cNvSpPr>
              <a:spLocks noChangeArrowheads="1"/>
            </p:cNvSpPr>
            <p:nvPr/>
          </p:nvSpPr>
          <p:spPr bwMode="auto">
            <a:xfrm>
              <a:off x="390736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1" name="AutoShape 27"/>
            <p:cNvSpPr>
              <a:spLocks noChangeArrowheads="1"/>
            </p:cNvSpPr>
            <p:nvPr/>
          </p:nvSpPr>
          <p:spPr bwMode="auto">
            <a:xfrm>
              <a:off x="4450292" y="39930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2" name="AutoShape 28"/>
            <p:cNvSpPr>
              <a:spLocks noChangeArrowheads="1"/>
            </p:cNvSpPr>
            <p:nvPr/>
          </p:nvSpPr>
          <p:spPr bwMode="auto">
            <a:xfrm>
              <a:off x="42693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3" name="AutoShape 29"/>
            <p:cNvSpPr>
              <a:spLocks noChangeArrowheads="1"/>
            </p:cNvSpPr>
            <p:nvPr/>
          </p:nvSpPr>
          <p:spPr bwMode="auto">
            <a:xfrm>
              <a:off x="3697817" y="3788305"/>
              <a:ext cx="914400" cy="71278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Reporter manager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658" name="AutoShape 34"/>
          <p:cNvCxnSpPr>
            <a:cxnSpLocks noChangeShapeType="1"/>
            <a:stCxn id="26638" idx="3"/>
            <a:endCxn id="26662" idx="2"/>
          </p:cNvCxnSpPr>
          <p:nvPr/>
        </p:nvCxnSpPr>
        <p:spPr bwMode="auto">
          <a:xfrm flipV="1">
            <a:off x="4038600" y="2079625"/>
            <a:ext cx="1666875" cy="476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610225" y="239236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5886450" y="15001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>
            <a:off x="570547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>
            <a:off x="6248400" y="15001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AutoShape 40"/>
          <p:cNvSpPr>
            <a:spLocks noChangeArrowheads="1"/>
          </p:cNvSpPr>
          <p:nvPr/>
        </p:nvSpPr>
        <p:spPr bwMode="auto">
          <a:xfrm>
            <a:off x="606742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610350" y="15001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>
            <a:off x="642937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AutoShape 43"/>
          <p:cNvSpPr>
            <a:spLocks noChangeArrowheads="1"/>
          </p:cNvSpPr>
          <p:nvPr/>
        </p:nvSpPr>
        <p:spPr bwMode="auto">
          <a:xfrm>
            <a:off x="5857875" y="1295400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 manager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7000875" y="1524000"/>
            <a:ext cx="203993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Uses Java Runtime exec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777065" y="5254622"/>
            <a:ext cx="3539068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dirty="0"/>
              <a:t>Uses </a:t>
            </a:r>
            <a:r>
              <a:rPr lang="en-US" sz="2000" dirty="0" err="1"/>
              <a:t>SSHTool’s</a:t>
            </a:r>
            <a:r>
              <a:rPr lang="en-US" sz="2000" dirty="0"/>
              <a:t> Java SSH API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04800" y="5715000"/>
            <a:ext cx="7620000" cy="7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Installs in </a:t>
            </a:r>
            <a:r>
              <a:rPr lang="en-US" b="1" dirty="0">
                <a:solidFill>
                  <a:srgbClr val="FF0000"/>
                </a:solidFill>
              </a:rPr>
              <a:t>$HOME/</a:t>
            </a:r>
            <a:r>
              <a:rPr lang="en-US" b="1" dirty="0" err="1">
                <a:solidFill>
                  <a:srgbClr val="FF0000"/>
                </a:solidFill>
              </a:rPr>
              <a:t>incaReporterManager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by default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1800" dirty="0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457200" y="30480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517525" y="265112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charset="0"/>
              </a:rPr>
              <a:t>Local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457200" y="30480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charset="0"/>
              </a:rPr>
              <a:t>Remote</a:t>
            </a:r>
            <a:endParaRPr lang="en-US">
              <a:latin typeface="Arial" charset="0"/>
            </a:endParaRP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3615265" y="3177118"/>
            <a:ext cx="679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Ssh</a:t>
            </a:r>
            <a:endParaRPr lang="en-US" sz="1800" dirty="0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5765271" y="3075516"/>
            <a:ext cx="9175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Globus</a:t>
            </a:r>
            <a:endParaRPr lang="en-US" sz="1800" dirty="0"/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4543425" y="1889125"/>
            <a:ext cx="7318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Local</a:t>
            </a:r>
          </a:p>
        </p:txBody>
      </p:sp>
      <p:cxnSp>
        <p:nvCxnSpPr>
          <p:cNvPr id="42" name="AutoShape 20"/>
          <p:cNvCxnSpPr>
            <a:cxnSpLocks noChangeShapeType="1"/>
            <a:stCxn id="26638" idx="2"/>
            <a:endCxn id="59" idx="0"/>
          </p:cNvCxnSpPr>
          <p:nvPr/>
        </p:nvCxnSpPr>
        <p:spPr bwMode="auto">
          <a:xfrm rot="5400000">
            <a:off x="1845733" y="2247371"/>
            <a:ext cx="1327151" cy="1686984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583267" y="3261783"/>
            <a:ext cx="104139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Manual</a:t>
            </a:r>
            <a:endParaRPr lang="en-US" sz="1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45633" y="3754439"/>
            <a:ext cx="1511300" cy="1463675"/>
            <a:chOff x="3534834" y="3788305"/>
            <a:chExt cx="1511300" cy="1463675"/>
          </a:xfrm>
        </p:grpSpPr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4059767" y="397245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534834" y="4885267"/>
              <a:ext cx="1511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4C4C4C"/>
                  </a:solidFill>
                </a:rPr>
                <a:t>Grid Resource</a:t>
              </a:r>
            </a:p>
          </p:txBody>
        </p:sp>
        <p:sp>
          <p:nvSpPr>
            <p:cNvPr id="53" name="AutoShape 23"/>
            <p:cNvSpPr>
              <a:spLocks noChangeArrowheads="1"/>
            </p:cNvSpPr>
            <p:nvPr/>
          </p:nvSpPr>
          <p:spPr bwMode="auto">
            <a:xfrm>
              <a:off x="372639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5454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25"/>
            <p:cNvSpPr>
              <a:spLocks noChangeArrowheads="1"/>
            </p:cNvSpPr>
            <p:nvPr/>
          </p:nvSpPr>
          <p:spPr bwMode="auto">
            <a:xfrm>
              <a:off x="408834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26"/>
            <p:cNvSpPr>
              <a:spLocks noChangeArrowheads="1"/>
            </p:cNvSpPr>
            <p:nvPr/>
          </p:nvSpPr>
          <p:spPr bwMode="auto">
            <a:xfrm>
              <a:off x="390736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AutoShape 27"/>
            <p:cNvSpPr>
              <a:spLocks noChangeArrowheads="1"/>
            </p:cNvSpPr>
            <p:nvPr/>
          </p:nvSpPr>
          <p:spPr bwMode="auto">
            <a:xfrm>
              <a:off x="4450292" y="39930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AutoShape 28"/>
            <p:cNvSpPr>
              <a:spLocks noChangeArrowheads="1"/>
            </p:cNvSpPr>
            <p:nvPr/>
          </p:nvSpPr>
          <p:spPr bwMode="auto">
            <a:xfrm>
              <a:off x="42693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29"/>
            <p:cNvSpPr>
              <a:spLocks noChangeArrowheads="1"/>
            </p:cNvSpPr>
            <p:nvPr/>
          </p:nvSpPr>
          <p:spPr bwMode="auto">
            <a:xfrm>
              <a:off x="3697817" y="3788305"/>
              <a:ext cx="914400" cy="71278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Reporter manager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Which resources do you want to monitor?</a:t>
            </a:r>
            <a:endParaRPr lang="en-US" sz="2400">
              <a:solidFill>
                <a:schemeClr val="bg2"/>
              </a:solidFill>
            </a:endParaRPr>
          </a:p>
          <a:p>
            <a:pPr marL="533400" indent="-533400">
              <a:buFont typeface="Arial" charset="0"/>
              <a:buAutoNum type="arabicPeriod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What do you want to monitor?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 Selecting or creating reporters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4749800"/>
          </a:xfrm>
        </p:spPr>
        <p:txBody>
          <a:bodyPr/>
          <a:lstStyle/>
          <a:p>
            <a:pPr marL="533400" indent="-533400">
              <a:buFont typeface="Arial" charset="0"/>
              <a:buAutoNum type="arabicPeriod"/>
            </a:pPr>
            <a:r>
              <a:rPr lang="en-US"/>
              <a:t>Use local repository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Copy of the standard Inca reporter repository installed by default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Use file:// or http:// (recommended)</a:t>
            </a:r>
          </a:p>
          <a:p>
            <a:pPr marL="914400" lvl="1" indent="-457200">
              <a:buFont typeface="Arial" charset="0"/>
              <a:buChar char="•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/>
              <a:t>Use Inca project reporter repository + local repository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Receive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ca_sdsc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inca_sds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ca_sd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ca_sds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HD:Users:ssmallen:Work:Projects:Inca:SVN:inca:trunk:pubs:talks:inca_sdsc.pot</Template>
  <TotalTime>22078</TotalTime>
  <Words>2035</Words>
  <Application>Microsoft Macintosh PowerPoint</Application>
  <PresentationFormat>On-screen Show (4:3)</PresentationFormat>
  <Paragraphs>447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ＭＳ Ｐゴシック</vt:lpstr>
      <vt:lpstr>Times New Roman</vt:lpstr>
      <vt:lpstr>Times</vt:lpstr>
      <vt:lpstr>Helvetica</vt:lpstr>
      <vt:lpstr>Courier</vt:lpstr>
      <vt:lpstr>Symbol</vt:lpstr>
      <vt:lpstr>Verdana</vt:lpstr>
      <vt:lpstr>inca_sdsc</vt:lpstr>
      <vt:lpstr>sdsc-inca-template</vt:lpstr>
      <vt:lpstr>Inca Control Infrastructure</vt:lpstr>
      <vt:lpstr>Slide 2</vt:lpstr>
      <vt:lpstr>Slide 3</vt:lpstr>
      <vt:lpstr>A configuration is a description of an Inca deployment</vt:lpstr>
      <vt:lpstr>Step 1a:  Defining your resources</vt:lpstr>
      <vt:lpstr>Step 1b:  Describing your resources</vt:lpstr>
      <vt:lpstr>Step 1c:  Automating access to resource</vt:lpstr>
      <vt:lpstr>A configuration is a description of an Inca deployment</vt:lpstr>
      <vt:lpstr>Step 2:  Selecting or creating reporters</vt:lpstr>
      <vt:lpstr>A configuration is a description of an Inca deployment</vt:lpstr>
      <vt:lpstr>What is a report series?</vt:lpstr>
      <vt:lpstr>Step 3a:  Find reporter to execute</vt:lpstr>
      <vt:lpstr>Step 3b:  Decide where to run reporter</vt:lpstr>
      <vt:lpstr>Step 3c:  Configure reporter arguments</vt:lpstr>
      <vt:lpstr>Agent “expands” macro values in series</vt:lpstr>
      <vt:lpstr>Agent “expands” multi-valued macro values in series</vt:lpstr>
      <vt:lpstr>Agent “expands” multiple multi-valued macro values in series</vt:lpstr>
      <vt:lpstr>New expansion feature available in v2.6</vt:lpstr>
      <vt:lpstr>Step 3d:  Specify an execution context</vt:lpstr>
      <vt:lpstr>Step 3e:  Choose a scheduling frequency</vt:lpstr>
      <vt:lpstr>Step 3f:  Specify a unique nickname</vt:lpstr>
      <vt:lpstr>Step 3g:  Limit resource usage of reporter (optional)</vt:lpstr>
      <vt:lpstr>What is a suite?</vt:lpstr>
      <vt:lpstr>Inside the agent</vt:lpstr>
      <vt:lpstr>Agent supports proxy credentials</vt:lpstr>
      <vt:lpstr>Agent supports “run now” execution  for debugging</vt:lpstr>
      <vt:lpstr>Agent supports approval mode</vt:lpstr>
      <vt:lpstr>Agent monitors reporter managers </vt:lpstr>
      <vt:lpstr>Reporter Manager</vt:lpstr>
      <vt:lpstr>Summary</vt:lpstr>
      <vt:lpstr>Agenda -- Day 1</vt:lpstr>
    </vt:vector>
  </TitlesOfParts>
  <Company>San Diego Supercomputer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and maintaining Inca report collection (part 1)</dc:title>
  <dc:creator>Shava Smallen</dc:creator>
  <cp:lastModifiedBy>Shava Smallen</cp:lastModifiedBy>
  <cp:revision>138</cp:revision>
  <cp:lastPrinted>2008-08-25T22:03:59Z</cp:lastPrinted>
  <dcterms:created xsi:type="dcterms:W3CDTF">2010-08-25T05:46:37Z</dcterms:created>
  <dcterms:modified xsi:type="dcterms:W3CDTF">2010-08-25T07:02:44Z</dcterms:modified>
</cp:coreProperties>
</file>