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9" r:id="rId3"/>
    <p:sldId id="259" r:id="rId4"/>
    <p:sldId id="275" r:id="rId5"/>
    <p:sldId id="290" r:id="rId6"/>
    <p:sldId id="302" r:id="rId7"/>
    <p:sldId id="293" r:id="rId8"/>
    <p:sldId id="292" r:id="rId9"/>
    <p:sldId id="308" r:id="rId10"/>
    <p:sldId id="294" r:id="rId11"/>
    <p:sldId id="296" r:id="rId12"/>
    <p:sldId id="304" r:id="rId13"/>
    <p:sldId id="297" r:id="rId14"/>
    <p:sldId id="298" r:id="rId15"/>
    <p:sldId id="305" r:id="rId16"/>
    <p:sldId id="301" r:id="rId17"/>
    <p:sldId id="311" r:id="rId18"/>
    <p:sldId id="312" r:id="rId19"/>
    <p:sldId id="31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0B965"/>
    <a:srgbClr val="2B6EF6"/>
    <a:srgbClr val="ACC4FB"/>
    <a:srgbClr val="ECEE45"/>
    <a:srgbClr val="63E67E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8306" autoAdjust="0"/>
    <p:restoredTop sz="93453" autoAdjust="0"/>
  </p:normalViewPr>
  <p:slideViewPr>
    <p:cSldViewPr snapToGrid="0">
      <p:cViewPr>
        <p:scale>
          <a:sx n="100" d="100"/>
          <a:sy n="100" d="100"/>
        </p:scale>
        <p:origin x="-24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6609" y="188743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730ED-F39A-1C4C-BB64-41A9674315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ACC795-881A-EB49-94F6-3E7728AA48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1CA4C-6195-684C-9641-59848E19E69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arenR"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A243A-B4E7-E84A-A291-64B476619B96}" type="slidenum">
              <a:rPr lang="en-US"/>
              <a:pPr/>
              <a:t>10</a:t>
            </a:fld>
            <a:endParaRPr lang="en-US"/>
          </a:p>
        </p:txBody>
      </p:sp>
      <p:sp>
        <p:nvSpPr>
          <p:cNvPr id="2744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7499B-C41E-934E-835A-F91ABFB0C7C7}" type="slidenum">
              <a:rPr lang="en-US"/>
              <a:pPr/>
              <a:t>11</a:t>
            </a:fld>
            <a:endParaRPr lang="en-US"/>
          </a:p>
        </p:txBody>
      </p:sp>
      <p:sp>
        <p:nvSpPr>
          <p:cNvPr id="278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147B5-E3E6-E643-B970-E2DFB60B9E5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586A5-17B1-9E4F-A629-00C07728EBF9}" type="slidenum">
              <a:rPr lang="en-US"/>
              <a:pPr/>
              <a:t>13</a:t>
            </a:fld>
            <a:endParaRPr lang="en-US"/>
          </a:p>
        </p:txBody>
      </p:sp>
      <p:sp>
        <p:nvSpPr>
          <p:cNvPr id="280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C7796-6CB6-1444-80F9-0C6737335293}" type="slidenum">
              <a:rPr lang="en-US"/>
              <a:pPr/>
              <a:t>14</a:t>
            </a:fld>
            <a:endParaRPr lang="en-US"/>
          </a:p>
        </p:txBody>
      </p:sp>
      <p:sp>
        <p:nvSpPr>
          <p:cNvPr id="282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B42FF-9FFF-DC4B-BD95-659FBEBD8A2D}" type="slidenum">
              <a:rPr lang="en-US"/>
              <a:pPr/>
              <a:t>15</a:t>
            </a:fld>
            <a:endParaRPr lang="en-US"/>
          </a:p>
        </p:txBody>
      </p:sp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6A98F-7A9B-4E44-B9FD-F7D1BAC342B4}" type="slidenum">
              <a:rPr lang="en-US"/>
              <a:pPr/>
              <a:t>16</a:t>
            </a:fld>
            <a:endParaRPr lang="en-US"/>
          </a:p>
        </p:txBody>
      </p:sp>
      <p:sp>
        <p:nvSpPr>
          <p:cNvPr id="290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C5952-39C4-A846-935C-636C14CE617F}" type="slidenum">
              <a:rPr lang="en-US"/>
              <a:pPr/>
              <a:t>19</a:t>
            </a:fld>
            <a:endParaRPr lang="en-US"/>
          </a:p>
        </p:txBody>
      </p:sp>
      <p:sp>
        <p:nvSpPr>
          <p:cNvPr id="3123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Check syncs with website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3F7E5-3520-C14D-9CE3-52D3BA5DAFC1}" type="slidenum">
              <a:rPr lang="en-US"/>
              <a:pPr/>
              <a:t>2</a:t>
            </a:fld>
            <a:endParaRPr lang="en-US"/>
          </a:p>
        </p:txBody>
      </p:sp>
      <p:sp>
        <p:nvSpPr>
          <p:cNvPr id="3102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TG 22K lines of XML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74CF6-66B1-A848-AC92-B0D6AC14833E}" type="slidenum">
              <a:rPr lang="en-US"/>
              <a:pPr/>
              <a:t>3</a:t>
            </a:fld>
            <a:endParaRPr lang="en-US"/>
          </a:p>
        </p:txBody>
      </p:sp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“Clone” combines copy and paste</a:t>
            </a:r>
          </a:p>
          <a:p>
            <a:r>
              <a:rPr lang="en-US"/>
              <a:t>Edit selections replicated in buttons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E6A1D-1C20-5841-B339-7DE108662FBC}" type="slidenum">
              <a:rPr lang="en-US"/>
              <a:pPr/>
              <a:t>4</a:t>
            </a:fld>
            <a:endParaRPr lang="en-US"/>
          </a:p>
        </p:txBody>
      </p:sp>
      <p:sp>
        <p:nvSpPr>
          <p:cNvPr id="227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F687E-6A4A-0248-B352-6E8280C5DF3A}" type="slidenum">
              <a:rPr lang="en-US"/>
              <a:pPr/>
              <a:t>5</a:t>
            </a:fld>
            <a:endParaRPr lang="en-US"/>
          </a:p>
        </p:txBody>
      </p:sp>
      <p:sp>
        <p:nvSpPr>
          <p:cNvPr id="266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6CA50-BAB1-1A4E-A873-D56985B1AA34}" type="slidenum">
              <a:rPr lang="en-US"/>
              <a:pPr/>
              <a:t>6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CD20E-1632-1A47-B3F9-BD8ED925856F}" type="slidenum">
              <a:rPr lang="en-US"/>
              <a:pPr/>
              <a:t>7</a:t>
            </a:fld>
            <a:endParaRPr lang="en-US"/>
          </a:p>
        </p:txBody>
      </p:sp>
      <p:sp>
        <p:nvSpPr>
          <p:cNvPr id="2723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C731B-4D5E-8440-936D-F8050A892CEC}" type="slidenum">
              <a:rPr lang="en-US"/>
              <a:pPr/>
              <a:t>8</a:t>
            </a:fld>
            <a:endParaRPr lang="en-US"/>
          </a:p>
        </p:txBody>
      </p:sp>
      <p:sp>
        <p:nvSpPr>
          <p:cNvPr id="2703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1F880-1A70-6442-BB5F-5A6DD2D48E35}" type="slidenum">
              <a:rPr lang="en-US"/>
              <a:pPr/>
              <a:t>9</a:t>
            </a:fld>
            <a:endParaRPr lang="en-US"/>
          </a:p>
        </p:txBody>
      </p:sp>
      <p:sp>
        <p:nvSpPr>
          <p:cNvPr id="307202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03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3434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22400"/>
            <a:ext cx="8839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 userDrawn="1"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Text Box 10"/>
          <p:cNvSpPr txBox="1">
            <a:spLocks noChangeArrowheads="1"/>
          </p:cNvSpPr>
          <p:nvPr userDrawn="1"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79883" name="Picture 1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</p:spPr>
      </p:pic>
      <p:pic>
        <p:nvPicPr>
          <p:cNvPr id="79884" name="Picture 12" descr="logo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</p:spPr>
      </p:pic>
      <p:pic>
        <p:nvPicPr>
          <p:cNvPr id="79885" name="Picture 13" descr="nsfe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0000CC"/>
          </a:solidFill>
          <a:latin typeface="Times New Roman"/>
          <a:ea typeface="+mj-ea"/>
          <a:cs typeface="Times New Roman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001000" cy="1676400"/>
          </a:xfrm>
          <a:noFill/>
          <a:ln/>
        </p:spPr>
        <p:txBody>
          <a:bodyPr/>
          <a:lstStyle/>
          <a:p>
            <a:r>
              <a:rPr lang="en-US" i="0">
                <a:latin typeface="Times New Roman" charset="0"/>
              </a:rPr>
              <a:t>Administering Inca with incat</a:t>
            </a:r>
            <a:endParaRPr lang="en-US">
              <a:latin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59052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Shava Smallen</a:t>
            </a:r>
          </a:p>
          <a:p>
            <a:r>
              <a:rPr lang="en-US" b="0" dirty="0" err="1" smtClean="0">
                <a:latin typeface="Times New Roman" charset="0"/>
              </a:rPr>
              <a:t>ssmallen@</a:t>
            </a:r>
            <a:r>
              <a:rPr lang="en-US" b="0" dirty="0" err="1">
                <a:latin typeface="Times New Roman" charset="0"/>
              </a:rPr>
              <a:t>sdsc.edu</a:t>
            </a:r>
            <a:endParaRPr lang="en-US" b="0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Inca Workshop</a:t>
            </a:r>
            <a:endParaRPr lang="en-US" dirty="0" smtClean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August 26, 2010</a:t>
            </a: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Grouping Resources</a:t>
            </a:r>
            <a:endParaRPr lang="en-US">
              <a:latin typeface="Times New Roman" charset="0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382000" cy="1752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b="0">
                <a:latin typeface="Times New Roman" charset="0"/>
              </a:rPr>
              <a:t>Convenience for specifying series to run on multiple resources</a:t>
            </a:r>
          </a:p>
          <a:p>
            <a:pPr>
              <a:lnSpc>
                <a:spcPct val="85000"/>
              </a:lnSpc>
            </a:pPr>
            <a:r>
              <a:rPr lang="en-US" sz="2400" b="0">
                <a:latin typeface="Times New Roman" charset="0"/>
              </a:rPr>
              <a:t>Directory, proxy info, etc. are like macros--most specific value is used for each host</a:t>
            </a:r>
          </a:p>
        </p:txBody>
      </p:sp>
      <p:pic>
        <p:nvPicPr>
          <p:cNvPr id="273418" name="Picture 10" descr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76400"/>
            <a:ext cx="6419850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5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Suites Tab</a:t>
            </a:r>
            <a:endParaRPr lang="en-US" dirty="0">
              <a:latin typeface="Times New Roman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63067"/>
            <a:ext cx="8839200" cy="110913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b="0" dirty="0" smtClean="0">
                <a:latin typeface="Times New Roman" charset="0"/>
              </a:rPr>
              <a:t>Grouping </a:t>
            </a:r>
            <a:r>
              <a:rPr lang="en-US" sz="2000" b="0" dirty="0">
                <a:latin typeface="Times New Roman" charset="0"/>
              </a:rPr>
              <a:t>of series into suites allows clearer Consumer display</a:t>
            </a:r>
          </a:p>
          <a:p>
            <a:pPr>
              <a:lnSpc>
                <a:spcPct val="85000"/>
              </a:lnSpc>
            </a:pPr>
            <a:r>
              <a:rPr lang="en-US" sz="2000" b="0" dirty="0">
                <a:latin typeface="Times New Roman" charset="0"/>
              </a:rPr>
              <a:t>Report series named after reporter or given “nickname</a:t>
            </a:r>
            <a:r>
              <a:rPr lang="en-US" sz="2000" b="0" dirty="0" smtClean="0">
                <a:latin typeface="Times New Roman" charset="0"/>
              </a:rPr>
              <a:t>”</a:t>
            </a:r>
            <a:endParaRPr lang="en-US" sz="2000" b="0" dirty="0">
              <a:latin typeface="Times New Roman" charset="0"/>
            </a:endParaRPr>
          </a:p>
        </p:txBody>
      </p:sp>
      <p:pic>
        <p:nvPicPr>
          <p:cNvPr id="5" name="Picture 4" descr="incat-annotated-su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5" y="1066797"/>
            <a:ext cx="8516984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</a:t>
            </a:r>
            <a:endParaRPr lang="en-US">
              <a:latin typeface="Times New Roman" charset="0"/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5257800"/>
            <a:ext cx="8839200" cy="914400"/>
          </a:xfrm>
        </p:spPr>
        <p:txBody>
          <a:bodyPr/>
          <a:lstStyle/>
          <a:p>
            <a:endParaRPr lang="en-US"/>
          </a:p>
        </p:txBody>
      </p:sp>
      <p:pic>
        <p:nvPicPr>
          <p:cNvPr id="295942" name="Picture 6" descr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1192213"/>
            <a:ext cx="7513637" cy="4473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 (Upper)</a:t>
            </a:r>
            <a:endParaRPr lang="en-US">
              <a:latin typeface="Times New Roman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534400" cy="1905000"/>
          </a:xfrm>
        </p:spPr>
        <p:txBody>
          <a:bodyPr/>
          <a:lstStyle/>
          <a:p>
            <a:r>
              <a:rPr lang="en-US" sz="2400" b="0">
                <a:latin typeface="Times New Roman" charset="0"/>
              </a:rPr>
              <a:t>Select reporter and resource; specify command-line arg values</a:t>
            </a:r>
          </a:p>
          <a:p>
            <a:r>
              <a:rPr lang="en-US" sz="2400" b="0">
                <a:latin typeface="Times New Roman" charset="0"/>
              </a:rPr>
              <a:t>Argument list determined by reporter</a:t>
            </a:r>
          </a:p>
          <a:p>
            <a:r>
              <a:rPr lang="en-US" sz="2400" b="0">
                <a:latin typeface="Times New Roman" charset="0"/>
              </a:rPr>
              <a:t>Use latest version automates Reporter updates </a:t>
            </a:r>
          </a:p>
          <a:p>
            <a:r>
              <a:rPr lang="en-US" sz="2400" b="0">
                <a:latin typeface="Times New Roman" charset="0"/>
              </a:rPr>
              <a:t>Reporter description appears below reporter</a:t>
            </a:r>
          </a:p>
        </p:txBody>
      </p:sp>
      <p:pic>
        <p:nvPicPr>
          <p:cNvPr id="279562" name="Picture 10" descr="Picture 13"/>
          <p:cNvPicPr>
            <a:picLocks noChangeAspect="1" noChangeArrowheads="1"/>
          </p:cNvPicPr>
          <p:nvPr/>
        </p:nvPicPr>
        <p:blipFill>
          <a:blip r:embed="rId3"/>
          <a:srcRect b="43286"/>
          <a:stretch>
            <a:fillRect/>
          </a:stretch>
        </p:blipFill>
        <p:spPr bwMode="auto">
          <a:xfrm>
            <a:off x="814388" y="1192213"/>
            <a:ext cx="7513637" cy="2536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Series Edit Dialog (Lower)</a:t>
            </a:r>
            <a:endParaRPr lang="en-US">
              <a:latin typeface="Times New Roman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8534400" cy="2438400"/>
          </a:xfrm>
        </p:spPr>
        <p:txBody>
          <a:bodyPr/>
          <a:lstStyle/>
          <a:p>
            <a:r>
              <a:rPr lang="en-US" sz="2000" b="0">
                <a:latin typeface="Times New Roman" charset="0"/>
              </a:rPr>
              <a:t>Run frequency uses extended cron syntax</a:t>
            </a:r>
          </a:p>
          <a:p>
            <a:r>
              <a:rPr lang="en-US" sz="2000" b="0">
                <a:latin typeface="Times New Roman" charset="0"/>
              </a:rPr>
              <a:t>Nickname useful in later report display--should be unique</a:t>
            </a:r>
          </a:p>
          <a:p>
            <a:r>
              <a:rPr lang="en-US" sz="2000" b="0">
                <a:latin typeface="Times New Roman" charset="0"/>
              </a:rPr>
              <a:t>Context allows specialized execution</a:t>
            </a:r>
          </a:p>
          <a:p>
            <a:r>
              <a:rPr lang="en-US" sz="2000" b="0">
                <a:latin typeface="Times New Roman" charset="0"/>
              </a:rPr>
              <a:t>Reporter killed and error report stored if limits exceeded</a:t>
            </a:r>
          </a:p>
          <a:p>
            <a:r>
              <a:rPr lang="en-US" sz="2000" b="0">
                <a:latin typeface="Times New Roman" charset="0"/>
              </a:rPr>
              <a:t>Comparison allows more precise definition of reporter success/failure</a:t>
            </a:r>
          </a:p>
          <a:p>
            <a:r>
              <a:rPr lang="en-US" sz="2000" b="0">
                <a:latin typeface="Times New Roman" charset="0"/>
              </a:rPr>
              <a:t>Notification script run when state changes</a:t>
            </a:r>
          </a:p>
        </p:txBody>
      </p:sp>
      <p:pic>
        <p:nvPicPr>
          <p:cNvPr id="281611" name="Picture 11" descr="Picture 13"/>
          <p:cNvPicPr>
            <a:picLocks noChangeAspect="1" noChangeArrowheads="1"/>
          </p:cNvPicPr>
          <p:nvPr/>
        </p:nvPicPr>
        <p:blipFill>
          <a:blip r:embed="rId3"/>
          <a:srcRect t="57715"/>
          <a:stretch>
            <a:fillRect/>
          </a:stretch>
        </p:blipFill>
        <p:spPr bwMode="auto">
          <a:xfrm>
            <a:off x="685800" y="1447800"/>
            <a:ext cx="7513638" cy="1892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Comparisons Refine Success and Failure</a:t>
            </a:r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712913"/>
            <a:ext cx="3429000" cy="235426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&lt;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000" b="0">
                <a:latin typeface="Times New Roman" charset="0"/>
              </a:rPr>
              <a:t>&gt;openssh&lt;/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ID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  &lt;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000" b="0">
                <a:latin typeface="Times New Roman" charset="0"/>
              </a:rPr>
              <a:t>&gt;3.6.1p1&lt;/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version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  &lt;/</a:t>
            </a:r>
            <a:r>
              <a:rPr lang="en-US" sz="2000" b="0">
                <a:solidFill>
                  <a:srgbClr val="8000FF"/>
                </a:solidFill>
                <a:latin typeface="Times New Roman" charset="0"/>
              </a:rPr>
              <a:t>package</a:t>
            </a:r>
            <a:r>
              <a:rPr lang="en-US" sz="2000" b="0">
                <a:latin typeface="Times New Roman" charset="0"/>
              </a:rPr>
              <a:t>&gt;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sz="2000" b="0">
                <a:latin typeface="Times New Roman" charset="0"/>
              </a:rPr>
              <a:t>&lt;/</a:t>
            </a:r>
            <a:r>
              <a:rPr lang="en-US" sz="2000" b="0">
                <a:solidFill>
                  <a:schemeClr val="accent2"/>
                </a:solidFill>
                <a:latin typeface="Times New Roman" charset="0"/>
              </a:rPr>
              <a:t>body</a:t>
            </a:r>
            <a:r>
              <a:rPr lang="en-US" sz="2000" b="0">
                <a:latin typeface="Times New Roman" charset="0"/>
              </a:rPr>
              <a:t>&gt;</a:t>
            </a:r>
            <a:endParaRPr lang="en-US" sz="2400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2563813" y="2495550"/>
            <a:ext cx="846137" cy="315913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3054350" y="2855913"/>
            <a:ext cx="762000" cy="304800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234950" y="2660650"/>
            <a:ext cx="1524000" cy="376238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charset="0"/>
              </a:rPr>
              <a:t>ID/Value pair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 flipV="1">
            <a:off x="1776413" y="2678113"/>
            <a:ext cx="79533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1758950" y="2830513"/>
            <a:ext cx="1287463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0044" name="Picture 12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225" y="1711325"/>
            <a:ext cx="4122738" cy="984250"/>
          </a:xfrm>
          <a:prstGeom prst="rect">
            <a:avLst/>
          </a:prstGeom>
          <a:noFill/>
        </p:spPr>
      </p:pic>
      <p:sp>
        <p:nvSpPr>
          <p:cNvPr id="300045" name="Text Box 13"/>
          <p:cNvSpPr txBox="1">
            <a:spLocks noChangeArrowheads="1"/>
          </p:cNvSpPr>
          <p:nvPr/>
        </p:nvSpPr>
        <p:spPr bwMode="auto">
          <a:xfrm>
            <a:off x="642938" y="4030663"/>
            <a:ext cx="7975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Comparison can test body, </a:t>
            </a:r>
            <a:r>
              <a:rPr lang="en-US" sz="2000" dirty="0" err="1">
                <a:latin typeface="Times New Roman" charset="0"/>
              </a:rPr>
              <a:t>errorMessage</a:t>
            </a:r>
            <a:r>
              <a:rPr lang="en-US" sz="2000" dirty="0">
                <a:latin typeface="Times New Roman" charset="0"/>
              </a:rPr>
              <a:t>, ID values from report body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Supports comparison operators and pattern matching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 err="1">
                <a:latin typeface="Times New Roman" charset="0"/>
              </a:rPr>
              <a:t>EmailNotifier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dirty="0" err="1">
                <a:latin typeface="Times New Roman" charset="0"/>
              </a:rPr>
              <a:t>LogNotifier</a:t>
            </a:r>
            <a:r>
              <a:rPr lang="en-US" sz="2000" dirty="0">
                <a:latin typeface="Times New Roman" charset="0"/>
              </a:rPr>
              <a:t> provided; custom </a:t>
            </a:r>
            <a:r>
              <a:rPr lang="en-US" sz="2000" dirty="0" err="1">
                <a:latin typeface="Times New Roman" charset="0"/>
              </a:rPr>
              <a:t>notifiers</a:t>
            </a:r>
            <a:r>
              <a:rPr lang="en-US" sz="2000" dirty="0">
                <a:latin typeface="Times New Roman" charset="0"/>
              </a:rPr>
              <a:t> supported</a:t>
            </a:r>
          </a:p>
          <a:p>
            <a:pPr>
              <a:spcBef>
                <a:spcPct val="50000"/>
              </a:spcBef>
              <a:buFont typeface="Times" charset="0"/>
              <a:buChar char="•"/>
            </a:pPr>
            <a:r>
              <a:rPr lang="en-US" sz="2000" dirty="0">
                <a:latin typeface="Times New Roman" charset="0"/>
              </a:rPr>
              <a:t>   </a:t>
            </a:r>
            <a:r>
              <a:rPr lang="en-US" sz="2000" dirty="0" err="1">
                <a:latin typeface="Times New Roman" charset="0"/>
              </a:rPr>
              <a:t>EmailNotifier</a:t>
            </a:r>
            <a:r>
              <a:rPr lang="en-US" sz="2000" dirty="0">
                <a:latin typeface="Times New Roman" charset="0"/>
              </a:rPr>
              <a:t> reports success, failure, or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Using Macros in Report Series</a:t>
            </a:r>
            <a:endParaRPr lang="en-US">
              <a:latin typeface="Times New Roman" charset="0"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19600"/>
            <a:ext cx="3124200" cy="1828800"/>
          </a:xfrm>
        </p:spPr>
        <p:txBody>
          <a:bodyPr/>
          <a:lstStyle/>
          <a:p>
            <a:r>
              <a:rPr lang="en-US" sz="1800" b="0">
                <a:latin typeface="Times New Roman" charset="0"/>
              </a:rPr>
              <a:t>Separate series for each macro value</a:t>
            </a:r>
          </a:p>
          <a:p>
            <a:r>
              <a:rPr lang="en-US" sz="1800" b="0">
                <a:latin typeface="Times New Roman" charset="0"/>
              </a:rPr>
              <a:t>Series with undefined macros references shown in red</a:t>
            </a:r>
          </a:p>
        </p:txBody>
      </p:sp>
      <p:pic>
        <p:nvPicPr>
          <p:cNvPr id="289802" name="Picture 10" descr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7970838" cy="3065463"/>
          </a:xfrm>
          <a:prstGeom prst="rect">
            <a:avLst/>
          </a:prstGeom>
          <a:noFill/>
          <a:ln w="9525">
            <a:solidFill>
              <a:srgbClr val="2B6EF6"/>
            </a:solidFill>
            <a:miter lim="800000"/>
            <a:headEnd/>
            <a:tailEnd/>
          </a:ln>
        </p:spPr>
      </p:pic>
      <p:pic>
        <p:nvPicPr>
          <p:cNvPr id="289804" name="Picture 12" descr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514600"/>
            <a:ext cx="5329238" cy="3173413"/>
          </a:xfrm>
          <a:prstGeom prst="rect">
            <a:avLst/>
          </a:prstGeom>
          <a:noFill/>
          <a:ln w="9525">
            <a:solidFill>
              <a:srgbClr val="2B6EF6"/>
            </a:solidFill>
            <a:miter lim="800000"/>
            <a:headEnd/>
            <a:tailEnd/>
          </a:ln>
        </p:spPr>
      </p:pic>
      <p:sp>
        <p:nvSpPr>
          <p:cNvPr id="289805" name="Rectangle 13"/>
          <p:cNvSpPr>
            <a:spLocks noChangeArrowheads="1"/>
          </p:cNvSpPr>
          <p:nvPr/>
        </p:nvSpPr>
        <p:spPr bwMode="auto">
          <a:xfrm>
            <a:off x="3403600" y="2252663"/>
            <a:ext cx="1049338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6" name="Rectangle 14"/>
          <p:cNvSpPr>
            <a:spLocks noChangeArrowheads="1"/>
          </p:cNvSpPr>
          <p:nvPr/>
        </p:nvSpPr>
        <p:spPr bwMode="auto">
          <a:xfrm>
            <a:off x="5886450" y="4910138"/>
            <a:ext cx="731838" cy="136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7" name="Line 15"/>
          <p:cNvSpPr>
            <a:spLocks noChangeShapeType="1"/>
          </p:cNvSpPr>
          <p:nvPr/>
        </p:nvSpPr>
        <p:spPr bwMode="auto">
          <a:xfrm>
            <a:off x="3878263" y="2405063"/>
            <a:ext cx="2370137" cy="25050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8" name="Rectangle 16"/>
          <p:cNvSpPr>
            <a:spLocks noChangeArrowheads="1"/>
          </p:cNvSpPr>
          <p:nvPr/>
        </p:nvSpPr>
        <p:spPr bwMode="auto">
          <a:xfrm>
            <a:off x="3421063" y="1846263"/>
            <a:ext cx="2660650" cy="168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9" name="Rectangle 17"/>
          <p:cNvSpPr>
            <a:spLocks noChangeArrowheads="1"/>
          </p:cNvSpPr>
          <p:nvPr/>
        </p:nvSpPr>
        <p:spPr bwMode="auto">
          <a:xfrm>
            <a:off x="7162800" y="2692400"/>
            <a:ext cx="919163" cy="12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>
            <a:off x="4656138" y="2014538"/>
            <a:ext cx="2997200" cy="6778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839200" cy="1041400"/>
          </a:xfrm>
        </p:spPr>
        <p:txBody>
          <a:bodyPr/>
          <a:lstStyle/>
          <a:p>
            <a:r>
              <a:rPr lang="en-US" dirty="0" smtClean="0"/>
              <a:t>Executing series in batch mode</a:t>
            </a:r>
            <a:endParaRPr lang="en-US" dirty="0"/>
          </a:p>
        </p:txBody>
      </p:sp>
      <p:pic>
        <p:nvPicPr>
          <p:cNvPr id="4" name="Content Placeholder 3" descr="ScreenSnapz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6078" b="-16078"/>
          <a:stretch>
            <a:fillRect/>
          </a:stretch>
        </p:blipFill>
        <p:spPr>
          <a:xfrm>
            <a:off x="266700" y="732366"/>
            <a:ext cx="6265333" cy="3366716"/>
          </a:xfrm>
        </p:spPr>
      </p:pic>
      <p:pic>
        <p:nvPicPr>
          <p:cNvPr id="5" name="Picture 4" descr="ScreenSnap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13" y="3028595"/>
            <a:ext cx="6094687" cy="3829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5339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4965851" y="1193835"/>
            <a:ext cx="3818929" cy="1569546"/>
            <a:chOff x="2192" y="162"/>
            <a:chExt cx="3269" cy="3313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66" y="162"/>
              <a:ext cx="1595" cy="3313"/>
            </a:xfrm>
            <a:prstGeom prst="rect">
              <a:avLst/>
            </a:prstGeom>
            <a:solidFill>
              <a:srgbClr val="2B6EF6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Times New Roman" charset="0"/>
                </a:rPr>
                <a:t>Define </a:t>
              </a:r>
              <a:r>
                <a:rPr lang="en-US" sz="1600" b="1" dirty="0" err="1" smtClean="0">
                  <a:latin typeface="Courier"/>
                  <a:cs typeface="Courier"/>
                </a:rPr>
                <a:t>batchPre</a:t>
              </a:r>
              <a:r>
                <a:rPr lang="en-US" sz="1600" b="1" dirty="0" smtClean="0">
                  <a:latin typeface="Courier"/>
                  <a:cs typeface="Courier"/>
                </a:rPr>
                <a:t> </a:t>
              </a:r>
              <a:r>
                <a:rPr lang="en-US" sz="1600" dirty="0" smtClean="0">
                  <a:latin typeface="Times New Roman" charset="0"/>
                </a:rPr>
                <a:t>macro specifying </a:t>
              </a:r>
              <a:r>
                <a:rPr lang="en-US" sz="1600" dirty="0" smtClean="0">
                  <a:latin typeface="Times New Roman" charset="0"/>
                </a:rPr>
                <a:t>batch wrapper,</a:t>
              </a:r>
              <a:r>
                <a:rPr lang="en-US" sz="1600" dirty="0" smtClean="0">
                  <a:latin typeface="Times New Roman" charset="0"/>
                </a:rPr>
                <a:t> scheduler type, and special submit </a:t>
              </a:r>
              <a:r>
                <a:rPr lang="en-US" sz="1600" dirty="0" err="1" smtClean="0">
                  <a:latin typeface="Times New Roman" charset="0"/>
                </a:rPr>
                <a:t>params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2192" y="1529"/>
              <a:ext cx="1663" cy="1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76259" y="4064000"/>
            <a:ext cx="1514020" cy="1815882"/>
          </a:xfrm>
          <a:prstGeom prst="rect">
            <a:avLst/>
          </a:prstGeom>
          <a:solidFill>
            <a:srgbClr val="2B6EF6">
              <a:alpha val="14999"/>
            </a:srgbClr>
          </a:solidFill>
          <a:ln w="9525">
            <a:solidFill>
              <a:srgbClr val="2B6EF6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Times New Roman" charset="0"/>
              </a:rPr>
              <a:t>Specify </a:t>
            </a:r>
            <a:r>
              <a:rPr lang="en-US" sz="1600" b="1" dirty="0" err="1" smtClean="0">
                <a:latin typeface="Courier"/>
                <a:cs typeface="Courier"/>
              </a:rPr>
              <a:t>batchPre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Times New Roman" charset="0"/>
              </a:rPr>
              <a:t>macro in context with extra batch wrapper arguments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1981200" y="5041900"/>
            <a:ext cx="11684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3251200" y="5022856"/>
            <a:ext cx="1346200" cy="920751"/>
            <a:chOff x="2048" y="3164"/>
            <a:chExt cx="848" cy="58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48" y="3592"/>
              <a:ext cx="344" cy="152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rgbClr val="2B6EF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666" y="3164"/>
              <a:ext cx="23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all2all series</a:t>
            </a:r>
            <a:endParaRPr lang="en-US" dirty="0"/>
          </a:p>
        </p:txBody>
      </p:sp>
      <p:pic>
        <p:nvPicPr>
          <p:cNvPr id="8" name="Content Placeholder 7" descr="all2all-suite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0278" b="-10278"/>
          <a:stretch>
            <a:fillRect/>
          </a:stretch>
        </p:blipFill>
        <p:spPr>
          <a:xfrm>
            <a:off x="1358900" y="901700"/>
            <a:ext cx="6540500" cy="3514579"/>
          </a:xfr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138" y="4576763"/>
            <a:ext cx="8285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Specify an all2all series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Specify a summary reporter series using </a:t>
            </a:r>
            <a:r>
              <a:rPr lang="en-US" sz="2000" dirty="0" err="1" smtClean="0">
                <a:latin typeface="Times New Roman" charset="0"/>
              </a:rPr>
              <a:t>summary.successpct.performance</a:t>
            </a:r>
            <a:endParaRPr lang="en-US" sz="2000" dirty="0" smtClean="0">
              <a:latin typeface="Times New Roman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charset="0"/>
              </a:rPr>
              <a:t>Add All2All filter in depot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Agenda -- Day 1</a:t>
            </a: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305800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11300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Working with Inca Reporters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839200" cy="10414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incat</a:t>
            </a:r>
            <a:endParaRPr lang="en-US">
              <a:latin typeface="Times New Roman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3496207"/>
            <a:ext cx="3995737" cy="2125662"/>
          </a:xfrm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000" b="0" dirty="0">
                <a:latin typeface="Times New Roman" charset="0"/>
                <a:ea typeface="ＭＳ Ｐゴシック" charset="-128"/>
                <a:cs typeface="ＭＳ Ｐゴシック" charset="-128"/>
              </a:rPr>
              <a:t>A graphic editor for an Inca deployment configuration (XML describing repositories, resources, and series</a:t>
            </a:r>
            <a:r>
              <a:rPr lang="en-US" sz="2000" b="0" dirty="0" smtClean="0">
                <a:latin typeface="Times New Roman" charset="0"/>
                <a:ea typeface="ＭＳ Ｐゴシック" charset="-128"/>
                <a:cs typeface="ＭＳ Ｐゴシック" charset="-128"/>
              </a:rPr>
              <a:t>)</a:t>
            </a:r>
          </a:p>
          <a:p>
            <a:pPr marL="338138" indent="-338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b="0" dirty="0" smtClean="0"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latin typeface="Times New Roman" charset="0"/>
              </a:rPr>
              <a:t>Retrieves existing configuration from Agent and/or loads specified file</a:t>
            </a:r>
          </a:p>
          <a:p>
            <a:pPr marL="236538" indent="-2365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000" b="0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9252" name="AutoShape 4"/>
          <p:cNvSpPr>
            <a:spLocks noChangeArrowheads="1"/>
          </p:cNvSpPr>
          <p:nvPr/>
        </p:nvSpPr>
        <p:spPr bwMode="auto">
          <a:xfrm>
            <a:off x="1071563" y="1862138"/>
            <a:ext cx="2271712" cy="1604962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3" name="AutoShape 5"/>
          <p:cNvSpPr>
            <a:spLocks noChangeArrowheads="1"/>
          </p:cNvSpPr>
          <p:nvPr/>
        </p:nvSpPr>
        <p:spPr bwMode="auto">
          <a:xfrm>
            <a:off x="4583113" y="4410075"/>
            <a:ext cx="3949700" cy="15113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>
            <a:off x="4376738" y="1295400"/>
            <a:ext cx="4233862" cy="2171700"/>
          </a:xfrm>
          <a:prstGeom prst="roundRect">
            <a:avLst>
              <a:gd name="adj" fmla="val 9602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6777038" y="56403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5357813" y="48117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309257" name="AutoShape 9"/>
          <p:cNvSpPr>
            <a:spLocks noChangeArrowheads="1"/>
          </p:cNvSpPr>
          <p:nvPr/>
        </p:nvSpPr>
        <p:spPr bwMode="auto">
          <a:xfrm>
            <a:off x="7034213" y="4851400"/>
            <a:ext cx="366712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8" name="AutoShape 10"/>
          <p:cNvSpPr>
            <a:spLocks noChangeArrowheads="1"/>
          </p:cNvSpPr>
          <p:nvPr/>
        </p:nvSpPr>
        <p:spPr bwMode="auto">
          <a:xfrm>
            <a:off x="6848475" y="48974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59" name="AutoShape 11"/>
          <p:cNvSpPr>
            <a:spLocks noChangeArrowheads="1"/>
          </p:cNvSpPr>
          <p:nvPr/>
        </p:nvSpPr>
        <p:spPr bwMode="auto">
          <a:xfrm>
            <a:off x="7400925" y="4851400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0" name="AutoShape 12"/>
          <p:cNvSpPr>
            <a:spLocks noChangeArrowheads="1"/>
          </p:cNvSpPr>
          <p:nvPr/>
        </p:nvSpPr>
        <p:spPr bwMode="auto">
          <a:xfrm>
            <a:off x="7237413" y="4879975"/>
            <a:ext cx="368300" cy="67786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1" name="AutoShape 13"/>
          <p:cNvSpPr>
            <a:spLocks noChangeArrowheads="1"/>
          </p:cNvSpPr>
          <p:nvPr/>
        </p:nvSpPr>
        <p:spPr bwMode="auto">
          <a:xfrm>
            <a:off x="7769225" y="4694238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62" name="AutoShape 14"/>
          <p:cNvSpPr>
            <a:spLocks noChangeArrowheads="1"/>
          </p:cNvSpPr>
          <p:nvPr/>
        </p:nvSpPr>
        <p:spPr bwMode="auto">
          <a:xfrm>
            <a:off x="758507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63" name="Picture 1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381125" y="1922463"/>
            <a:ext cx="1136650" cy="919162"/>
          </a:xfrm>
          <a:prstGeom prst="rect">
            <a:avLst/>
          </a:prstGeom>
          <a:noFill/>
        </p:spPr>
      </p:pic>
      <p:sp>
        <p:nvSpPr>
          <p:cNvPr id="309264" name="AutoShape 16"/>
          <p:cNvSpPr>
            <a:spLocks noChangeArrowheads="1"/>
          </p:cNvSpPr>
          <p:nvPr/>
        </p:nvSpPr>
        <p:spPr bwMode="auto">
          <a:xfrm>
            <a:off x="7024688" y="4594225"/>
            <a:ext cx="928687" cy="5508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309265" name="AutoShape 17"/>
          <p:cNvSpPr>
            <a:spLocks noChangeArrowheads="1"/>
          </p:cNvSpPr>
          <p:nvPr/>
        </p:nvSpPr>
        <p:spPr bwMode="auto">
          <a:xfrm>
            <a:off x="4603750" y="1368425"/>
            <a:ext cx="1031875" cy="750888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309266" name="AutoShape 18"/>
          <p:cNvSpPr>
            <a:spLocks noChangeArrowheads="1"/>
          </p:cNvSpPr>
          <p:nvPr/>
        </p:nvSpPr>
        <p:spPr bwMode="auto">
          <a:xfrm>
            <a:off x="4706938" y="2786063"/>
            <a:ext cx="825500" cy="471487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09267" name="AutoShape 19"/>
          <p:cNvSpPr>
            <a:spLocks noChangeArrowheads="1"/>
          </p:cNvSpPr>
          <p:nvPr/>
        </p:nvSpPr>
        <p:spPr bwMode="auto">
          <a:xfrm>
            <a:off x="7081838" y="2786063"/>
            <a:ext cx="830262" cy="4746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309268" name="AutoShape 20"/>
          <p:cNvCxnSpPr>
            <a:cxnSpLocks noChangeShapeType="1"/>
            <a:stCxn id="309282" idx="0"/>
            <a:endCxn id="309267" idx="2"/>
          </p:cNvCxnSpPr>
          <p:nvPr/>
        </p:nvCxnSpPr>
        <p:spPr bwMode="auto">
          <a:xfrm flipV="1">
            <a:off x="5454650" y="3260725"/>
            <a:ext cx="2043113" cy="1317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69" name="AutoShape 21"/>
          <p:cNvCxnSpPr>
            <a:cxnSpLocks noChangeShapeType="1"/>
            <a:stCxn id="309266" idx="2"/>
            <a:endCxn id="309264" idx="0"/>
          </p:cNvCxnSpPr>
          <p:nvPr/>
        </p:nvCxnSpPr>
        <p:spPr bwMode="auto">
          <a:xfrm>
            <a:off x="5119688" y="3257550"/>
            <a:ext cx="2370137" cy="133667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70" name="Oval 22"/>
          <p:cNvSpPr>
            <a:spLocks noChangeArrowheads="1"/>
          </p:cNvSpPr>
          <p:nvPr/>
        </p:nvSpPr>
        <p:spPr bwMode="auto">
          <a:xfrm>
            <a:off x="6008688" y="3729038"/>
            <a:ext cx="247650" cy="2270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71" name="AutoShape 23"/>
          <p:cNvCxnSpPr>
            <a:cxnSpLocks noChangeShapeType="1"/>
            <a:stCxn id="309266" idx="2"/>
            <a:endCxn id="309282" idx="0"/>
          </p:cNvCxnSpPr>
          <p:nvPr/>
        </p:nvCxnSpPr>
        <p:spPr bwMode="auto">
          <a:xfrm>
            <a:off x="5119688" y="3257550"/>
            <a:ext cx="334962" cy="1320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72" name="AutoShape 24"/>
          <p:cNvCxnSpPr>
            <a:cxnSpLocks noChangeShapeType="1"/>
            <a:stCxn id="309264" idx="0"/>
            <a:endCxn id="309267" idx="2"/>
          </p:cNvCxnSpPr>
          <p:nvPr/>
        </p:nvCxnSpPr>
        <p:spPr bwMode="auto">
          <a:xfrm flipV="1">
            <a:off x="7489825" y="3260725"/>
            <a:ext cx="7938" cy="1333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73" name="AutoShape 25"/>
          <p:cNvCxnSpPr>
            <a:cxnSpLocks noChangeShapeType="1"/>
            <a:stCxn id="309267" idx="0"/>
            <a:endCxn id="309274" idx="2"/>
          </p:cNvCxnSpPr>
          <p:nvPr/>
        </p:nvCxnSpPr>
        <p:spPr bwMode="auto">
          <a:xfrm flipH="1" flipV="1">
            <a:off x="7496175" y="2501900"/>
            <a:ext cx="1588" cy="284163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74" name="Rectangle 26"/>
          <p:cNvSpPr>
            <a:spLocks noChangeArrowheads="1"/>
          </p:cNvSpPr>
          <p:nvPr/>
        </p:nvSpPr>
        <p:spPr bwMode="auto">
          <a:xfrm>
            <a:off x="6565900" y="2124075"/>
            <a:ext cx="1858963" cy="377825"/>
          </a:xfrm>
          <a:prstGeom prst="rect">
            <a:avLst/>
          </a:prstGeom>
          <a:solidFill>
            <a:srgbClr val="C0C0C0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309275" name="Text Box 27"/>
          <p:cNvSpPr txBox="1">
            <a:spLocks noChangeArrowheads="1"/>
          </p:cNvSpPr>
          <p:nvPr/>
        </p:nvSpPr>
        <p:spPr bwMode="auto">
          <a:xfrm>
            <a:off x="4711700" y="5619750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309276" name="AutoShape 28"/>
          <p:cNvSpPr>
            <a:spLocks noChangeArrowheads="1"/>
          </p:cNvSpPr>
          <p:nvPr/>
        </p:nvSpPr>
        <p:spPr bwMode="auto">
          <a:xfrm>
            <a:off x="50196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7" name="AutoShape 29"/>
          <p:cNvSpPr>
            <a:spLocks noChangeArrowheads="1"/>
          </p:cNvSpPr>
          <p:nvPr/>
        </p:nvSpPr>
        <p:spPr bwMode="auto">
          <a:xfrm>
            <a:off x="4835525" y="4900613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8" name="AutoShape 30"/>
          <p:cNvSpPr>
            <a:spLocks noChangeArrowheads="1"/>
          </p:cNvSpPr>
          <p:nvPr/>
        </p:nvSpPr>
        <p:spPr bwMode="auto">
          <a:xfrm>
            <a:off x="5387975" y="4835525"/>
            <a:ext cx="368300" cy="411163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AutoShape 31"/>
          <p:cNvSpPr>
            <a:spLocks noChangeArrowheads="1"/>
          </p:cNvSpPr>
          <p:nvPr/>
        </p:nvSpPr>
        <p:spPr bwMode="auto">
          <a:xfrm>
            <a:off x="5222875" y="4879975"/>
            <a:ext cx="368300" cy="677863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AutoShape 32"/>
          <p:cNvSpPr>
            <a:spLocks noChangeArrowheads="1"/>
          </p:cNvSpPr>
          <p:nvPr/>
        </p:nvSpPr>
        <p:spPr bwMode="auto">
          <a:xfrm>
            <a:off x="5756275" y="4694238"/>
            <a:ext cx="366713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AutoShape 33"/>
          <p:cNvSpPr>
            <a:spLocks noChangeArrowheads="1"/>
          </p:cNvSpPr>
          <p:nvPr/>
        </p:nvSpPr>
        <p:spPr bwMode="auto">
          <a:xfrm>
            <a:off x="5570538" y="4900613"/>
            <a:ext cx="368300" cy="677862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2" name="AutoShape 34"/>
          <p:cNvSpPr>
            <a:spLocks noChangeArrowheads="1"/>
          </p:cNvSpPr>
          <p:nvPr/>
        </p:nvSpPr>
        <p:spPr bwMode="auto">
          <a:xfrm>
            <a:off x="4989513" y="4578350"/>
            <a:ext cx="930275" cy="5667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309283" name="Oval 35"/>
          <p:cNvSpPr>
            <a:spLocks noChangeArrowheads="1"/>
          </p:cNvSpPr>
          <p:nvPr/>
        </p:nvSpPr>
        <p:spPr bwMode="auto">
          <a:xfrm>
            <a:off x="5222875" y="4013200"/>
            <a:ext cx="247650" cy="225425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84" name="AutoShape 36"/>
          <p:cNvCxnSpPr>
            <a:cxnSpLocks noChangeShapeType="1"/>
            <a:stCxn id="309265" idx="3"/>
            <a:endCxn id="309266" idx="0"/>
          </p:cNvCxnSpPr>
          <p:nvPr/>
        </p:nvCxnSpPr>
        <p:spPr bwMode="auto">
          <a:xfrm>
            <a:off x="5119688" y="2119313"/>
            <a:ext cx="0" cy="66675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cxnSp>
        <p:nvCxnSpPr>
          <p:cNvPr id="309285" name="AutoShape 37"/>
          <p:cNvCxnSpPr>
            <a:cxnSpLocks noChangeShapeType="1"/>
            <a:stCxn id="309289" idx="3"/>
            <a:endCxn id="309266" idx="1"/>
          </p:cNvCxnSpPr>
          <p:nvPr/>
        </p:nvCxnSpPr>
        <p:spPr bwMode="auto">
          <a:xfrm>
            <a:off x="2930525" y="2706688"/>
            <a:ext cx="1776413" cy="31591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86" name="Oval 38"/>
          <p:cNvSpPr>
            <a:spLocks noChangeArrowheads="1"/>
          </p:cNvSpPr>
          <p:nvPr/>
        </p:nvSpPr>
        <p:spPr bwMode="auto">
          <a:xfrm>
            <a:off x="4954588" y="2333625"/>
            <a:ext cx="247650" cy="227013"/>
          </a:xfrm>
          <a:prstGeom prst="ellipse">
            <a:avLst/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309287" name="AutoShape 39"/>
          <p:cNvSpPr>
            <a:spLocks noChangeArrowheads="1"/>
          </p:cNvSpPr>
          <p:nvPr/>
        </p:nvSpPr>
        <p:spPr bwMode="auto">
          <a:xfrm>
            <a:off x="3613149" y="2675467"/>
            <a:ext cx="332317" cy="313796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pic>
        <p:nvPicPr>
          <p:cNvPr id="309288" name="Picture 40" descr="ug-incat-repositori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0325" y="2752725"/>
            <a:ext cx="1806575" cy="582613"/>
          </a:xfrm>
          <a:prstGeom prst="rect">
            <a:avLst/>
          </a:prstGeom>
          <a:noFill/>
        </p:spPr>
      </p:pic>
      <p:sp>
        <p:nvSpPr>
          <p:cNvPr id="309289" name="AutoShape 41"/>
          <p:cNvSpPr>
            <a:spLocks noChangeArrowheads="1"/>
          </p:cNvSpPr>
          <p:nvPr/>
        </p:nvSpPr>
        <p:spPr bwMode="auto">
          <a:xfrm>
            <a:off x="2311400" y="2563813"/>
            <a:ext cx="619125" cy="284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09290" name="AutoShape 42"/>
          <p:cNvSpPr>
            <a:spLocks noChangeArrowheads="1"/>
          </p:cNvSpPr>
          <p:nvPr/>
        </p:nvSpPr>
        <p:spPr bwMode="auto">
          <a:xfrm>
            <a:off x="6669088" y="3635375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309291" name="AutoShape 43"/>
          <p:cNvSpPr>
            <a:spLocks noChangeArrowheads="1"/>
          </p:cNvSpPr>
          <p:nvPr/>
        </p:nvSpPr>
        <p:spPr bwMode="auto">
          <a:xfrm>
            <a:off x="7391400" y="3729038"/>
            <a:ext cx="247650" cy="227012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309292" name="AutoShape 44"/>
          <p:cNvCxnSpPr>
            <a:cxnSpLocks noChangeShapeType="1"/>
            <a:stCxn id="309266" idx="3"/>
            <a:endCxn id="309267" idx="1"/>
          </p:cNvCxnSpPr>
          <p:nvPr/>
        </p:nvCxnSpPr>
        <p:spPr bwMode="auto">
          <a:xfrm>
            <a:off x="5532438" y="3022600"/>
            <a:ext cx="15494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ffectLst/>
        </p:spPr>
      </p:cxnSp>
      <p:sp>
        <p:nvSpPr>
          <p:cNvPr id="309293" name="AutoShape 45"/>
          <p:cNvSpPr>
            <a:spLocks noChangeArrowheads="1"/>
          </p:cNvSpPr>
          <p:nvPr/>
        </p:nvSpPr>
        <p:spPr bwMode="auto">
          <a:xfrm>
            <a:off x="6049963" y="2879725"/>
            <a:ext cx="247650" cy="225425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309294" name="Picture 46" descr="googleNeonPing"/>
          <p:cNvPicPr preferRelativeResize="0">
            <a:picLocks noChangeArrowheads="1"/>
          </p:cNvPicPr>
          <p:nvPr/>
        </p:nvPicPr>
        <p:blipFill>
          <a:blip r:embed="rId6">
            <a:grayscl/>
          </a:blip>
          <a:srcRect/>
          <a:stretch>
            <a:fillRect/>
          </a:stretch>
        </p:blipFill>
        <p:spPr bwMode="auto">
          <a:xfrm>
            <a:off x="7681913" y="1514475"/>
            <a:ext cx="663575" cy="60642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309295" name="Picture 47" descr="summaryHistoryJsp_sm"/>
          <p:cNvPicPr preferRelativeResize="0">
            <a:picLocks noChangeArrowheads="1"/>
          </p:cNvPicPr>
          <p:nvPr/>
        </p:nvPicPr>
        <p:blipFill>
          <a:blip r:embed="rId7">
            <a:grayscl/>
          </a:blip>
          <a:srcRect/>
          <a:stretch>
            <a:fillRect/>
          </a:stretch>
        </p:blipFill>
        <p:spPr bwMode="auto">
          <a:xfrm>
            <a:off x="7061200" y="1389063"/>
            <a:ext cx="696913" cy="638175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309296" name="Picture 48" descr="summary_report_sm"/>
          <p:cNvPicPr preferRelativeResize="0">
            <a:picLocks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6648450" y="1460500"/>
            <a:ext cx="727075" cy="660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309297" name="AutoShape 49"/>
          <p:cNvSpPr>
            <a:spLocks noChangeArrowheads="1"/>
          </p:cNvSpPr>
          <p:nvPr/>
        </p:nvSpPr>
        <p:spPr bwMode="auto">
          <a:xfrm>
            <a:off x="5699125" y="3540125"/>
            <a:ext cx="247650" cy="227013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309298" name="AutoShape 50"/>
          <p:cNvSpPr>
            <a:spLocks noChangeAspect="1" noChangeArrowheads="1"/>
          </p:cNvSpPr>
          <p:nvPr/>
        </p:nvSpPr>
        <p:spPr bwMode="auto">
          <a:xfrm>
            <a:off x="5119688" y="3729038"/>
            <a:ext cx="247650" cy="2286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incat Display</a:t>
            </a:r>
            <a:endParaRPr lang="en-US">
              <a:latin typeface="Times New Roman" charset="0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95800"/>
            <a:ext cx="8382000" cy="1549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b="0">
                <a:latin typeface="Times New Roman" charset="0"/>
              </a:rPr>
              <a:t>Tabs for repositories, resources, and suites</a:t>
            </a:r>
          </a:p>
          <a:p>
            <a:pPr>
              <a:lnSpc>
                <a:spcPct val="85000"/>
              </a:lnSpc>
            </a:pPr>
            <a:r>
              <a:rPr lang="en-US" sz="2000" b="0">
                <a:latin typeface="Times New Roman" charset="0"/>
              </a:rPr>
              <a:t>File Open/Save/Save As menu</a:t>
            </a:r>
          </a:p>
          <a:p>
            <a:pPr>
              <a:lnSpc>
                <a:spcPct val="85000"/>
              </a:lnSpc>
            </a:pPr>
            <a:r>
              <a:rPr lang="en-US" sz="2000" b="0">
                <a:latin typeface="Times New Roman" charset="0"/>
              </a:rPr>
              <a:t>Edit menu supports modifying and searching selected panel</a:t>
            </a:r>
          </a:p>
          <a:p>
            <a:pPr>
              <a:lnSpc>
                <a:spcPct val="85000"/>
              </a:lnSpc>
            </a:pPr>
            <a:r>
              <a:rPr lang="en-US" sz="2000" b="0">
                <a:latin typeface="Times New Roman" charset="0"/>
              </a:rPr>
              <a:t>Agent/Commit sends Inca deployment configuration to Agent</a:t>
            </a:r>
          </a:p>
          <a:p>
            <a:pPr>
              <a:lnSpc>
                <a:spcPct val="85000"/>
              </a:lnSpc>
            </a:pPr>
            <a:r>
              <a:rPr lang="en-US" sz="2000" b="0">
                <a:latin typeface="Times New Roman" charset="0"/>
              </a:rPr>
              <a:t>Online user’s guide via Help menu</a:t>
            </a:r>
          </a:p>
        </p:txBody>
      </p:sp>
      <p:pic>
        <p:nvPicPr>
          <p:cNvPr id="194569" name="Picture 9" descr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7962900" cy="325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838200"/>
          </a:xfrm>
        </p:spPr>
        <p:txBody>
          <a:bodyPr/>
          <a:lstStyle/>
          <a:p>
            <a:r>
              <a:rPr lang="en-US" i="0">
                <a:latin typeface="Times New Roman" charset="0"/>
              </a:rPr>
              <a:t>Repositories Tab</a:t>
            </a:r>
            <a:endParaRPr lang="en-US">
              <a:latin typeface="Times New Roman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113866"/>
            <a:ext cx="8534400" cy="1058333"/>
          </a:xfrm>
        </p:spPr>
        <p:txBody>
          <a:bodyPr/>
          <a:lstStyle/>
          <a:p>
            <a:r>
              <a:rPr lang="en-US" b="0" dirty="0">
                <a:latin typeface="Times New Roman" charset="0"/>
              </a:rPr>
              <a:t>Repository list, reporter collection, catalog entry</a:t>
            </a:r>
          </a:p>
          <a:p>
            <a:r>
              <a:rPr lang="en-US" b="0" dirty="0">
                <a:latin typeface="Times New Roman" charset="0"/>
              </a:rPr>
              <a:t>Reporter information retrieved from connected </a:t>
            </a:r>
            <a:r>
              <a:rPr lang="en-US" b="0" dirty="0" smtClean="0">
                <a:latin typeface="Times New Roman" charset="0"/>
              </a:rPr>
              <a:t>Agent</a:t>
            </a:r>
            <a:endParaRPr lang="en-US" b="0" dirty="0">
              <a:latin typeface="Times New Roman" charset="0"/>
            </a:endParaRPr>
          </a:p>
        </p:txBody>
      </p:sp>
      <p:pic>
        <p:nvPicPr>
          <p:cNvPr id="5" name="Picture 4" descr="incat-annotated-reposito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083733"/>
            <a:ext cx="8504027" cy="4046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7005"/>
            <a:ext cx="8839200" cy="1041400"/>
          </a:xfrm>
        </p:spPr>
        <p:txBody>
          <a:bodyPr/>
          <a:lstStyle/>
          <a:p>
            <a:r>
              <a:rPr lang="en-US" i="0" dirty="0">
                <a:latin typeface="Times New Roman" charset="0"/>
              </a:rPr>
              <a:t>Resource Configuration Tab</a:t>
            </a:r>
            <a:endParaRPr lang="en-US" dirty="0">
              <a:latin typeface="Times New Roman" charset="0"/>
            </a:endParaRPr>
          </a:p>
        </p:txBody>
      </p:sp>
      <p:pic>
        <p:nvPicPr>
          <p:cNvPr id="6" name="Picture 5" descr="incat-annotated-resour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5" y="999282"/>
            <a:ext cx="7857067" cy="3583776"/>
          </a:xfrm>
          <a:prstGeom prst="rect">
            <a:avLst/>
          </a:prstGeom>
        </p:spPr>
      </p:pic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839200" cy="1752600"/>
          </a:xfrm>
        </p:spPr>
        <p:txBody>
          <a:bodyPr/>
          <a:lstStyle/>
          <a:p>
            <a:r>
              <a:rPr lang="en-US" sz="2400" b="0" dirty="0">
                <a:latin typeface="Times New Roman" charset="0"/>
              </a:rPr>
              <a:t>Resource name, associated macros, member hosts</a:t>
            </a:r>
          </a:p>
          <a:p>
            <a:r>
              <a:rPr lang="en-US" sz="2400" b="0" dirty="0">
                <a:latin typeface="Times New Roman" charset="0"/>
              </a:rPr>
              <a:t>Inherited macros shown in gray</a:t>
            </a:r>
          </a:p>
          <a:p>
            <a:r>
              <a:rPr lang="en-US" sz="2400" b="0" dirty="0">
                <a:latin typeface="Times New Roman" charset="0"/>
              </a:rPr>
              <a:t>Hosts with no IP address shown in red</a:t>
            </a:r>
          </a:p>
          <a:p>
            <a:r>
              <a:rPr lang="en-US" sz="2400" b="0" dirty="0">
                <a:latin typeface="Times New Roman" charset="0"/>
              </a:rPr>
              <a:t>Resource “Add …”, “Edit …” open resource edit dialog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Resource Edit Dialog</a:t>
            </a:r>
            <a:endParaRPr lang="en-US">
              <a:latin typeface="Times New Roman" charset="0"/>
            </a:endParaRPr>
          </a:p>
        </p:txBody>
      </p:sp>
      <p:pic>
        <p:nvPicPr>
          <p:cNvPr id="7" name="Picture 6" descr="incat-annotated-resource-a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423"/>
            <a:ext cx="9144000" cy="440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Ssh Resources</a:t>
            </a:r>
            <a:endParaRPr lang="en-US">
              <a:latin typeface="Times New Roman" charset="0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7543800" cy="1752600"/>
          </a:xfrm>
        </p:spPr>
        <p:txBody>
          <a:bodyPr/>
          <a:lstStyle/>
          <a:p>
            <a:r>
              <a:rPr lang="en-US" sz="2400" b="0">
                <a:latin typeface="Times New Roman" charset="0"/>
              </a:rPr>
              <a:t>Accessed by Agent using j2ssh classes</a:t>
            </a:r>
          </a:p>
          <a:p>
            <a:r>
              <a:rPr lang="en-US" sz="2400" b="0">
                <a:latin typeface="Times New Roman" charset="0"/>
              </a:rPr>
              <a:t>Reporter Manager staging via sftp</a:t>
            </a:r>
          </a:p>
          <a:p>
            <a:r>
              <a:rPr lang="en-US" sz="2400" b="0">
                <a:latin typeface="Times New Roman" charset="0"/>
              </a:rPr>
              <a:t>Passwords stored/transmitted encrypted</a:t>
            </a:r>
          </a:p>
        </p:txBody>
      </p:sp>
      <p:pic>
        <p:nvPicPr>
          <p:cNvPr id="271369" name="Picture 9" descr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137400" cy="227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Globus Resources</a:t>
            </a:r>
            <a:endParaRPr lang="en-US">
              <a:latin typeface="Times New Roman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19600"/>
            <a:ext cx="8839200" cy="1752600"/>
          </a:xfrm>
        </p:spPr>
        <p:txBody>
          <a:bodyPr/>
          <a:lstStyle/>
          <a:p>
            <a:r>
              <a:rPr lang="en-US" sz="2400" b="0" dirty="0" smtClean="0">
                <a:latin typeface="Times New Roman" charset="0"/>
              </a:rPr>
              <a:t>Accessed </a:t>
            </a:r>
            <a:r>
              <a:rPr lang="en-US" sz="2400" b="0" dirty="0">
                <a:latin typeface="Times New Roman" charset="0"/>
              </a:rPr>
              <a:t>by Agent via </a:t>
            </a:r>
            <a:r>
              <a:rPr lang="en-US" sz="2400" b="0" dirty="0" err="1">
                <a:latin typeface="Times New Roman" charset="0"/>
              </a:rPr>
              <a:t>Globus</a:t>
            </a:r>
            <a:r>
              <a:rPr lang="en-US" sz="2400" b="0" dirty="0">
                <a:latin typeface="Times New Roman" charset="0"/>
              </a:rPr>
              <a:t> </a:t>
            </a:r>
            <a:r>
              <a:rPr lang="en-US" sz="2400" b="0" dirty="0" err="1">
                <a:latin typeface="Times New Roman" charset="0"/>
              </a:rPr>
              <a:t>CoG</a:t>
            </a:r>
            <a:r>
              <a:rPr lang="en-US" sz="2400" b="0" dirty="0">
                <a:latin typeface="Times New Roman" charset="0"/>
              </a:rPr>
              <a:t> Java </a:t>
            </a:r>
            <a:r>
              <a:rPr lang="en-US" sz="2400" b="0" dirty="0" smtClean="0">
                <a:latin typeface="Times New Roman" charset="0"/>
              </a:rPr>
              <a:t>classes</a:t>
            </a:r>
          </a:p>
          <a:p>
            <a:r>
              <a:rPr lang="en-US" sz="2400" b="0" dirty="0" smtClean="0">
                <a:latin typeface="Times New Roman" charset="0"/>
              </a:rPr>
              <a:t>Globus2 uses pre-WS APIs and Globus4 uses WS APIs</a:t>
            </a:r>
          </a:p>
          <a:p>
            <a:r>
              <a:rPr lang="en-US" sz="2400" b="0" dirty="0">
                <a:latin typeface="Times New Roman" charset="0"/>
              </a:rPr>
              <a:t>Reporter Manager </a:t>
            </a:r>
            <a:r>
              <a:rPr lang="en-US" sz="2400" b="0" dirty="0" smtClean="0">
                <a:latin typeface="Times New Roman" charset="0"/>
              </a:rPr>
              <a:t>staged </a:t>
            </a:r>
            <a:r>
              <a:rPr lang="en-US" sz="2400" b="0" dirty="0">
                <a:latin typeface="Times New Roman" charset="0"/>
              </a:rPr>
              <a:t>via </a:t>
            </a:r>
            <a:r>
              <a:rPr lang="en-US" sz="2400" b="0" dirty="0" err="1">
                <a:latin typeface="Times New Roman" charset="0"/>
              </a:rPr>
              <a:t>GridFtp</a:t>
            </a:r>
            <a:endParaRPr lang="en-US" sz="2400" b="0" dirty="0">
              <a:latin typeface="Times New Roman" charset="0"/>
            </a:endParaRPr>
          </a:p>
        </p:txBody>
      </p:sp>
      <p:pic>
        <p:nvPicPr>
          <p:cNvPr id="269321" name="Picture 9" descr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419850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latin typeface="Times New Roman" charset="0"/>
              </a:rPr>
              <a:t>Specifying Manual Resources</a:t>
            </a:r>
            <a:endParaRPr lang="en-US">
              <a:latin typeface="Times New Roman" charset="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05866"/>
            <a:ext cx="8839200" cy="1176867"/>
          </a:xfrm>
        </p:spPr>
        <p:txBody>
          <a:bodyPr/>
          <a:lstStyle/>
          <a:p>
            <a:r>
              <a:rPr lang="en-US" sz="2400" b="0" dirty="0">
                <a:latin typeface="Times New Roman" charset="0"/>
              </a:rPr>
              <a:t>Agent</a:t>
            </a:r>
            <a:r>
              <a:rPr lang="en-US" sz="2400" b="0" dirty="0" smtClean="0">
                <a:latin typeface="Times New Roman" charset="0"/>
              </a:rPr>
              <a:t> cannot use provided automated methods</a:t>
            </a:r>
          </a:p>
          <a:p>
            <a:r>
              <a:rPr lang="en-US" sz="2400" b="0" dirty="0" smtClean="0">
                <a:latin typeface="Times New Roman" charset="0"/>
              </a:rPr>
              <a:t>Resource administrator installs reporter manager manually and connects it to the agent</a:t>
            </a:r>
          </a:p>
        </p:txBody>
      </p:sp>
      <p:pic>
        <p:nvPicPr>
          <p:cNvPr id="5" name="Picture 4" descr="ScreenSnap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517179"/>
            <a:ext cx="5702300" cy="2773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20181</TotalTime>
  <Words>639</Words>
  <Application>Microsoft Macintosh PowerPoint</Application>
  <PresentationFormat>On-screen Show (4:3)</PresentationFormat>
  <Paragraphs>136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ＭＳ Ｐゴシック</vt:lpstr>
      <vt:lpstr>Helvetica</vt:lpstr>
      <vt:lpstr>Times</vt:lpstr>
      <vt:lpstr>Times New Roman</vt:lpstr>
      <vt:lpstr>Blank Presentation</vt:lpstr>
      <vt:lpstr>Administering Inca with incat</vt:lpstr>
      <vt:lpstr>incat</vt:lpstr>
      <vt:lpstr>incat Display</vt:lpstr>
      <vt:lpstr>Repositories Tab</vt:lpstr>
      <vt:lpstr>Resource Configuration Tab</vt:lpstr>
      <vt:lpstr>Resource Edit Dialog</vt:lpstr>
      <vt:lpstr>Specifying Ssh Resources</vt:lpstr>
      <vt:lpstr>Specifying Globus Resources</vt:lpstr>
      <vt:lpstr>Specifying Manual Resources</vt:lpstr>
      <vt:lpstr>Grouping Resources</vt:lpstr>
      <vt:lpstr>Suites Tab</vt:lpstr>
      <vt:lpstr>Series Edit Dialog</vt:lpstr>
      <vt:lpstr>Series Edit Dialog (Upper)</vt:lpstr>
      <vt:lpstr>Series Edit Dialog (Lower)</vt:lpstr>
      <vt:lpstr>Comparisons Refine Success and Failure</vt:lpstr>
      <vt:lpstr>Using Macros in Report Series</vt:lpstr>
      <vt:lpstr>Executing series in batch mode</vt:lpstr>
      <vt:lpstr>Executing all2all series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227</cp:revision>
  <cp:lastPrinted>2005-11-04T21:20:43Z</cp:lastPrinted>
  <dcterms:created xsi:type="dcterms:W3CDTF">2010-08-25T07:28:44Z</dcterms:created>
  <dcterms:modified xsi:type="dcterms:W3CDTF">2010-08-25T09:35:06Z</dcterms:modified>
</cp:coreProperties>
</file>