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9.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1"/>
  </p:notesMasterIdLst>
  <p:sldIdLst>
    <p:sldId id="256" r:id="rId2"/>
    <p:sldId id="263" r:id="rId3"/>
    <p:sldId id="264" r:id="rId4"/>
    <p:sldId id="266" r:id="rId5"/>
    <p:sldId id="268" r:id="rId6"/>
    <p:sldId id="270" r:id="rId7"/>
    <p:sldId id="271" r:id="rId8"/>
    <p:sldId id="267" r:id="rId9"/>
    <p:sldId id="27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73077" autoAdjust="0"/>
  </p:normalViewPr>
  <p:slideViewPr>
    <p:cSldViewPr snapToGrid="0" snapToObjects="1">
      <p:cViewPr>
        <p:scale>
          <a:sx n="50" d="100"/>
          <a:sy n="50" d="100"/>
        </p:scale>
        <p:origin x="-1792" y="-5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1D853C-F0A3-AE43-96CE-B1E90FCAA43E}" type="datetimeFigureOut">
              <a:rPr lang="en-US" smtClean="0"/>
              <a:pPr/>
              <a:t>10/1/09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C73311-AABF-1B47-B90B-433865412A4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What is </a:t>
            </a:r>
            <a:r>
              <a:rPr lang="en-US" dirty="0" err="1" smtClean="0"/>
              <a:t>inca</a:t>
            </a:r>
            <a:r>
              <a:rPr lang="en-US" dirty="0" smtClean="0"/>
              <a:t> and what does it look like – reporters</a:t>
            </a:r>
            <a:r>
              <a:rPr lang="en-US" baseline="0" dirty="0" smtClean="0"/>
              <a:t> and data consumers</a:t>
            </a:r>
            <a:endParaRPr lang="en-US" dirty="0" smtClean="0"/>
          </a:p>
          <a:p>
            <a:pPr marL="228600" indent="-228600">
              <a:buAutoNum type="arabicPeriod"/>
            </a:pPr>
            <a:r>
              <a:rPr lang="en-US" dirty="0" smtClean="0"/>
              <a:t>Software status</a:t>
            </a:r>
          </a:p>
          <a:p>
            <a:pPr marL="228600" indent="-228600">
              <a:buAutoNum type="arabicPeriod"/>
            </a:pPr>
            <a:r>
              <a:rPr lang="en-US" dirty="0" smtClean="0"/>
              <a:t>Should</a:t>
            </a:r>
            <a:r>
              <a:rPr lang="en-US" baseline="0" dirty="0" smtClean="0"/>
              <a:t> be able to leverage a lot from our TG install – info svc</a:t>
            </a:r>
          </a:p>
          <a:p>
            <a:pPr marL="228600" indent="-228600">
              <a:buAutoNum type="arabicPeriod"/>
            </a:pPr>
            <a:r>
              <a:rPr lang="en-US" baseline="0" dirty="0" smtClean="0"/>
              <a:t>Performance experiments with </a:t>
            </a:r>
            <a:r>
              <a:rPr lang="en-US" baseline="0" dirty="0" err="1" smtClean="0"/>
              <a:t>GrASP</a:t>
            </a:r>
            <a:r>
              <a:rPr lang="en-US" baseline="0" dirty="0" smtClean="0"/>
              <a:t> and IPM</a:t>
            </a:r>
          </a:p>
          <a:p>
            <a:pPr marL="228600" indent="-228600">
              <a:buAutoNum type="arabicPeriod"/>
            </a:pPr>
            <a:r>
              <a:rPr lang="en-US" baseline="0" dirty="0" smtClean="0"/>
              <a:t>Will need to modify Inca to monitor VM environments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63C73311-AABF-1B47-B90B-433865412A4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9D0334C-71BD-7F44-B106-8170901C0EE8}" type="slidenum">
              <a:rPr lang="en-US">
                <a:latin typeface="Arial" pitchFamily="-65" charset="0"/>
                <a:ea typeface="ＭＳ Ｐゴシック" pitchFamily="-65" charset="-128"/>
                <a:cs typeface="ＭＳ Ｐゴシック" pitchFamily="-65" charset="-128"/>
              </a:rPr>
              <a:pPr/>
              <a:t>2</a:t>
            </a:fld>
            <a:endParaRPr lang="en-US">
              <a:latin typeface="Arial" pitchFamily="-65" charset="0"/>
              <a:ea typeface="ＭＳ Ｐゴシック" pitchFamily="-65" charset="-128"/>
              <a:cs typeface="ＭＳ Ｐゴシック" pitchFamily="-65" charset="-128"/>
            </a:endParaRPr>
          </a:p>
        </p:txBody>
      </p:sp>
      <p:sp>
        <p:nvSpPr>
          <p:cNvPr id="28675" name="Rectangle 2"/>
          <p:cNvSpPr>
            <a:spLocks noGrp="1" noRot="1" noChangeAspect="1" noChangeArrowheads="1"/>
          </p:cNvSpPr>
          <p:nvPr>
            <p:ph type="sldImg"/>
          </p:nvPr>
        </p:nvSpPr>
        <p:spPr>
          <a:xfrm>
            <a:off x="1281113" y="609600"/>
            <a:ext cx="4333875" cy="3251200"/>
          </a:xfrm>
          <a:solidFill>
            <a:srgbClr val="FFFFFF"/>
          </a:solidFill>
          <a:ln/>
        </p:spPr>
      </p:sp>
      <p:sp>
        <p:nvSpPr>
          <p:cNvPr id="28676" name="Rectangle 3"/>
          <p:cNvSpPr>
            <a:spLocks noGrp="1" noChangeArrowheads="1"/>
          </p:cNvSpPr>
          <p:nvPr>
            <p:ph type="body" idx="1"/>
          </p:nvPr>
        </p:nvSpPr>
        <p:spPr>
          <a:xfrm>
            <a:off x="228600" y="3962400"/>
            <a:ext cx="6515100" cy="4495800"/>
          </a:xfrm>
          <a:solidFill>
            <a:srgbClr val="FFFFFF"/>
          </a:solidFill>
          <a:ln>
            <a:solidFill>
              <a:srgbClr val="000000"/>
            </a:solidFill>
          </a:ln>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pitchFamily="-65" charset="0"/>
                <a:ea typeface="ＭＳ Ｐゴシック" pitchFamily="-65" charset="-128"/>
                <a:cs typeface="ＭＳ Ｐゴシック" pitchFamily="-65" charset="-128"/>
              </a:rPr>
              <a:t>The approach we’ve developed over the years to address this is an active monitoring approach that we call user-level monitoring and the idea is that to attempt to emulate a user of the Grid and test the various services and software.   The goal being to </a:t>
            </a:r>
            <a:r>
              <a:rPr lang="en-US" sz="1100" dirty="0" smtClean="0">
                <a:latin typeface="Arial" pitchFamily="-65" charset="0"/>
                <a:ea typeface="ＭＳ Ｐゴシック" pitchFamily="-65" charset="-128"/>
                <a:cs typeface="ＭＳ Ｐゴシック" pitchFamily="-65" charset="-128"/>
              </a:rPr>
              <a:t>detect Grid infrastructure problems before the user’s notice them.</a:t>
            </a:r>
            <a:r>
              <a:rPr lang="en-US" dirty="0" smtClean="0">
                <a:latin typeface="Arial" pitchFamily="-65" charset="0"/>
                <a:ea typeface="ＭＳ Ｐゴシック" pitchFamily="-65" charset="-128"/>
                <a:cs typeface="ＭＳ Ｐゴシック" pitchFamily="-65" charset="-128"/>
              </a:rPr>
              <a:t> In order to provide user-level monitoring a system would need to…</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latin typeface="Arial" pitchFamily="-65" charset="0"/>
              <a:ea typeface="ＭＳ Ｐゴシック" pitchFamily="-65"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pitchFamily="-65" charset="0"/>
                <a:ea typeface="ＭＳ Ｐゴシック" pitchFamily="-65" charset="-128"/>
              </a:rPr>
              <a:t>Enables consistent user-level testing across resources</a:t>
            </a:r>
          </a:p>
          <a:p>
            <a:pPr marL="0" marR="0" indent="0" algn="l" defTabSz="457200" rtl="0" eaLnBrk="1" fontAlgn="auto" latinLnBrk="0" hangingPunct="1">
              <a:lnSpc>
                <a:spcPct val="100000"/>
              </a:lnSpc>
              <a:spcBef>
                <a:spcPts val="0"/>
              </a:spcBef>
              <a:spcAft>
                <a:spcPts val="0"/>
              </a:spcAft>
              <a:buClrTx/>
              <a:buSzTx/>
              <a:buFont typeface="Arial"/>
              <a:buChar char="•"/>
              <a:tabLst/>
              <a:defRPr/>
            </a:pPr>
            <a:r>
              <a:rPr lang="en-US" dirty="0" smtClean="0"/>
              <a:t>Runs from a standard user account and uses a standard GSI credential</a:t>
            </a:r>
          </a:p>
          <a:p>
            <a:pPr marL="457200" marR="0" lvl="1" indent="0" algn="l" defTabSz="457200" rtl="0" eaLnBrk="1" fontAlgn="auto" latinLnBrk="0" hangingPunct="1">
              <a:lnSpc>
                <a:spcPct val="100000"/>
              </a:lnSpc>
              <a:spcBef>
                <a:spcPts val="0"/>
              </a:spcBef>
              <a:spcAft>
                <a:spcPts val="0"/>
              </a:spcAft>
              <a:buClrTx/>
              <a:buSzTx/>
              <a:buFont typeface="Arial"/>
              <a:buChar char="•"/>
              <a:tabLst/>
              <a:defRPr/>
            </a:pPr>
            <a:r>
              <a:rPr lang="en-US" dirty="0" smtClean="0">
                <a:latin typeface="Arial" pitchFamily="-65" charset="0"/>
                <a:ea typeface="ＭＳ Ｐゴシック" pitchFamily="-65" charset="-128"/>
                <a:cs typeface="ＭＳ Ｐゴシック" pitchFamily="-65" charset="-128"/>
              </a:rPr>
              <a:t>First testing should be done from a standard user account that’s no different than what a new user of a Grid receives.  Early on, we found that testing was done from sys admin accounts which oftentimes have special privileges and have custom shell initialization file.  So when users logged on to the system, things would not work for them due to permission problems, environment variables, etc.</a:t>
            </a:r>
          </a:p>
          <a:p>
            <a:pPr marL="457200" marR="0" lvl="1" indent="0" algn="l" defTabSz="457200" rtl="0" eaLnBrk="1" fontAlgn="auto" latinLnBrk="0" hangingPunct="1">
              <a:lnSpc>
                <a:spcPct val="100000"/>
              </a:lnSpc>
              <a:spcBef>
                <a:spcPts val="0"/>
              </a:spcBef>
              <a:spcAft>
                <a:spcPts val="0"/>
              </a:spcAft>
              <a:buClrTx/>
              <a:buSzTx/>
              <a:buFont typeface="Arial"/>
              <a:buChar char="•"/>
              <a:tabLst/>
              <a:defRPr/>
            </a:pPr>
            <a:r>
              <a:rPr lang="en-US" dirty="0" smtClean="0">
                <a:latin typeface="Arial" pitchFamily="-65" charset="0"/>
                <a:ea typeface="ＭＳ Ｐゴシック" pitchFamily="-65" charset="-128"/>
                <a:cs typeface="ＭＳ Ｐゴシック" pitchFamily="-65" charset="-128"/>
              </a:rPr>
              <a:t>Second, because many Grid services require a valid GSI credential, testing needed be run with a standard GSI credential that was mapped on resources to our standard user account</a:t>
            </a:r>
          </a:p>
          <a:p>
            <a:pPr marL="0" marR="0" indent="0" algn="l" defTabSz="457200" rtl="0" eaLnBrk="1" fontAlgn="auto" latinLnBrk="0" hangingPunct="1">
              <a:lnSpc>
                <a:spcPct val="100000"/>
              </a:lnSpc>
              <a:spcBef>
                <a:spcPts val="0"/>
              </a:spcBef>
              <a:spcAft>
                <a:spcPts val="0"/>
              </a:spcAft>
              <a:buClrTx/>
              <a:buSzTx/>
              <a:buFont typeface="Arial"/>
              <a:buChar char="•"/>
              <a:tabLst/>
              <a:defRPr/>
            </a:pPr>
            <a:r>
              <a:rPr lang="en-US" dirty="0" smtClean="0"/>
              <a:t>Verifies user-accessible Grid access points</a:t>
            </a:r>
          </a:p>
          <a:p>
            <a:pPr marL="457200" marR="0" lvl="1" indent="0" algn="l" defTabSz="457200" rtl="0" eaLnBrk="1" fontAlgn="auto" latinLnBrk="0" hangingPunct="1">
              <a:lnSpc>
                <a:spcPct val="100000"/>
              </a:lnSpc>
              <a:spcBef>
                <a:spcPts val="0"/>
              </a:spcBef>
              <a:spcAft>
                <a:spcPts val="0"/>
              </a:spcAft>
              <a:buClrTx/>
              <a:buSzTx/>
              <a:buFont typeface="Arial"/>
              <a:buChar char="•"/>
              <a:tabLst/>
              <a:defRPr/>
            </a:pPr>
            <a:r>
              <a:rPr lang="en-US" dirty="0" smtClean="0">
                <a:latin typeface="Arial" pitchFamily="-65" charset="0"/>
                <a:ea typeface="ＭＳ Ｐゴシック" pitchFamily="-65" charset="-128"/>
                <a:cs typeface="ＭＳ Ｐゴシック" pitchFamily="-65" charset="-128"/>
              </a:rPr>
              <a:t>In </a:t>
            </a:r>
            <a:r>
              <a:rPr lang="en-US" dirty="0" err="1" smtClean="0">
                <a:latin typeface="Arial" pitchFamily="-65" charset="0"/>
                <a:ea typeface="ＭＳ Ｐゴシック" pitchFamily="-65" charset="-128"/>
                <a:cs typeface="ＭＳ Ｐゴシック" pitchFamily="-65" charset="-128"/>
              </a:rPr>
              <a:t>TeraGrid</a:t>
            </a:r>
            <a:r>
              <a:rPr lang="en-US" dirty="0" smtClean="0">
                <a:latin typeface="Arial" pitchFamily="-65" charset="0"/>
                <a:ea typeface="ＭＳ Ｐゴシック" pitchFamily="-65" charset="-128"/>
                <a:cs typeface="ＭＳ Ｐゴシック" pitchFamily="-65" charset="-128"/>
              </a:rPr>
              <a:t>, a user can log in from any of the sites so has been important for us to run locally on each resource and verify that CTSS is available, there and working, etc.   </a:t>
            </a:r>
          </a:p>
          <a:p>
            <a:pPr marL="0" marR="0" lvl="0" indent="0" algn="l" defTabSz="457200" rtl="0" eaLnBrk="1" fontAlgn="auto" latinLnBrk="0" hangingPunct="1">
              <a:lnSpc>
                <a:spcPct val="100000"/>
              </a:lnSpc>
              <a:spcBef>
                <a:spcPts val="0"/>
              </a:spcBef>
              <a:spcAft>
                <a:spcPts val="0"/>
              </a:spcAft>
              <a:buClrTx/>
              <a:buSzTx/>
              <a:buFont typeface="Arial"/>
              <a:buChar char="•"/>
              <a:tabLst/>
              <a:defRPr/>
            </a:pPr>
            <a:r>
              <a:rPr lang="en-US" dirty="0" smtClean="0"/>
              <a:t>Centrally manages monitoring configuration </a:t>
            </a:r>
            <a:endParaRPr lang="en-US" dirty="0" smtClean="0">
              <a:latin typeface="Arial" pitchFamily="-65" charset="0"/>
              <a:ea typeface="ＭＳ Ｐゴシック" pitchFamily="-65" charset="-128"/>
              <a:cs typeface="ＭＳ Ｐゴシック" pitchFamily="-65" charset="-128"/>
            </a:endParaRPr>
          </a:p>
          <a:p>
            <a:pPr marL="457200" marR="0" lvl="1" indent="0" algn="l" defTabSz="457200" rtl="0" eaLnBrk="1" fontAlgn="auto" latinLnBrk="0" hangingPunct="1">
              <a:lnSpc>
                <a:spcPct val="100000"/>
              </a:lnSpc>
              <a:spcBef>
                <a:spcPts val="0"/>
              </a:spcBef>
              <a:spcAft>
                <a:spcPts val="0"/>
              </a:spcAft>
              <a:buClrTx/>
              <a:buSzTx/>
              <a:buFont typeface="Arial"/>
              <a:buChar char="•"/>
              <a:tabLst/>
              <a:defRPr/>
            </a:pPr>
            <a:r>
              <a:rPr lang="en-US" dirty="0" smtClean="0">
                <a:latin typeface="Arial" pitchFamily="-65" charset="0"/>
                <a:ea typeface="ＭＳ Ｐゴシック" pitchFamily="-65" charset="-128"/>
                <a:cs typeface="ＭＳ Ｐゴシック" pitchFamily="-65" charset="-128"/>
              </a:rPr>
              <a:t>Fourth, is that rather than allowing each sites to configure tests for their resources, the configuration of tests is done centrally and the goal of that is to ensure that resources are being tested consistently across </a:t>
            </a:r>
            <a:r>
              <a:rPr lang="en-US" dirty="0" err="1" smtClean="0">
                <a:latin typeface="Arial" pitchFamily="-65" charset="0"/>
                <a:ea typeface="ＭＳ Ｐゴシック" pitchFamily="-65" charset="-128"/>
                <a:cs typeface="ＭＳ Ｐゴシック" pitchFamily="-65" charset="-128"/>
              </a:rPr>
              <a:t>TeraGrid</a:t>
            </a:r>
            <a:r>
              <a:rPr lang="en-US" dirty="0" smtClean="0">
                <a:latin typeface="Arial" pitchFamily="-65" charset="0"/>
                <a:ea typeface="ＭＳ Ｐゴシック" pitchFamily="-65" charset="-128"/>
                <a:cs typeface="ＭＳ Ｐゴシック" pitchFamily="-65" charset="-128"/>
              </a:rPr>
              <a:t>.  So, for example sometimes if a site has installed an incompatible version of software, this type of monitoring will detect that.  And this is the same model as a user executing a Grid application…they will have a configuration file for their application.</a:t>
            </a:r>
          </a:p>
          <a:p>
            <a:pPr marL="0" marR="0" lvl="0" indent="0" algn="l" defTabSz="457200" rtl="0" eaLnBrk="1" fontAlgn="auto" latinLnBrk="0" hangingPunct="1">
              <a:lnSpc>
                <a:spcPct val="100000"/>
              </a:lnSpc>
              <a:spcBef>
                <a:spcPts val="0"/>
              </a:spcBef>
              <a:spcAft>
                <a:spcPts val="0"/>
              </a:spcAft>
              <a:buClrTx/>
              <a:buSzTx/>
              <a:buFont typeface="Arial"/>
              <a:buChar char="•"/>
              <a:tabLst/>
              <a:defRPr/>
            </a:pPr>
            <a:endParaRPr lang="en-US" dirty="0" smtClean="0">
              <a:latin typeface="Arial" pitchFamily="-65" charset="0"/>
              <a:ea typeface="ＭＳ Ｐゴシック" pitchFamily="-65" charset="-128"/>
              <a:cs typeface="ＭＳ Ｐゴシック" pitchFamily="-65" charset="-128"/>
            </a:endParaRPr>
          </a:p>
          <a:p>
            <a:pPr marL="457200" marR="0" lvl="1" indent="0" algn="l" defTabSz="457200" rtl="0" eaLnBrk="1" fontAlgn="auto" latinLnBrk="0" hangingPunct="1">
              <a:lnSpc>
                <a:spcPct val="100000"/>
              </a:lnSpc>
              <a:spcBef>
                <a:spcPts val="0"/>
              </a:spcBef>
              <a:spcAft>
                <a:spcPts val="0"/>
              </a:spcAft>
              <a:buClrTx/>
              <a:buSzTx/>
              <a:buFont typeface="Arial"/>
              <a:buChar char="•"/>
              <a:tabLst/>
              <a:defRPr/>
            </a:pPr>
            <a:endParaRPr lang="en-US" dirty="0" smtClean="0">
              <a:latin typeface="Arial" pitchFamily="-65" charset="0"/>
              <a:ea typeface="ＭＳ Ｐゴシック" pitchFamily="-65" charset="-128"/>
              <a:cs typeface="ＭＳ Ｐゴシック" pitchFamily="-65" charset="-128"/>
            </a:endParaRP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dirty="0" smtClean="0">
                <a:latin typeface="Arial" pitchFamily="-65" charset="0"/>
                <a:ea typeface="ＭＳ Ｐゴシック" pitchFamily="-65" charset="-128"/>
              </a:rPr>
              <a:t>Easy to configure and maintain</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dirty="0" smtClean="0"/>
              <a:t>- Automates periodic execution of tests</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dirty="0" smtClean="0">
                <a:latin typeface="Arial" pitchFamily="-65" charset="0"/>
                <a:ea typeface="ＭＳ Ｐゴシック" pitchFamily="-65" charset="-128"/>
              </a:rPr>
              <a:t>-</a:t>
            </a:r>
            <a:r>
              <a:rPr lang="en-US" b="1" dirty="0" smtClean="0">
                <a:latin typeface="Arial" pitchFamily="-65" charset="0"/>
                <a:ea typeface="ＭＳ Ｐゴシック" pitchFamily="-65" charset="-128"/>
                <a:cs typeface="ＭＳ Ｐゴシック" pitchFamily="-65" charset="-128"/>
              </a:rPr>
              <a:t>Manages and collects a large number of results through a GUI interface (</a:t>
            </a:r>
            <a:r>
              <a:rPr lang="en-US" b="1" dirty="0" err="1" smtClean="0">
                <a:latin typeface="Arial" pitchFamily="-65" charset="0"/>
                <a:ea typeface="ＭＳ Ｐゴシック" pitchFamily="-65" charset="-128"/>
                <a:cs typeface="ＭＳ Ｐゴシック" pitchFamily="-65" charset="-128"/>
              </a:rPr>
              <a:t>incat</a:t>
            </a:r>
            <a:r>
              <a:rPr lang="en-US" b="1" dirty="0" smtClean="0">
                <a:latin typeface="Arial" pitchFamily="-65" charset="0"/>
                <a:ea typeface="ＭＳ Ｐゴシック" pitchFamily="-65" charset="-128"/>
                <a:cs typeface="ＭＳ Ｐゴシック" pitchFamily="-65" charset="-128"/>
              </a:rPr>
              <a:t>)</a:t>
            </a:r>
            <a:endParaRPr lang="en-US" dirty="0" smtClean="0">
              <a:latin typeface="Arial" pitchFamily="-65" charset="0"/>
              <a:ea typeface="ＭＳ Ｐゴシック" pitchFamily="-65" charset="-128"/>
            </a:endParaRPr>
          </a:p>
          <a:p>
            <a:pPr marL="0" marR="0" lvl="0" indent="0" algn="l" defTabSz="457200" rtl="0" eaLnBrk="1" fontAlgn="auto" latinLnBrk="0" hangingPunct="1">
              <a:lnSpc>
                <a:spcPct val="100000"/>
              </a:lnSpc>
              <a:spcBef>
                <a:spcPts val="0"/>
              </a:spcBef>
              <a:spcAft>
                <a:spcPts val="0"/>
              </a:spcAft>
              <a:buClrTx/>
              <a:buSzTx/>
              <a:buFont typeface="Arial"/>
              <a:buChar char="•"/>
              <a:tabLst/>
              <a:defRPr/>
            </a:pPr>
            <a:endParaRPr lang="en-US" dirty="0" smtClean="0">
              <a:latin typeface="Arial" pitchFamily="-65" charset="0"/>
              <a:ea typeface="ＭＳ Ｐゴシック" pitchFamily="-65" charset="-128"/>
              <a:cs typeface="ＭＳ Ｐゴシック" pitchFamily="-65" charset="-128"/>
            </a:endParaRP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dirty="0" smtClean="0">
                <a:latin typeface="Arial" pitchFamily="-65" charset="0"/>
                <a:ea typeface="ＭＳ Ｐゴシック" pitchFamily="-65" charset="-128"/>
              </a:rPr>
              <a:t>Easy to collect a wide variety of data from resource</a:t>
            </a:r>
          </a:p>
          <a:p>
            <a:pPr>
              <a:buFont typeface="Arial"/>
              <a:buChar char="•"/>
            </a:pPr>
            <a:r>
              <a:rPr lang="en-US" b="1" dirty="0" smtClean="0">
                <a:latin typeface="Arial" pitchFamily="-65" charset="0"/>
                <a:ea typeface="ＭＳ Ｐゴシック" pitchFamily="-65" charset="-128"/>
                <a:cs typeface="ＭＳ Ｐゴシック" pitchFamily="-65" charset="-128"/>
              </a:rPr>
              <a:t>Data is collected by reporters, executables that measure some aspect of the system and output the result as XML. Multiple types of data can be collected. Perl APIs are provided to make it easy to write reporters; most are less than 30 lines of code.</a:t>
            </a:r>
          </a:p>
          <a:p>
            <a:pPr>
              <a:buFont typeface="Arial"/>
              <a:buChar char="•"/>
            </a:pPr>
            <a:r>
              <a:rPr lang="en-US" b="1" dirty="0" smtClean="0">
                <a:latin typeface="Arial" pitchFamily="-65" charset="0"/>
                <a:ea typeface="ＭＳ Ｐゴシック" pitchFamily="-65" charset="-128"/>
                <a:cs typeface="ＭＳ Ｐゴシック" pitchFamily="-65" charset="-128"/>
              </a:rPr>
              <a:t>Large variety of tests: Inca offers a number of prewritten test scripts, </a:t>
            </a:r>
            <a:r>
              <a:rPr lang="en-US" b="1" dirty="0" err="1" smtClean="0">
                <a:latin typeface="Arial" pitchFamily="-65" charset="0"/>
                <a:ea typeface="ＭＳ Ｐゴシック" pitchFamily="-65" charset="-128"/>
                <a:cs typeface="ＭＳ Ｐゴシック" pitchFamily="-65" charset="-128"/>
              </a:rPr>
              <a:t>called</a:t>
            </a:r>
            <a:r>
              <a:rPr lang="en-US" b="1" u="sng" dirty="0" err="1" smtClean="0">
                <a:latin typeface="Arial" pitchFamily="-65" charset="0"/>
                <a:ea typeface="ＭＳ Ｐゴシック" pitchFamily="-65" charset="-128"/>
                <a:cs typeface="ＭＳ Ｐゴシック" pitchFamily="-65" charset="-128"/>
              </a:rPr>
              <a:t>reporters</a:t>
            </a:r>
            <a:r>
              <a:rPr lang="en-US" b="1" u="sng" dirty="0" smtClean="0">
                <a:latin typeface="Arial" pitchFamily="-65" charset="0"/>
                <a:ea typeface="ＭＳ Ｐゴシック" pitchFamily="-65" charset="-128"/>
                <a:cs typeface="ＭＳ Ｐゴシック" pitchFamily="-65" charset="-128"/>
              </a:rPr>
              <a:t>, for monitoring Grid health. Reporter APIs make it easy to create new Inca tests.</a:t>
            </a:r>
          </a:p>
          <a:p>
            <a:pPr marL="0" marR="0" indent="0" algn="l" defTabSz="457200" rtl="0" eaLnBrk="1" fontAlgn="auto" latinLnBrk="0" hangingPunct="1">
              <a:lnSpc>
                <a:spcPct val="100000"/>
              </a:lnSpc>
              <a:spcBef>
                <a:spcPts val="0"/>
              </a:spcBef>
              <a:spcAft>
                <a:spcPts val="0"/>
              </a:spcAft>
              <a:buClrTx/>
              <a:buSzTx/>
              <a:buFont typeface="Arial"/>
              <a:buChar char="•"/>
              <a:tabLst/>
              <a:defRPr/>
            </a:pPr>
            <a:r>
              <a:rPr lang="en-US" dirty="0" smtClean="0"/>
              <a:t>Eases the writing, deploying, and sharing of new tests or benchmarks</a:t>
            </a:r>
          </a:p>
          <a:p>
            <a:pPr>
              <a:buFont typeface="Arial"/>
              <a:buChar char="•"/>
            </a:pPr>
            <a:endParaRPr lang="en-US" b="1" u="sng" dirty="0" smtClean="0">
              <a:latin typeface="Arial" pitchFamily="-65" charset="0"/>
              <a:ea typeface="ＭＳ Ｐゴシック" pitchFamily="-65" charset="-128"/>
              <a:cs typeface="ＭＳ Ｐゴシック" pitchFamily="-65" charset="-128"/>
            </a:endParaRPr>
          </a:p>
          <a:p>
            <a:pPr marL="0" marR="0" lvl="0" indent="0" algn="l" defTabSz="457200" rtl="0" eaLnBrk="1" fontAlgn="auto" latinLnBrk="0" hangingPunct="1">
              <a:lnSpc>
                <a:spcPct val="100000"/>
              </a:lnSpc>
              <a:spcBef>
                <a:spcPts val="0"/>
              </a:spcBef>
              <a:spcAft>
                <a:spcPts val="0"/>
              </a:spcAft>
              <a:buClrTx/>
              <a:buSzTx/>
              <a:buFont typeface="Arial"/>
              <a:buNone/>
              <a:tabLst/>
              <a:defRPr/>
            </a:pPr>
            <a:endParaRPr lang="en-US" dirty="0" smtClean="0">
              <a:latin typeface="Arial" pitchFamily="-65" charset="0"/>
              <a:ea typeface="ＭＳ Ｐゴシック" pitchFamily="-65" charset="-128"/>
              <a:cs typeface="ＭＳ Ｐゴシック" pitchFamily="-65" charset="-128"/>
            </a:endParaRPr>
          </a:p>
          <a:p>
            <a:pPr marL="0" marR="0" indent="0" algn="l" defTabSz="457200" rtl="0" eaLnBrk="1" fontAlgn="auto" latinLnBrk="0" hangingPunct="1">
              <a:lnSpc>
                <a:spcPct val="100000"/>
              </a:lnSpc>
              <a:spcBef>
                <a:spcPts val="0"/>
              </a:spcBef>
              <a:spcAft>
                <a:spcPts val="0"/>
              </a:spcAft>
              <a:buClrTx/>
              <a:buSzTx/>
              <a:buFontTx/>
              <a:buChar char="-"/>
              <a:tabLst/>
              <a:defRPr/>
            </a:pPr>
            <a:endParaRPr lang="en-US" dirty="0" smtClean="0">
              <a:latin typeface="Arial" pitchFamily="-65" charset="0"/>
              <a:ea typeface="ＭＳ Ｐゴシック" pitchFamily="-65" charset="-128"/>
            </a:endParaRPr>
          </a:p>
          <a:p>
            <a:r>
              <a:rPr lang="en-US" dirty="0" smtClean="0">
                <a:latin typeface="Arial" pitchFamily="-65" charset="0"/>
                <a:ea typeface="ＭＳ Ｐゴシック" pitchFamily="-65" charset="-128"/>
                <a:cs typeface="ＭＳ Ｐゴシック" pitchFamily="-65" charset="-128"/>
              </a:rPr>
              <a:t>We designed Inca to implement this user-level Grid monitoring and In addition to the features presented in the previous slide, Inca…</a:t>
            </a:r>
          </a:p>
          <a:p>
            <a:pPr>
              <a:buFontTx/>
              <a:buChar char="•"/>
            </a:pPr>
            <a:r>
              <a:rPr lang="en-US" dirty="0" smtClean="0">
                <a:latin typeface="Arial" pitchFamily="-65" charset="0"/>
                <a:ea typeface="ＭＳ Ｐゴシック" pitchFamily="-65" charset="-128"/>
                <a:cs typeface="ＭＳ Ｐゴシック" pitchFamily="-65" charset="-128"/>
              </a:rPr>
              <a:t>Collects more than pass/fail data such as error messages, version information, and performance information.</a:t>
            </a:r>
          </a:p>
          <a:p>
            <a:pPr>
              <a:buFontTx/>
              <a:buChar char="•"/>
            </a:pPr>
            <a:r>
              <a:rPr lang="en-US" dirty="0" smtClean="0">
                <a:latin typeface="Arial" pitchFamily="-65" charset="0"/>
                <a:ea typeface="ＭＳ Ｐゴシック" pitchFamily="-65" charset="-128"/>
                <a:cs typeface="ＭＳ Ｐゴシック" pitchFamily="-65" charset="-128"/>
              </a:rPr>
              <a:t>Inca also captures the context of a monitoring result as it executes such as the script name, version, arguments, etc so that when Inca reports an error, there is enough information for a system admin to understand how the result was collected for so they can either debug the problem or inform us that the test is testing the wrong thing. It also reports the system usage so that the impact of the testing can be understood so that you can reduce the frequency of a test if it’s taking too much resources.  Mention in future work automatically tune frequency based on impact and past history</a:t>
            </a:r>
          </a:p>
          <a:p>
            <a:pPr>
              <a:buFontTx/>
              <a:buChar char="•"/>
            </a:pPr>
            <a:r>
              <a:rPr lang="en-US" dirty="0" smtClean="0">
                <a:latin typeface="Arial" pitchFamily="-65" charset="0"/>
                <a:ea typeface="ＭＳ Ｐゴシック" pitchFamily="-65" charset="-128"/>
                <a:cs typeface="ＭＳ Ｐゴシック" pitchFamily="-65" charset="-128"/>
              </a:rPr>
              <a:t>Inca also provides mechanisms to make it easy to write a new test or benchmark and propagate it out the monitored resources.  More later.</a:t>
            </a:r>
          </a:p>
          <a:p>
            <a:pPr>
              <a:buFontTx/>
              <a:buChar char="•"/>
            </a:pPr>
            <a:r>
              <a:rPr lang="en-US" dirty="0" smtClean="0">
                <a:latin typeface="Arial" pitchFamily="-65" charset="0"/>
                <a:ea typeface="ＭＳ Ｐゴシック" pitchFamily="-65" charset="-128"/>
                <a:cs typeface="ＭＳ Ｐゴシック" pitchFamily="-65" charset="-128"/>
              </a:rPr>
              <a:t>Finally, because we are testing Grid services, a valid GSI credential is needed to authenticate to services.  Inca provides facilities to securely download a short-term proxy for a particular test or benchmark and then cleans it off the system so as to a proxy is only on the machine for the time that it’s needed.  Finally, all components communicate using SSL.</a:t>
            </a:r>
          </a:p>
          <a:p>
            <a:pPr>
              <a:buFontTx/>
              <a:buChar char="•"/>
            </a:pPr>
            <a:r>
              <a:rPr lang="en-US" dirty="0" smtClean="0">
                <a:latin typeface="Arial" pitchFamily="-65" charset="0"/>
                <a:ea typeface="ＭＳ Ｐゴシック" pitchFamily="-65" charset="-128"/>
                <a:cs typeface="ＭＳ Ｐゴシック" pitchFamily="-65" charset="-128"/>
              </a:rPr>
              <a:t>The figure here shows the architecture of a typical Inca deployment.  The components inside the gray box indicate the core components of Inca.  So, the way it works is that an administrator for Inca would have a set of monitoring data they want to collect from resources.  The admin would use a GUI client called </a:t>
            </a:r>
            <a:r>
              <a:rPr lang="en-US" dirty="0" err="1" smtClean="0">
                <a:latin typeface="Arial" pitchFamily="-65" charset="0"/>
                <a:ea typeface="ＭＳ Ｐゴシック" pitchFamily="-65" charset="-128"/>
                <a:cs typeface="ＭＳ Ｐゴシック" pitchFamily="-65" charset="-128"/>
              </a:rPr>
              <a:t>Incat</a:t>
            </a:r>
            <a:r>
              <a:rPr lang="en-US" dirty="0" smtClean="0">
                <a:latin typeface="Arial" pitchFamily="-65" charset="0"/>
                <a:ea typeface="ＭＳ Ｐゴシック" pitchFamily="-65" charset="-128"/>
                <a:cs typeface="ＭＳ Ｐゴシック" pitchFamily="-65" charset="-128"/>
              </a:rPr>
              <a:t> to generate a configuration (stored in XML) for that monitoring data that contains the names of the tests they want to run, their parameters, execution frequency, and resources.  That configuration is then sent to the agent component which downloads the tests from a repository and stages and launches a client called the reporter manager on each monitored resource.  As each RM runs a test at its scheduled time, the data is stored in a component called the depot where it can be queried and displayed by a data consumer in a web page for example.  </a:t>
            </a:r>
          </a:p>
          <a:p>
            <a:pPr>
              <a:buFontTx/>
              <a:buChar char="•"/>
            </a:pPr>
            <a:r>
              <a:rPr lang="en-US" dirty="0" smtClean="0">
                <a:latin typeface="Arial" pitchFamily="-65" charset="0"/>
                <a:ea typeface="ＭＳ Ｐゴシック" pitchFamily="-65" charset="-128"/>
                <a:cs typeface="ＭＳ Ｐゴシック" pitchFamily="-65" charset="-128"/>
              </a:rPr>
              <a:t>Talk a bit more about each component using from the bottom-up.</a:t>
            </a:r>
          </a:p>
          <a:p>
            <a:pPr eaLnBrk="1" hangingPunct="1"/>
            <a:endParaRPr lang="en-US" dirty="0" smtClean="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32DF2D0-FDD5-7546-9EBA-D1830D2A5D30}" type="slidenum">
              <a:rPr lang="en-US">
                <a:latin typeface="Arial" pitchFamily="-65" charset="0"/>
                <a:ea typeface="ＭＳ Ｐゴシック" pitchFamily="-65" charset="-128"/>
                <a:cs typeface="ＭＳ Ｐゴシック" pitchFamily="-65" charset="-128"/>
              </a:rPr>
              <a:pPr/>
              <a:t>3</a:t>
            </a:fld>
            <a:endParaRPr lang="en-US">
              <a:latin typeface="Arial" pitchFamily="-65" charset="0"/>
              <a:ea typeface="ＭＳ Ｐゴシック" pitchFamily="-65" charset="-128"/>
              <a:cs typeface="ＭＳ Ｐゴシック" pitchFamily="-65" charset="-128"/>
            </a:endParaRPr>
          </a:p>
        </p:txBody>
      </p:sp>
      <p:sp>
        <p:nvSpPr>
          <p:cNvPr id="30723" name="Rectangle 2"/>
          <p:cNvSpPr>
            <a:spLocks noGrp="1" noRot="1" noChangeAspect="1" noChangeArrowheads="1"/>
          </p:cNvSpPr>
          <p:nvPr>
            <p:ph type="sldImg"/>
          </p:nvPr>
        </p:nvSpPr>
        <p:spPr>
          <a:xfrm>
            <a:off x="1281113" y="609600"/>
            <a:ext cx="4333875" cy="3251200"/>
          </a:xfrm>
          <a:solidFill>
            <a:srgbClr val="FFFFFF"/>
          </a:solidFill>
          <a:ln/>
        </p:spPr>
      </p:sp>
      <p:sp>
        <p:nvSpPr>
          <p:cNvPr id="30724" name="Rectangle 3"/>
          <p:cNvSpPr>
            <a:spLocks noGrp="1"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buFontTx/>
              <a:buChar char="•"/>
            </a:pPr>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57D2D00-D22D-344E-85CB-1726E637459D}" type="slidenum">
              <a:rPr lang="en-US">
                <a:latin typeface="Arial" pitchFamily="-65" charset="0"/>
                <a:ea typeface="ＭＳ Ｐゴシック" pitchFamily="-65" charset="-128"/>
                <a:cs typeface="ＭＳ Ｐゴシック" pitchFamily="-65" charset="-128"/>
              </a:rPr>
              <a:pPr/>
              <a:t>4</a:t>
            </a:fld>
            <a:endParaRPr lang="en-US">
              <a:latin typeface="Arial" pitchFamily="-65" charset="0"/>
              <a:ea typeface="ＭＳ Ｐゴシック" pitchFamily="-65" charset="-128"/>
              <a:cs typeface="ＭＳ Ｐゴシック" pitchFamily="-65" charset="-128"/>
            </a:endParaRPr>
          </a:p>
        </p:txBody>
      </p:sp>
      <p:sp>
        <p:nvSpPr>
          <p:cNvPr id="40963" name="Rectangle 2"/>
          <p:cNvSpPr>
            <a:spLocks noGrp="1" noRot="1" noChangeAspect="1" noChangeArrowheads="1"/>
          </p:cNvSpPr>
          <p:nvPr>
            <p:ph type="sldImg"/>
          </p:nvPr>
        </p:nvSpPr>
        <p:spPr>
          <a:xfrm>
            <a:off x="1281113" y="609600"/>
            <a:ext cx="4333875" cy="3251200"/>
          </a:xfrm>
          <a:solidFill>
            <a:srgbClr val="FFFFFF"/>
          </a:solidFill>
          <a:ln/>
        </p:spPr>
      </p:sp>
      <p:sp>
        <p:nvSpPr>
          <p:cNvPr id="40964" name="Rectangle 3"/>
          <p:cNvSpPr>
            <a:spLocks noGrp="1"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5959379-AB53-8F49-9F74-4A790CC272E5}" type="slidenum">
              <a:rPr lang="en-US">
                <a:latin typeface="Arial" pitchFamily="-65" charset="0"/>
                <a:ea typeface="ＭＳ Ｐゴシック" pitchFamily="-65" charset="-128"/>
                <a:cs typeface="ＭＳ Ｐゴシック" pitchFamily="-65" charset="-128"/>
              </a:rPr>
              <a:pPr/>
              <a:t>5</a:t>
            </a:fld>
            <a:endParaRPr lang="en-US">
              <a:latin typeface="Arial" pitchFamily="-65" charset="0"/>
              <a:ea typeface="ＭＳ Ｐゴシック" pitchFamily="-65" charset="-128"/>
              <a:cs typeface="ＭＳ Ｐゴシック" pitchFamily="-65" charset="-128"/>
            </a:endParaRPr>
          </a:p>
        </p:txBody>
      </p:sp>
      <p:sp>
        <p:nvSpPr>
          <p:cNvPr id="45059" name="Rectangle 2"/>
          <p:cNvSpPr>
            <a:spLocks noGrp="1" noRot="1" noChangeAspect="1" noChangeArrowheads="1"/>
          </p:cNvSpPr>
          <p:nvPr>
            <p:ph type="sldImg"/>
          </p:nvPr>
        </p:nvSpPr>
        <p:spPr>
          <a:xfrm>
            <a:off x="1281113" y="609600"/>
            <a:ext cx="4333875" cy="3251200"/>
          </a:xfrm>
          <a:solidFill>
            <a:srgbClr val="FFFFFF"/>
          </a:solidFill>
          <a:ln/>
        </p:spPr>
      </p:sp>
      <p:sp>
        <p:nvSpPr>
          <p:cNvPr id="45060" name="Rectangle 3"/>
          <p:cNvSpPr>
            <a:spLocks noGrp="1"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buFontTx/>
              <a:buChar char="•"/>
            </a:pPr>
            <a:r>
              <a:rPr lang="en-US" dirty="0" smtClean="0">
                <a:latin typeface="Arial" pitchFamily="-65" charset="0"/>
                <a:ea typeface="ＭＳ Ｐゴシック" pitchFamily="-65" charset="-128"/>
                <a:cs typeface="ＭＳ Ｐゴシック" pitchFamily="-65" charset="-128"/>
              </a:rPr>
              <a:t>24 kits (versions)</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noFill/>
          <a:ln/>
        </p:spPr>
        <p:txBody>
          <a:bodyPr/>
          <a:lstStyle/>
          <a:p>
            <a:r>
              <a:rPr lang="en-US" smtClean="0">
                <a:latin typeface="Arial" pitchFamily="-65" charset="0"/>
                <a:ea typeface="ＭＳ Ｐゴシック" pitchFamily="-65" charset="-128"/>
                <a:cs typeface="ＭＳ Ｐゴシック" pitchFamily="-65" charset="-128"/>
              </a:rPr>
              <a:t>PingPong reports min, max, mean ??</a:t>
            </a:r>
          </a:p>
          <a:p>
            <a:r>
              <a:rPr lang="en-US" smtClean="0">
                <a:latin typeface="Arial" pitchFamily="-65" charset="0"/>
                <a:ea typeface="ＭＳ Ｐゴシック" pitchFamily="-65" charset="-128"/>
                <a:cs typeface="ＭＳ Ｐゴシック" pitchFamily="-65" charset="-128"/>
              </a:rPr>
              <a:t>Paratec reports wall time, %comm, MPI call statistics</a:t>
            </a:r>
          </a:p>
          <a:p>
            <a:r>
              <a:rPr lang="en-US" smtClean="0">
                <a:latin typeface="Arial" pitchFamily="-65" charset="0"/>
                <a:ea typeface="ＭＳ Ｐゴシック" pitchFamily="-65" charset="-128"/>
                <a:cs typeface="ＭＳ Ｐゴシック" pitchFamily="-65" charset="-128"/>
              </a:rPr>
              <a:t>Grayed out machines we got results from initially but then removed</a:t>
            </a:r>
          </a:p>
          <a:p>
            <a:endParaRPr lang="en-US" smtClean="0">
              <a:latin typeface="Arial" pitchFamily="-65" charset="0"/>
              <a:ea typeface="ＭＳ Ｐゴシック" pitchFamily="-65" charset="-128"/>
              <a:cs typeface="ＭＳ Ｐゴシック" pitchFamily="-65" charset="-128"/>
            </a:endParaRPr>
          </a:p>
          <a:p>
            <a:r>
              <a:rPr lang="en-US" smtClean="0">
                <a:latin typeface="Arial" pitchFamily="-65" charset="0"/>
                <a:ea typeface="ＭＳ Ｐゴシック" pitchFamily="-65" charset="-128"/>
                <a:cs typeface="ＭＳ Ｐゴシック" pitchFamily="-65" charset="-128"/>
              </a:rPr>
              <a:t>Mostly focused on functionality of TeraGrid.  But Inca is capable of collecting a wide variety of data and most recently we have been collaborating with the Pmac group at SDSC to execute instrumented application to TG resources thru Inca.  These apps are instrumented with IPM, which provides performance data that Inca report. Before, we just have simple tests of the batch system to ensure jobs can be submitted.  But this actually allows us to collect more details user-level data by leveraging the information that IPM reports</a:t>
            </a:r>
          </a:p>
        </p:txBody>
      </p:sp>
      <p:sp>
        <p:nvSpPr>
          <p:cNvPr id="47108" name="Slide Number Placeholder 3"/>
          <p:cNvSpPr>
            <a:spLocks noGrp="1"/>
          </p:cNvSpPr>
          <p:nvPr>
            <p:ph type="sldNum" sz="quarter" idx="5"/>
          </p:nvPr>
        </p:nvSpPr>
        <p:spPr>
          <a:noFill/>
        </p:spPr>
        <p:txBody>
          <a:bodyPr/>
          <a:lstStyle/>
          <a:p>
            <a:fld id="{1E86DA1E-65AE-324E-9F47-584B25123D27}" type="slidenum">
              <a:rPr lang="en-US" smtClean="0">
                <a:latin typeface="Arial" pitchFamily="-65" charset="0"/>
                <a:ea typeface="ＭＳ Ｐゴシック" pitchFamily="-65" charset="-128"/>
                <a:cs typeface="ＭＳ Ｐゴシック" pitchFamily="-65" charset="-128"/>
              </a:rPr>
              <a:pPr/>
              <a:t>6</a:t>
            </a:fld>
            <a:endParaRPr lang="en-US" smtClean="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A3314-218A-1742-B6C7-E1D24D373E09}" type="slidenum">
              <a:rPr lang="en-US"/>
              <a:pPr/>
              <a:t>7</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pPr>
              <a:buFontTx/>
              <a:buChar char="•"/>
            </a:pPr>
            <a:r>
              <a:rPr lang="en-US"/>
              <a:t>Collect Grid benchmark measurements using GrASP (Grid Assessment Probes) developed by Henri Casanova and Allan Snavely’s groups</a:t>
            </a:r>
          </a:p>
          <a:p>
            <a:pPr>
              <a:buFontTx/>
              <a:buChar char="•"/>
            </a:pPr>
            <a:endParaRPr lang="en-US"/>
          </a:p>
          <a:p>
            <a:pPr>
              <a:buFontTx/>
              <a:buChar char="•"/>
            </a:pPr>
            <a:endParaRPr lang="en-US"/>
          </a:p>
          <a:p>
            <a:r>
              <a:rPr lang="en-US"/>
              <a:t>Requested queue time is 1 hour, actual compute is less than a minute</a:t>
            </a:r>
          </a:p>
          <a:p>
            <a:pPr>
              <a:buFontTx/>
              <a:buChar char="•"/>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A12EC3D-49F1-9643-98B3-2688BB36B941}" type="slidenum">
              <a:rPr lang="en-US">
                <a:latin typeface="Arial" pitchFamily="-65" charset="0"/>
                <a:ea typeface="ＭＳ Ｐゴシック" pitchFamily="-65" charset="-128"/>
                <a:cs typeface="ＭＳ Ｐゴシック" pitchFamily="-65" charset="-128"/>
              </a:rPr>
              <a:pPr/>
              <a:t>8</a:t>
            </a:fld>
            <a:endParaRPr lang="en-US">
              <a:latin typeface="Arial" pitchFamily="-65" charset="0"/>
              <a:ea typeface="ＭＳ Ｐゴシック" pitchFamily="-65" charset="-128"/>
              <a:cs typeface="ＭＳ Ｐゴシック" pitchFamily="-65" charset="-128"/>
            </a:endParaRPr>
          </a:p>
        </p:txBody>
      </p:sp>
      <p:sp>
        <p:nvSpPr>
          <p:cNvPr id="43011" name="Rectangle 2"/>
          <p:cNvSpPr>
            <a:spLocks noGrp="1" noRot="1" noChangeAspect="1" noChangeArrowheads="1"/>
          </p:cNvSpPr>
          <p:nvPr>
            <p:ph type="sldImg"/>
          </p:nvPr>
        </p:nvSpPr>
        <p:spPr>
          <a:xfrm>
            <a:off x="1281113" y="609600"/>
            <a:ext cx="4333875" cy="3251200"/>
          </a:xfrm>
          <a:solidFill>
            <a:srgbClr val="FFFFFF"/>
          </a:solidFill>
          <a:ln/>
        </p:spPr>
      </p:sp>
      <p:sp>
        <p:nvSpPr>
          <p:cNvPr id="43012" name="Rectangle 3"/>
          <p:cNvSpPr>
            <a:spLocks noGrp="1"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buFontTx/>
              <a:buChar char="•"/>
            </a:pPr>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5490588-3AA2-734F-A448-3E4575B1B1ED}" type="slidenum">
              <a:rPr lang="en-US">
                <a:latin typeface="Arial" pitchFamily="-65" charset="0"/>
                <a:ea typeface="ＭＳ Ｐゴシック" pitchFamily="-65" charset="-128"/>
                <a:cs typeface="ＭＳ Ｐゴシック" pitchFamily="-65" charset="-128"/>
              </a:rPr>
              <a:pPr/>
              <a:t>9</a:t>
            </a:fld>
            <a:endParaRPr lang="en-US">
              <a:latin typeface="Arial" pitchFamily="-65" charset="0"/>
              <a:ea typeface="ＭＳ Ｐゴシック" pitchFamily="-65" charset="-128"/>
              <a:cs typeface="ＭＳ Ｐゴシック" pitchFamily="-65" charset="-128"/>
            </a:endParaRPr>
          </a:p>
        </p:txBody>
      </p:sp>
      <p:sp>
        <p:nvSpPr>
          <p:cNvPr id="28675" name="Rectangle 2"/>
          <p:cNvSpPr>
            <a:spLocks noGrp="1" noRot="1" noChangeAspect="1" noChangeArrowheads="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85AA8C-FC93-A440-B7C8-5AC68AB7E311}" type="datetimeFigureOut">
              <a:rPr lang="en-US" smtClean="0"/>
              <a:pPr/>
              <a:t>10/1/09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0A9DD-81D6-F043-A7F1-9B91BC7564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85AA8C-FC93-A440-B7C8-5AC68AB7E311}" type="datetimeFigureOut">
              <a:rPr lang="en-US" smtClean="0"/>
              <a:pPr/>
              <a:t>10/1/09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0A9DD-81D6-F043-A7F1-9B91BC7564A7}" type="slidenum">
              <a:rPr lang="en-US" smtClean="0"/>
              <a:pPr/>
              <a:t>‹#›</a:t>
            </a:fld>
            <a:endParaRPr lang="en-US"/>
          </a:p>
        </p:txBody>
      </p:sp>
      <p:grpSp>
        <p:nvGrpSpPr>
          <p:cNvPr id="7" name="Group 6"/>
          <p:cNvGrpSpPr/>
          <p:nvPr userDrawn="1"/>
        </p:nvGrpSpPr>
        <p:grpSpPr>
          <a:xfrm>
            <a:off x="0" y="1"/>
            <a:ext cx="1455159" cy="800500"/>
            <a:chOff x="0" y="1"/>
            <a:chExt cx="1455159" cy="800500"/>
          </a:xfrm>
        </p:grpSpPr>
        <p:pic>
          <p:nvPicPr>
            <p:cNvPr id="8" name="Picture 7" descr="fg-logo-1.png"/>
            <p:cNvPicPr>
              <a:picLocks noChangeAspect="1"/>
            </p:cNvPicPr>
            <p:nvPr/>
          </p:nvPicPr>
          <p:blipFill>
            <a:blip r:embed="rId2"/>
            <a:stretch>
              <a:fillRect/>
            </a:stretch>
          </p:blipFill>
          <p:spPr>
            <a:xfrm>
              <a:off x="0" y="1"/>
              <a:ext cx="868235" cy="800500"/>
            </a:xfrm>
            <a:prstGeom prst="rect">
              <a:avLst/>
            </a:prstGeom>
          </p:spPr>
        </p:pic>
        <p:sp>
          <p:nvSpPr>
            <p:cNvPr id="9" name="TextBox 8"/>
            <p:cNvSpPr txBox="1"/>
            <p:nvPr/>
          </p:nvSpPr>
          <p:spPr>
            <a:xfrm>
              <a:off x="673850" y="127129"/>
              <a:ext cx="781309" cy="523220"/>
            </a:xfrm>
            <a:prstGeom prst="rect">
              <a:avLst/>
            </a:prstGeom>
            <a:noFill/>
          </p:spPr>
          <p:txBody>
            <a:bodyPr wrap="none" rtlCol="0">
              <a:spAutoFit/>
            </a:bodyPr>
            <a:lstStyle/>
            <a:p>
              <a:r>
                <a:rPr lang="en-US" sz="1400" b="1" i="1" dirty="0" smtClean="0">
                  <a:solidFill>
                    <a:srgbClr val="CCFFCC"/>
                  </a:solidFill>
                  <a:latin typeface="Helvetica"/>
                  <a:cs typeface="Helvetica"/>
                </a:rPr>
                <a:t>Future</a:t>
              </a:r>
            </a:p>
            <a:p>
              <a:r>
                <a:rPr lang="en-US" sz="1400" b="1" i="1" dirty="0" smtClean="0">
                  <a:solidFill>
                    <a:srgbClr val="CCFFCC"/>
                  </a:solidFill>
                  <a:latin typeface="Helvetica"/>
                  <a:cs typeface="Helvetica"/>
                </a:rPr>
                <a:t>Grid</a:t>
              </a:r>
              <a:endParaRPr lang="en-US" sz="1400" b="1" i="1" dirty="0">
                <a:solidFill>
                  <a:srgbClr val="CCFFCC"/>
                </a:solidFill>
                <a:latin typeface="Helvetica"/>
                <a:cs typeface="Helvetica"/>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85AA8C-FC93-A440-B7C8-5AC68AB7E311}" type="datetimeFigureOut">
              <a:rPr lang="en-US" smtClean="0"/>
              <a:pPr/>
              <a:t>10/1/09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90A9DD-81D6-F043-A7F1-9B91BC7564A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1041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422400"/>
            <a:ext cx="4152900" cy="474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86300" y="1422400"/>
            <a:ext cx="4152900" cy="474980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1041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422400"/>
            <a:ext cx="4152900" cy="474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22400"/>
            <a:ext cx="4152900" cy="474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85AA8C-FC93-A440-B7C8-5AC68AB7E311}" type="datetimeFigureOut">
              <a:rPr lang="en-US" smtClean="0"/>
              <a:pPr/>
              <a:t>10/1/09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0A9DD-81D6-F043-A7F1-9B91BC7564A7}" type="slidenum">
              <a:rPr lang="en-US" smtClean="0"/>
              <a:pPr/>
              <a:t>‹#›</a:t>
            </a:fld>
            <a:endParaRPr lang="en-US"/>
          </a:p>
        </p:txBody>
      </p:sp>
      <p:grpSp>
        <p:nvGrpSpPr>
          <p:cNvPr id="7" name="Group 6"/>
          <p:cNvGrpSpPr/>
          <p:nvPr userDrawn="1"/>
        </p:nvGrpSpPr>
        <p:grpSpPr>
          <a:xfrm>
            <a:off x="0" y="1"/>
            <a:ext cx="1455159" cy="800500"/>
            <a:chOff x="0" y="1"/>
            <a:chExt cx="1455159" cy="800500"/>
          </a:xfrm>
        </p:grpSpPr>
        <p:pic>
          <p:nvPicPr>
            <p:cNvPr id="8" name="Picture 7" descr="fg-logo-1.png"/>
            <p:cNvPicPr>
              <a:picLocks noChangeAspect="1"/>
            </p:cNvPicPr>
            <p:nvPr/>
          </p:nvPicPr>
          <p:blipFill>
            <a:blip r:embed="rId2"/>
            <a:stretch>
              <a:fillRect/>
            </a:stretch>
          </p:blipFill>
          <p:spPr>
            <a:xfrm>
              <a:off x="0" y="1"/>
              <a:ext cx="868235" cy="800500"/>
            </a:xfrm>
            <a:prstGeom prst="rect">
              <a:avLst/>
            </a:prstGeom>
          </p:spPr>
        </p:pic>
        <p:sp>
          <p:nvSpPr>
            <p:cNvPr id="9" name="TextBox 8"/>
            <p:cNvSpPr txBox="1"/>
            <p:nvPr/>
          </p:nvSpPr>
          <p:spPr>
            <a:xfrm>
              <a:off x="673850" y="127129"/>
              <a:ext cx="781309" cy="523220"/>
            </a:xfrm>
            <a:prstGeom prst="rect">
              <a:avLst/>
            </a:prstGeom>
            <a:noFill/>
          </p:spPr>
          <p:txBody>
            <a:bodyPr wrap="none" rtlCol="0">
              <a:spAutoFit/>
            </a:bodyPr>
            <a:lstStyle/>
            <a:p>
              <a:r>
                <a:rPr lang="en-US" sz="1400" b="1" i="1" dirty="0" smtClean="0">
                  <a:solidFill>
                    <a:srgbClr val="7F7F7F"/>
                  </a:solidFill>
                  <a:latin typeface="Helvetica"/>
                  <a:cs typeface="Helvetica"/>
                </a:rPr>
                <a:t>Future</a:t>
              </a:r>
            </a:p>
            <a:p>
              <a:r>
                <a:rPr lang="en-US" sz="1400" b="1" i="1" dirty="0" smtClean="0">
                  <a:solidFill>
                    <a:srgbClr val="7F7F7F"/>
                  </a:solidFill>
                  <a:latin typeface="Helvetica"/>
                  <a:cs typeface="Helvetica"/>
                </a:rPr>
                <a:t>Grid</a:t>
              </a:r>
              <a:endParaRPr lang="en-US" sz="1400" b="1" i="1" dirty="0">
                <a:solidFill>
                  <a:srgbClr val="7F7F7F"/>
                </a:solidFill>
                <a:latin typeface="Helvetica"/>
                <a:cs typeface="Helvetica"/>
              </a:endParaRPr>
            </a:p>
          </p:txBody>
        </p:sp>
      </p:grpSp>
      <p:pic>
        <p:nvPicPr>
          <p:cNvPr id="10" name="Picture 9" descr="NSF_Logo.png"/>
          <p:cNvPicPr>
            <a:picLocks noChangeAspect="1"/>
          </p:cNvPicPr>
          <p:nvPr userDrawn="1"/>
        </p:nvPicPr>
        <p:blipFill>
          <a:blip r:embed="rId3"/>
          <a:stretch>
            <a:fillRect/>
          </a:stretch>
        </p:blipFill>
        <p:spPr>
          <a:xfrm>
            <a:off x="8276788" y="1"/>
            <a:ext cx="820024" cy="82002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85AA8C-FC93-A440-B7C8-5AC68AB7E311}" type="datetimeFigureOut">
              <a:rPr lang="en-US" smtClean="0"/>
              <a:pPr/>
              <a:t>10/1/09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0A9DD-81D6-F043-A7F1-9B91BC7564A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85AA8C-FC93-A440-B7C8-5AC68AB7E311}" type="datetimeFigureOut">
              <a:rPr lang="en-US" smtClean="0"/>
              <a:pPr/>
              <a:t>10/1/09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0A9DD-81D6-F043-A7F1-9B91BC7564A7}" type="slidenum">
              <a:rPr lang="en-US" smtClean="0"/>
              <a:pPr/>
              <a:t>‹#›</a:t>
            </a:fld>
            <a:endParaRPr lang="en-US"/>
          </a:p>
        </p:txBody>
      </p:sp>
      <p:grpSp>
        <p:nvGrpSpPr>
          <p:cNvPr id="8" name="Group 7"/>
          <p:cNvGrpSpPr/>
          <p:nvPr userDrawn="1"/>
        </p:nvGrpSpPr>
        <p:grpSpPr>
          <a:xfrm>
            <a:off x="0" y="1"/>
            <a:ext cx="1455159" cy="800500"/>
            <a:chOff x="0" y="1"/>
            <a:chExt cx="1455159" cy="800500"/>
          </a:xfrm>
        </p:grpSpPr>
        <p:pic>
          <p:nvPicPr>
            <p:cNvPr id="9" name="Picture 8" descr="fg-logo-1.png"/>
            <p:cNvPicPr>
              <a:picLocks noChangeAspect="1"/>
            </p:cNvPicPr>
            <p:nvPr/>
          </p:nvPicPr>
          <p:blipFill>
            <a:blip r:embed="rId2"/>
            <a:stretch>
              <a:fillRect/>
            </a:stretch>
          </p:blipFill>
          <p:spPr>
            <a:xfrm>
              <a:off x="0" y="1"/>
              <a:ext cx="868235" cy="800500"/>
            </a:xfrm>
            <a:prstGeom prst="rect">
              <a:avLst/>
            </a:prstGeom>
          </p:spPr>
        </p:pic>
        <p:sp>
          <p:nvSpPr>
            <p:cNvPr id="10" name="TextBox 9"/>
            <p:cNvSpPr txBox="1"/>
            <p:nvPr/>
          </p:nvSpPr>
          <p:spPr>
            <a:xfrm>
              <a:off x="673850" y="127129"/>
              <a:ext cx="781309" cy="523220"/>
            </a:xfrm>
            <a:prstGeom prst="rect">
              <a:avLst/>
            </a:prstGeom>
            <a:noFill/>
          </p:spPr>
          <p:txBody>
            <a:bodyPr wrap="none" rtlCol="0">
              <a:spAutoFit/>
            </a:bodyPr>
            <a:lstStyle/>
            <a:p>
              <a:r>
                <a:rPr lang="en-US" sz="1400" b="1" i="1" dirty="0" smtClean="0">
                  <a:solidFill>
                    <a:srgbClr val="7F7F7F"/>
                  </a:solidFill>
                  <a:latin typeface="Helvetica"/>
                  <a:cs typeface="Helvetica"/>
                </a:rPr>
                <a:t>Future</a:t>
              </a:r>
            </a:p>
            <a:p>
              <a:r>
                <a:rPr lang="en-US" sz="1400" b="1" i="1" dirty="0" smtClean="0">
                  <a:solidFill>
                    <a:srgbClr val="7F7F7F"/>
                  </a:solidFill>
                  <a:latin typeface="Helvetica"/>
                  <a:cs typeface="Helvetica"/>
                </a:rPr>
                <a:t>Grid</a:t>
              </a:r>
              <a:endParaRPr lang="en-US" sz="1400" b="1" i="1" dirty="0">
                <a:solidFill>
                  <a:srgbClr val="7F7F7F"/>
                </a:solidFill>
                <a:latin typeface="Helvetica"/>
                <a:cs typeface="Helvetica"/>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85AA8C-FC93-A440-B7C8-5AC68AB7E311}" type="datetimeFigureOut">
              <a:rPr lang="en-US" smtClean="0"/>
              <a:pPr/>
              <a:t>10/1/09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90A9DD-81D6-F043-A7F1-9B91BC7564A7}" type="slidenum">
              <a:rPr lang="en-US" smtClean="0"/>
              <a:pPr/>
              <a:t>‹#›</a:t>
            </a:fld>
            <a:endParaRPr lang="en-US"/>
          </a:p>
        </p:txBody>
      </p:sp>
      <p:grpSp>
        <p:nvGrpSpPr>
          <p:cNvPr id="10" name="Group 9"/>
          <p:cNvGrpSpPr/>
          <p:nvPr userDrawn="1"/>
        </p:nvGrpSpPr>
        <p:grpSpPr>
          <a:xfrm>
            <a:off x="0" y="1"/>
            <a:ext cx="1455159" cy="800500"/>
            <a:chOff x="0" y="1"/>
            <a:chExt cx="1455159" cy="800500"/>
          </a:xfrm>
        </p:grpSpPr>
        <p:pic>
          <p:nvPicPr>
            <p:cNvPr id="11" name="Picture 10" descr="fg-logo-1.png"/>
            <p:cNvPicPr>
              <a:picLocks noChangeAspect="1"/>
            </p:cNvPicPr>
            <p:nvPr/>
          </p:nvPicPr>
          <p:blipFill>
            <a:blip r:embed="rId2"/>
            <a:stretch>
              <a:fillRect/>
            </a:stretch>
          </p:blipFill>
          <p:spPr>
            <a:xfrm>
              <a:off x="0" y="1"/>
              <a:ext cx="868235" cy="800500"/>
            </a:xfrm>
            <a:prstGeom prst="rect">
              <a:avLst/>
            </a:prstGeom>
          </p:spPr>
        </p:pic>
        <p:sp>
          <p:nvSpPr>
            <p:cNvPr id="12" name="TextBox 11"/>
            <p:cNvSpPr txBox="1"/>
            <p:nvPr/>
          </p:nvSpPr>
          <p:spPr>
            <a:xfrm>
              <a:off x="673850" y="127129"/>
              <a:ext cx="781309" cy="523220"/>
            </a:xfrm>
            <a:prstGeom prst="rect">
              <a:avLst/>
            </a:prstGeom>
            <a:noFill/>
          </p:spPr>
          <p:txBody>
            <a:bodyPr wrap="none" rtlCol="0">
              <a:spAutoFit/>
            </a:bodyPr>
            <a:lstStyle/>
            <a:p>
              <a:r>
                <a:rPr lang="en-US" sz="1400" b="1" i="1" dirty="0" smtClean="0">
                  <a:solidFill>
                    <a:srgbClr val="7F7F7F"/>
                  </a:solidFill>
                  <a:latin typeface="Helvetica"/>
                  <a:cs typeface="Helvetica"/>
                </a:rPr>
                <a:t>Future</a:t>
              </a:r>
            </a:p>
            <a:p>
              <a:r>
                <a:rPr lang="en-US" sz="1400" b="1" i="1" dirty="0" smtClean="0">
                  <a:solidFill>
                    <a:srgbClr val="7F7F7F"/>
                  </a:solidFill>
                  <a:latin typeface="Helvetica"/>
                  <a:cs typeface="Helvetica"/>
                </a:rPr>
                <a:t>Grid</a:t>
              </a:r>
              <a:endParaRPr lang="en-US" sz="1400" b="1" i="1" dirty="0">
                <a:solidFill>
                  <a:srgbClr val="7F7F7F"/>
                </a:solidFill>
                <a:latin typeface="Helvetica"/>
                <a:cs typeface="Helvetica"/>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85AA8C-FC93-A440-B7C8-5AC68AB7E311}" type="datetimeFigureOut">
              <a:rPr lang="en-US" smtClean="0"/>
              <a:pPr/>
              <a:t>10/1/09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90A9DD-81D6-F043-A7F1-9B91BC7564A7}" type="slidenum">
              <a:rPr lang="en-US" smtClean="0"/>
              <a:pPr/>
              <a:t>‹#›</a:t>
            </a:fld>
            <a:endParaRPr lang="en-US"/>
          </a:p>
        </p:txBody>
      </p:sp>
      <p:grpSp>
        <p:nvGrpSpPr>
          <p:cNvPr id="6" name="Group 5"/>
          <p:cNvGrpSpPr/>
          <p:nvPr userDrawn="1"/>
        </p:nvGrpSpPr>
        <p:grpSpPr>
          <a:xfrm>
            <a:off x="0" y="0"/>
            <a:ext cx="1455159" cy="800500"/>
            <a:chOff x="0" y="1"/>
            <a:chExt cx="1455159" cy="800500"/>
          </a:xfrm>
        </p:grpSpPr>
        <p:pic>
          <p:nvPicPr>
            <p:cNvPr id="7" name="Picture 6" descr="fg-logo-1.png"/>
            <p:cNvPicPr>
              <a:picLocks noChangeAspect="1"/>
            </p:cNvPicPr>
            <p:nvPr/>
          </p:nvPicPr>
          <p:blipFill>
            <a:blip r:embed="rId2"/>
            <a:stretch>
              <a:fillRect/>
            </a:stretch>
          </p:blipFill>
          <p:spPr>
            <a:xfrm>
              <a:off x="0" y="1"/>
              <a:ext cx="868235" cy="800500"/>
            </a:xfrm>
            <a:prstGeom prst="rect">
              <a:avLst/>
            </a:prstGeom>
          </p:spPr>
        </p:pic>
        <p:sp>
          <p:nvSpPr>
            <p:cNvPr id="8" name="TextBox 7"/>
            <p:cNvSpPr txBox="1"/>
            <p:nvPr/>
          </p:nvSpPr>
          <p:spPr>
            <a:xfrm>
              <a:off x="673850" y="127129"/>
              <a:ext cx="781309" cy="523220"/>
            </a:xfrm>
            <a:prstGeom prst="rect">
              <a:avLst/>
            </a:prstGeom>
            <a:noFill/>
          </p:spPr>
          <p:txBody>
            <a:bodyPr wrap="none" rtlCol="0">
              <a:spAutoFit/>
            </a:bodyPr>
            <a:lstStyle/>
            <a:p>
              <a:r>
                <a:rPr lang="en-US" sz="1400" b="1" i="1" dirty="0" smtClean="0">
                  <a:solidFill>
                    <a:srgbClr val="7F7F7F"/>
                  </a:solidFill>
                  <a:latin typeface="Helvetica"/>
                  <a:cs typeface="Helvetica"/>
                </a:rPr>
                <a:t>Future</a:t>
              </a:r>
            </a:p>
            <a:p>
              <a:r>
                <a:rPr lang="en-US" sz="1400" b="1" i="1" dirty="0" smtClean="0">
                  <a:solidFill>
                    <a:srgbClr val="7F7F7F"/>
                  </a:solidFill>
                  <a:latin typeface="Helvetica"/>
                  <a:cs typeface="Helvetica"/>
                </a:rPr>
                <a:t>Grid</a:t>
              </a:r>
              <a:endParaRPr lang="en-US" sz="1400" b="1" i="1" dirty="0">
                <a:solidFill>
                  <a:srgbClr val="7F7F7F"/>
                </a:solidFill>
                <a:latin typeface="Helvetica"/>
                <a:cs typeface="Helvetica"/>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85AA8C-FC93-A440-B7C8-5AC68AB7E311}" type="datetimeFigureOut">
              <a:rPr lang="en-US" smtClean="0"/>
              <a:pPr/>
              <a:t>10/1/09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90A9DD-81D6-F043-A7F1-9B91BC7564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85AA8C-FC93-A440-B7C8-5AC68AB7E311}" type="datetimeFigureOut">
              <a:rPr lang="en-US" smtClean="0"/>
              <a:pPr/>
              <a:t>10/1/09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0A9DD-81D6-F043-A7F1-9B91BC7564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85AA8C-FC93-A440-B7C8-5AC68AB7E311}" type="datetimeFigureOut">
              <a:rPr lang="en-US" smtClean="0"/>
              <a:pPr/>
              <a:t>10/1/09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0A9DD-81D6-F043-A7F1-9B91BC7564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0094" y="1"/>
            <a:ext cx="7016455" cy="1143000"/>
          </a:xfrm>
          <a:prstGeom prst="rect">
            <a:avLst/>
          </a:prstGeom>
          <a:noFill/>
          <a:effectLst>
            <a:outerShdw blurRad="50800" dist="38100" dir="2700000">
              <a:srgbClr val="000000">
                <a:alpha val="43000"/>
              </a:srgbClr>
            </a:outerShd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42572"/>
            <a:ext cx="8229600" cy="478359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5AA8C-FC93-A440-B7C8-5AC68AB7E311}" type="datetimeFigureOut">
              <a:rPr lang="en-US" smtClean="0"/>
              <a:pPr/>
              <a:t>10/1/09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http://</a:t>
            </a:r>
            <a:r>
              <a:rPr lang="en-US" dirty="0" err="1" smtClean="0"/>
              <a:t>futuregrid.org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0A9DD-81D6-F043-A7F1-9B91BC7564A7}" type="slidenum">
              <a:rPr lang="en-US" smtClean="0"/>
              <a:pPr/>
              <a:t>‹#›</a:t>
            </a:fld>
            <a:endParaRPr lang="en-US"/>
          </a:p>
        </p:txBody>
      </p:sp>
      <p:grpSp>
        <p:nvGrpSpPr>
          <p:cNvPr id="7" name="Group 6"/>
          <p:cNvGrpSpPr/>
          <p:nvPr userDrawn="1"/>
        </p:nvGrpSpPr>
        <p:grpSpPr>
          <a:xfrm>
            <a:off x="0" y="1"/>
            <a:ext cx="1455159" cy="800500"/>
            <a:chOff x="0" y="1"/>
            <a:chExt cx="1455159" cy="800500"/>
          </a:xfrm>
        </p:grpSpPr>
        <p:pic>
          <p:nvPicPr>
            <p:cNvPr id="8" name="Picture 7" descr="fg-logo-1.png"/>
            <p:cNvPicPr>
              <a:picLocks noChangeAspect="1"/>
            </p:cNvPicPr>
            <p:nvPr/>
          </p:nvPicPr>
          <p:blipFill>
            <a:blip r:embed="rId15"/>
            <a:stretch>
              <a:fillRect/>
            </a:stretch>
          </p:blipFill>
          <p:spPr>
            <a:xfrm>
              <a:off x="0" y="1"/>
              <a:ext cx="868235" cy="800500"/>
            </a:xfrm>
            <a:prstGeom prst="rect">
              <a:avLst/>
            </a:prstGeom>
          </p:spPr>
        </p:pic>
        <p:sp>
          <p:nvSpPr>
            <p:cNvPr id="9" name="TextBox 8"/>
            <p:cNvSpPr txBox="1"/>
            <p:nvPr/>
          </p:nvSpPr>
          <p:spPr>
            <a:xfrm>
              <a:off x="673850" y="127129"/>
              <a:ext cx="781309" cy="523220"/>
            </a:xfrm>
            <a:prstGeom prst="rect">
              <a:avLst/>
            </a:prstGeom>
            <a:noFill/>
          </p:spPr>
          <p:txBody>
            <a:bodyPr wrap="none" rtlCol="0">
              <a:spAutoFit/>
            </a:bodyPr>
            <a:lstStyle/>
            <a:p>
              <a:r>
                <a:rPr lang="en-US" sz="1400" b="1" i="1" dirty="0" smtClean="0">
                  <a:solidFill>
                    <a:schemeClr val="bg1">
                      <a:lumMod val="50000"/>
                    </a:schemeClr>
                  </a:solidFill>
                  <a:latin typeface="Helvetica"/>
                  <a:cs typeface="Helvetica"/>
                </a:rPr>
                <a:t>Future</a:t>
              </a:r>
            </a:p>
            <a:p>
              <a:r>
                <a:rPr lang="en-US" sz="1400" b="1" i="1" dirty="0" smtClean="0">
                  <a:solidFill>
                    <a:schemeClr val="bg1">
                      <a:lumMod val="50000"/>
                    </a:schemeClr>
                  </a:solidFill>
                  <a:latin typeface="Helvetica"/>
                  <a:cs typeface="Helvetica"/>
                </a:rPr>
                <a:t>Grid</a:t>
              </a:r>
              <a:endParaRPr lang="en-US" sz="1400" b="1" i="1" dirty="0">
                <a:solidFill>
                  <a:schemeClr val="bg1">
                    <a:lumMod val="50000"/>
                  </a:schemeClr>
                </a:solidFill>
                <a:latin typeface="Helvetica"/>
                <a:cs typeface="Helvetica"/>
              </a:endParaRPr>
            </a:p>
          </p:txBody>
        </p:sp>
      </p:grpSp>
      <p:pic>
        <p:nvPicPr>
          <p:cNvPr id="10" name="Picture 9" descr="NSF_Logo.png"/>
          <p:cNvPicPr>
            <a:picLocks noChangeAspect="1"/>
          </p:cNvPicPr>
          <p:nvPr userDrawn="1"/>
        </p:nvPicPr>
        <p:blipFill>
          <a:blip r:embed="rId16"/>
          <a:stretch>
            <a:fillRect/>
          </a:stretch>
        </p:blipFill>
        <p:spPr>
          <a:xfrm>
            <a:off x="8286549" y="1"/>
            <a:ext cx="800501" cy="80050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effectLst>
            <a:outerShdw blurRad="50800" dist="38100" dir="2700000" algn="tl" rotWithShape="0">
              <a:srgbClr val="000000">
                <a:alpha val="43000"/>
              </a:srgbClr>
            </a:outerShdw>
          </a:effectLst>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mailto:help@teragrid.org" TargetMode="External"/><Relationship Id="rId4" Type="http://schemas.openxmlformats.org/officeDocument/2006/relationships/image" Target="../media/image15.png"/><Relationship Id="rId5" Type="http://schemas.openxmlformats.org/officeDocument/2006/relationships/image" Target="../media/image16.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jpe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inca.sdsc.edu" TargetMode="External"/><Relationship Id="rId4" Type="http://schemas.openxmlformats.org/officeDocument/2006/relationships/hyperlink" Target="http://inca.teragrid.org" TargetMode="External"/><Relationship Id="rId5" Type="http://schemas.openxmlformats.org/officeDocument/2006/relationships/image" Target="../media/image26.png"/><Relationship Id="rId6" Type="http://schemas.openxmlformats.org/officeDocument/2006/relationships/image" Target="../media/image29.jpeg"/><Relationship Id="rId7" Type="http://schemas.openxmlformats.org/officeDocument/2006/relationships/image" Target="../media/image30.jpe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Inca Monitoring</a:t>
            </a:r>
            <a:endParaRPr lang="en-US" dirty="0"/>
          </a:p>
        </p:txBody>
      </p:sp>
      <p:sp>
        <p:nvSpPr>
          <p:cNvPr id="3" name="Subtitle 2"/>
          <p:cNvSpPr>
            <a:spLocks noGrp="1"/>
          </p:cNvSpPr>
          <p:nvPr>
            <p:ph type="subTitle" idx="1"/>
          </p:nvPr>
        </p:nvSpPr>
        <p:spPr/>
        <p:txBody>
          <a:bodyPr/>
          <a:lstStyle/>
          <a:p>
            <a:r>
              <a:rPr lang="en-US" dirty="0" smtClean="0"/>
              <a:t>Shava Smallen</a:t>
            </a:r>
          </a:p>
          <a:p>
            <a:r>
              <a:rPr lang="en-US" sz="2400" dirty="0" smtClean="0"/>
              <a:t>October 2, 2009</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dirty="0" smtClean="0"/>
              <a:t>Inca provides user-level grid monitoring</a:t>
            </a:r>
            <a:endParaRPr lang="en-US" dirty="0"/>
          </a:p>
        </p:txBody>
      </p:sp>
      <p:sp>
        <p:nvSpPr>
          <p:cNvPr id="27651" name="Rectangle 3"/>
          <p:cNvSpPr>
            <a:spLocks noGrp="1" noChangeArrowheads="1"/>
          </p:cNvSpPr>
          <p:nvPr>
            <p:ph type="body" sz="half" idx="1"/>
          </p:nvPr>
        </p:nvSpPr>
        <p:spPr>
          <a:xfrm>
            <a:off x="431800" y="1600200"/>
            <a:ext cx="4152900" cy="3939461"/>
          </a:xfrm>
        </p:spPr>
        <p:txBody>
          <a:bodyPr>
            <a:normAutofit fontScale="85000" lnSpcReduction="20000"/>
          </a:bodyPr>
          <a:lstStyle/>
          <a:p>
            <a:r>
              <a:rPr lang="en-US" dirty="0" smtClean="0"/>
              <a:t>Automates consistent user-level testing across resources</a:t>
            </a:r>
          </a:p>
          <a:p>
            <a:r>
              <a:rPr lang="en-US" dirty="0" smtClean="0"/>
              <a:t>Easy to configure and maintain</a:t>
            </a:r>
          </a:p>
          <a:p>
            <a:r>
              <a:rPr lang="en-US" dirty="0" smtClean="0"/>
              <a:t>Supports a large variety of</a:t>
            </a:r>
            <a:r>
              <a:rPr lang="en-US" dirty="0" smtClean="0"/>
              <a:t> “reporters”</a:t>
            </a:r>
          </a:p>
          <a:p>
            <a:r>
              <a:rPr lang="en-US" dirty="0" smtClean="0"/>
              <a:t>Captures context of monitoring result as it is collected</a:t>
            </a:r>
          </a:p>
        </p:txBody>
      </p:sp>
      <p:pic>
        <p:nvPicPr>
          <p:cNvPr id="5" name="Picture 4" descr="arch.png"/>
          <p:cNvPicPr>
            <a:picLocks noChangeAspect="1"/>
          </p:cNvPicPr>
          <p:nvPr/>
        </p:nvPicPr>
        <p:blipFill>
          <a:blip r:embed="rId3"/>
          <a:stretch>
            <a:fillRect/>
          </a:stretch>
        </p:blipFill>
        <p:spPr>
          <a:xfrm>
            <a:off x="4533900" y="1571239"/>
            <a:ext cx="4327322" cy="3663622"/>
          </a:xfrm>
          <a:prstGeom prst="rect">
            <a:avLst/>
          </a:prstGeom>
        </p:spPr>
      </p:pic>
      <p:sp>
        <p:nvSpPr>
          <p:cNvPr id="14" name="Rectangle 3"/>
          <p:cNvSpPr txBox="1">
            <a:spLocks noChangeArrowheads="1"/>
          </p:cNvSpPr>
          <p:nvPr/>
        </p:nvSpPr>
        <p:spPr>
          <a:xfrm>
            <a:off x="457200" y="5234861"/>
            <a:ext cx="8480222" cy="1086177"/>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Archived results support troubleshooting</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Comprehensive views of data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304800"/>
            <a:ext cx="8458200" cy="1041400"/>
          </a:xfrm>
        </p:spPr>
        <p:txBody>
          <a:bodyPr>
            <a:normAutofit/>
          </a:bodyPr>
          <a:lstStyle/>
          <a:p>
            <a:r>
              <a:rPr lang="en-US" sz="3600" dirty="0">
                <a:latin typeface="Arial" pitchFamily="-65" charset="0"/>
                <a:ea typeface="ＭＳ Ｐゴシック" pitchFamily="-65" charset="-128"/>
              </a:rPr>
              <a:t>Reporters collect monitoring data</a:t>
            </a:r>
          </a:p>
        </p:txBody>
      </p:sp>
      <p:sp>
        <p:nvSpPr>
          <p:cNvPr id="29699" name="Rectangle 3"/>
          <p:cNvSpPr>
            <a:spLocks noGrp="1" noChangeArrowheads="1"/>
          </p:cNvSpPr>
          <p:nvPr>
            <p:ph type="body" idx="1"/>
          </p:nvPr>
        </p:nvSpPr>
        <p:spPr>
          <a:xfrm>
            <a:off x="381000" y="1456265"/>
            <a:ext cx="6270625" cy="4749800"/>
          </a:xfrm>
        </p:spPr>
        <p:txBody>
          <a:bodyPr>
            <a:normAutofit lnSpcReduction="10000"/>
          </a:bodyPr>
          <a:lstStyle/>
          <a:p>
            <a:pPr>
              <a:lnSpc>
                <a:spcPct val="85000"/>
              </a:lnSpc>
              <a:spcAft>
                <a:spcPct val="100000"/>
              </a:spcAft>
            </a:pPr>
            <a:r>
              <a:rPr lang="en-US" sz="2400" dirty="0">
                <a:latin typeface="Arial" pitchFamily="-65" charset="0"/>
                <a:ea typeface="ＭＳ Ｐゴシック" pitchFamily="-65" charset="-128"/>
              </a:rPr>
              <a:t>Executable programs that measure some aspect of the system or installed software</a:t>
            </a:r>
          </a:p>
          <a:p>
            <a:pPr>
              <a:lnSpc>
                <a:spcPct val="85000"/>
              </a:lnSpc>
              <a:spcAft>
                <a:spcPct val="100000"/>
              </a:spcAft>
            </a:pPr>
            <a:r>
              <a:rPr lang="en-US" sz="2400" dirty="0">
                <a:latin typeface="Arial" pitchFamily="-65" charset="0"/>
                <a:ea typeface="ＭＳ Ｐゴシック" pitchFamily="-65" charset="-128"/>
              </a:rPr>
              <a:t>Supports a set of command-line options and writes XML to </a:t>
            </a:r>
            <a:r>
              <a:rPr lang="en-US" sz="2400" dirty="0" err="1">
                <a:latin typeface="Arial" pitchFamily="-65" charset="0"/>
                <a:ea typeface="ＭＳ Ｐゴシック" pitchFamily="-65" charset="-128"/>
              </a:rPr>
              <a:t>stdout</a:t>
            </a:r>
            <a:endParaRPr lang="en-US" sz="2400" dirty="0">
              <a:latin typeface="Arial" pitchFamily="-65" charset="0"/>
              <a:ea typeface="ＭＳ Ｐゴシック" pitchFamily="-65" charset="-128"/>
            </a:endParaRPr>
          </a:p>
          <a:p>
            <a:pPr>
              <a:lnSpc>
                <a:spcPct val="85000"/>
              </a:lnSpc>
              <a:spcAft>
                <a:spcPct val="100000"/>
              </a:spcAft>
            </a:pPr>
            <a:r>
              <a:rPr lang="en-US" sz="2400" dirty="0">
                <a:solidFill>
                  <a:srgbClr val="000000"/>
                </a:solidFill>
                <a:latin typeface="Arial" pitchFamily="-65" charset="0"/>
                <a:ea typeface="ＭＳ Ｐゴシック" pitchFamily="-65" charset="-128"/>
              </a:rPr>
              <a:t>Schema supports multiple types of data</a:t>
            </a:r>
            <a:endParaRPr lang="en-US" sz="2400" dirty="0">
              <a:latin typeface="Arial" pitchFamily="-65" charset="0"/>
              <a:ea typeface="ＭＳ Ｐゴシック" pitchFamily="-65" charset="-128"/>
            </a:endParaRPr>
          </a:p>
          <a:p>
            <a:pPr>
              <a:lnSpc>
                <a:spcPct val="85000"/>
              </a:lnSpc>
              <a:spcAft>
                <a:spcPct val="100000"/>
              </a:spcAft>
            </a:pPr>
            <a:r>
              <a:rPr lang="en-US" sz="2400" dirty="0">
                <a:latin typeface="Arial" pitchFamily="-65" charset="0"/>
                <a:ea typeface="ＭＳ Ｐゴシック" pitchFamily="-65" charset="-128"/>
              </a:rPr>
              <a:t>Extensive library support for </a:t>
            </a:r>
            <a:r>
              <a:rPr lang="en-US" sz="2400" dirty="0" err="1">
                <a:latin typeface="Arial" pitchFamily="-65" charset="0"/>
                <a:ea typeface="ＭＳ Ｐゴシック" pitchFamily="-65" charset="-128"/>
              </a:rPr>
              <a:t>perl</a:t>
            </a:r>
            <a:r>
              <a:rPr lang="en-US" sz="2400" dirty="0">
                <a:latin typeface="Arial" pitchFamily="-65" charset="0"/>
                <a:ea typeface="ＭＳ Ｐゴシック" pitchFamily="-65" charset="-128"/>
              </a:rPr>
              <a:t> and python  scripts (most reporters &lt; 30 lines of code)</a:t>
            </a:r>
            <a:endParaRPr lang="en-US" sz="2400" dirty="0" smtClean="0">
              <a:latin typeface="Arial" pitchFamily="-65" charset="0"/>
              <a:ea typeface="ＭＳ Ｐゴシック" pitchFamily="-65" charset="-128"/>
            </a:endParaRPr>
          </a:p>
          <a:p>
            <a:pPr>
              <a:lnSpc>
                <a:spcPct val="100000"/>
              </a:lnSpc>
              <a:spcBef>
                <a:spcPct val="0"/>
              </a:spcBef>
              <a:buClrTx/>
              <a:buSzTx/>
            </a:pPr>
            <a:r>
              <a:rPr lang="en-US" sz="2400" dirty="0" smtClean="0">
                <a:latin typeface="Arial" pitchFamily="-65" charset="0"/>
                <a:ea typeface="ＭＳ Ｐゴシック" pitchFamily="-65" charset="-128"/>
              </a:rPr>
              <a:t>Inca project repository contains 150+ reporters</a:t>
            </a:r>
            <a:endParaRPr lang="en-US" sz="2400" dirty="0">
              <a:latin typeface="Arial" pitchFamily="-65" charset="0"/>
              <a:ea typeface="ＭＳ Ｐゴシック" pitchFamily="-65" charset="-128"/>
            </a:endParaRPr>
          </a:p>
        </p:txBody>
      </p:sp>
      <p:pic>
        <p:nvPicPr>
          <p:cNvPr id="29700" name="Picture 4" descr="reporter"/>
          <p:cNvPicPr>
            <a:picLocks noChangeAspect="1" noChangeArrowheads="1"/>
          </p:cNvPicPr>
          <p:nvPr/>
        </p:nvPicPr>
        <p:blipFill>
          <a:blip r:embed="rId3"/>
          <a:srcRect/>
          <a:stretch>
            <a:fillRect/>
          </a:stretch>
        </p:blipFill>
        <p:spPr bwMode="auto">
          <a:xfrm>
            <a:off x="6764338" y="1371600"/>
            <a:ext cx="1998662" cy="458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3735388" y="2057400"/>
            <a:ext cx="2698750" cy="2590800"/>
          </a:xfrm>
          <a:noFill/>
        </p:spPr>
        <p:txBody>
          <a:bodyPr anchor="ctr" anchorCtr="1">
            <a:normAutofit fontScale="92500"/>
          </a:bodyPr>
          <a:lstStyle/>
          <a:p>
            <a:pPr marL="0" indent="0" algn="ctr">
              <a:buFontTx/>
              <a:buNone/>
            </a:pPr>
            <a:r>
              <a:rPr lang="en-US">
                <a:latin typeface="Arial" pitchFamily="-65" charset="0"/>
                <a:ea typeface="ＭＳ Ｐゴシック" pitchFamily="-65" charset="-128"/>
              </a:rPr>
              <a:t>Inca’s status pages provide multiple levels of details</a:t>
            </a:r>
          </a:p>
        </p:txBody>
      </p:sp>
      <p:pic>
        <p:nvPicPr>
          <p:cNvPr id="39939" name="Picture 3" descr="ScreenSnapz"/>
          <p:cNvPicPr>
            <a:picLocks noChangeAspect="1" noChangeArrowheads="1"/>
          </p:cNvPicPr>
          <p:nvPr/>
        </p:nvPicPr>
        <p:blipFill>
          <a:blip r:embed="rId3"/>
          <a:srcRect/>
          <a:stretch>
            <a:fillRect/>
          </a:stretch>
        </p:blipFill>
        <p:spPr bwMode="auto">
          <a:xfrm>
            <a:off x="1219200" y="3600450"/>
            <a:ext cx="1316038" cy="895350"/>
          </a:xfrm>
          <a:prstGeom prst="rect">
            <a:avLst/>
          </a:prstGeom>
          <a:noFill/>
          <a:ln w="9525">
            <a:solidFill>
              <a:schemeClr val="tx1"/>
            </a:solidFill>
            <a:miter lim="800000"/>
            <a:headEnd/>
            <a:tailEnd/>
          </a:ln>
        </p:spPr>
      </p:pic>
      <p:pic>
        <p:nvPicPr>
          <p:cNvPr id="39940" name="Picture 4" descr="ScreenSnapz"/>
          <p:cNvPicPr>
            <a:picLocks noChangeAspect="1" noChangeArrowheads="1"/>
          </p:cNvPicPr>
          <p:nvPr/>
        </p:nvPicPr>
        <p:blipFill>
          <a:blip r:embed="rId4"/>
          <a:srcRect/>
          <a:stretch>
            <a:fillRect/>
          </a:stretch>
        </p:blipFill>
        <p:spPr bwMode="auto">
          <a:xfrm>
            <a:off x="2971800" y="228600"/>
            <a:ext cx="1600200" cy="1174750"/>
          </a:xfrm>
          <a:prstGeom prst="rect">
            <a:avLst/>
          </a:prstGeom>
          <a:noFill/>
          <a:ln w="9525">
            <a:solidFill>
              <a:schemeClr val="tx1"/>
            </a:solidFill>
            <a:miter lim="800000"/>
            <a:headEnd/>
            <a:tailEnd/>
          </a:ln>
        </p:spPr>
      </p:pic>
      <p:sp>
        <p:nvSpPr>
          <p:cNvPr id="39941" name="Line 5"/>
          <p:cNvSpPr>
            <a:spLocks noChangeShapeType="1"/>
          </p:cNvSpPr>
          <p:nvPr/>
        </p:nvSpPr>
        <p:spPr bwMode="auto">
          <a:xfrm>
            <a:off x="990600" y="381000"/>
            <a:ext cx="0" cy="6019800"/>
          </a:xfrm>
          <a:prstGeom prst="line">
            <a:avLst/>
          </a:prstGeom>
          <a:noFill/>
          <a:ln w="25400">
            <a:solidFill>
              <a:srgbClr val="969696"/>
            </a:solidFill>
            <a:round/>
            <a:headEnd type="triangle" w="med" len="med"/>
            <a:tailEnd/>
          </a:ln>
        </p:spPr>
        <p:txBody>
          <a:bodyPr wrap="none" anchor="ctr">
            <a:prstTxWarp prst="textNoShape">
              <a:avLst/>
            </a:prstTxWarp>
          </a:bodyPr>
          <a:lstStyle/>
          <a:p>
            <a:endParaRPr lang="en-US"/>
          </a:p>
        </p:txBody>
      </p:sp>
      <p:sp>
        <p:nvSpPr>
          <p:cNvPr id="39942" name="Text Box 6"/>
          <p:cNvSpPr txBox="1">
            <a:spLocks noChangeArrowheads="1"/>
          </p:cNvSpPr>
          <p:nvPr/>
        </p:nvSpPr>
        <p:spPr bwMode="auto">
          <a:xfrm>
            <a:off x="0" y="485775"/>
            <a:ext cx="1054100" cy="581025"/>
          </a:xfrm>
          <a:prstGeom prst="rect">
            <a:avLst/>
          </a:prstGeom>
          <a:noFill/>
          <a:ln w="9525">
            <a:noFill/>
            <a:miter lim="800000"/>
            <a:headEnd/>
            <a:tailEnd/>
          </a:ln>
        </p:spPr>
        <p:txBody>
          <a:bodyPr wrap="none">
            <a:prstTxWarp prst="textNoShape">
              <a:avLst/>
            </a:prstTxWarp>
            <a:spAutoFit/>
          </a:bodyPr>
          <a:lstStyle/>
          <a:p>
            <a:r>
              <a:rPr lang="en-US" sz="1600" i="1"/>
              <a:t>Tests</a:t>
            </a:r>
          </a:p>
          <a:p>
            <a:r>
              <a:rPr lang="en-US" sz="1600" i="1"/>
              <a:t>Summary</a:t>
            </a:r>
            <a:endParaRPr lang="en-US" i="1"/>
          </a:p>
        </p:txBody>
      </p:sp>
      <p:sp>
        <p:nvSpPr>
          <p:cNvPr id="39943" name="Text Box 7"/>
          <p:cNvSpPr txBox="1">
            <a:spLocks noChangeArrowheads="1"/>
          </p:cNvSpPr>
          <p:nvPr/>
        </p:nvSpPr>
        <p:spPr bwMode="auto">
          <a:xfrm>
            <a:off x="109538" y="5743575"/>
            <a:ext cx="804862" cy="581025"/>
          </a:xfrm>
          <a:prstGeom prst="rect">
            <a:avLst/>
          </a:prstGeom>
          <a:noFill/>
          <a:ln w="9525">
            <a:noFill/>
            <a:miter lim="800000"/>
            <a:headEnd/>
            <a:tailEnd/>
          </a:ln>
        </p:spPr>
        <p:txBody>
          <a:bodyPr wrap="none">
            <a:prstTxWarp prst="textNoShape">
              <a:avLst/>
            </a:prstTxWarp>
            <a:spAutoFit/>
          </a:bodyPr>
          <a:lstStyle/>
          <a:p>
            <a:r>
              <a:rPr lang="en-US" sz="1600" i="1"/>
              <a:t>Test</a:t>
            </a:r>
          </a:p>
          <a:p>
            <a:r>
              <a:rPr lang="en-US" sz="1600" i="1"/>
              <a:t>Details</a:t>
            </a:r>
            <a:endParaRPr lang="en-US" sz="2400" i="1"/>
          </a:p>
        </p:txBody>
      </p:sp>
      <p:sp>
        <p:nvSpPr>
          <p:cNvPr id="39944" name="Line 8"/>
          <p:cNvSpPr>
            <a:spLocks noChangeShapeType="1"/>
          </p:cNvSpPr>
          <p:nvPr/>
        </p:nvSpPr>
        <p:spPr bwMode="auto">
          <a:xfrm flipV="1">
            <a:off x="990600" y="6400800"/>
            <a:ext cx="7772400" cy="0"/>
          </a:xfrm>
          <a:prstGeom prst="line">
            <a:avLst/>
          </a:prstGeom>
          <a:noFill/>
          <a:ln w="25400">
            <a:solidFill>
              <a:srgbClr val="969696"/>
            </a:solidFill>
            <a:round/>
            <a:headEnd/>
            <a:tailEnd type="triangle" w="med" len="med"/>
          </a:ln>
        </p:spPr>
        <p:txBody>
          <a:bodyPr wrap="none" anchor="ctr">
            <a:prstTxWarp prst="textNoShape">
              <a:avLst/>
            </a:prstTxWarp>
          </a:bodyPr>
          <a:lstStyle/>
          <a:p>
            <a:endParaRPr lang="en-US"/>
          </a:p>
        </p:txBody>
      </p:sp>
      <p:sp>
        <p:nvSpPr>
          <p:cNvPr id="39945" name="Text Box 9"/>
          <p:cNvSpPr txBox="1">
            <a:spLocks noChangeArrowheads="1"/>
          </p:cNvSpPr>
          <p:nvPr/>
        </p:nvSpPr>
        <p:spPr bwMode="auto">
          <a:xfrm>
            <a:off x="7162800" y="6400800"/>
            <a:ext cx="1524000" cy="336550"/>
          </a:xfrm>
          <a:prstGeom prst="rect">
            <a:avLst/>
          </a:prstGeom>
          <a:noFill/>
          <a:ln w="9525">
            <a:noFill/>
            <a:miter lim="800000"/>
            <a:headEnd/>
            <a:tailEnd/>
          </a:ln>
        </p:spPr>
        <p:txBody>
          <a:bodyPr>
            <a:prstTxWarp prst="textNoShape">
              <a:avLst/>
            </a:prstTxWarp>
            <a:spAutoFit/>
          </a:bodyPr>
          <a:lstStyle/>
          <a:p>
            <a:r>
              <a:rPr lang="en-US" sz="1600" i="1"/>
              <a:t>Current status</a:t>
            </a:r>
          </a:p>
        </p:txBody>
      </p:sp>
      <p:sp>
        <p:nvSpPr>
          <p:cNvPr id="39946" name="Text Box 10"/>
          <p:cNvSpPr txBox="1">
            <a:spLocks noChangeArrowheads="1"/>
          </p:cNvSpPr>
          <p:nvPr/>
        </p:nvSpPr>
        <p:spPr bwMode="auto">
          <a:xfrm>
            <a:off x="962025" y="6400800"/>
            <a:ext cx="1019175" cy="336550"/>
          </a:xfrm>
          <a:prstGeom prst="rect">
            <a:avLst/>
          </a:prstGeom>
          <a:noFill/>
          <a:ln w="9525">
            <a:noFill/>
            <a:miter lim="800000"/>
            <a:headEnd/>
            <a:tailEnd/>
          </a:ln>
        </p:spPr>
        <p:txBody>
          <a:bodyPr wrap="none">
            <a:prstTxWarp prst="textNoShape">
              <a:avLst/>
            </a:prstTxWarp>
            <a:spAutoFit/>
          </a:bodyPr>
          <a:lstStyle/>
          <a:p>
            <a:r>
              <a:rPr lang="en-US" sz="1600" i="1"/>
              <a:t>Historical</a:t>
            </a:r>
          </a:p>
        </p:txBody>
      </p:sp>
      <p:sp>
        <p:nvSpPr>
          <p:cNvPr id="39947" name="Rectangle 11"/>
          <p:cNvSpPr>
            <a:spLocks noChangeArrowheads="1"/>
          </p:cNvSpPr>
          <p:nvPr/>
        </p:nvSpPr>
        <p:spPr bwMode="auto">
          <a:xfrm>
            <a:off x="2895600" y="5638800"/>
            <a:ext cx="12954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Individual test history</a:t>
            </a:r>
          </a:p>
        </p:txBody>
      </p:sp>
      <p:sp>
        <p:nvSpPr>
          <p:cNvPr id="39948" name="Rectangle 12"/>
          <p:cNvSpPr>
            <a:spLocks noChangeArrowheads="1"/>
          </p:cNvSpPr>
          <p:nvPr/>
        </p:nvSpPr>
        <p:spPr bwMode="auto">
          <a:xfrm>
            <a:off x="1295400" y="4524375"/>
            <a:ext cx="13716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Related test histories</a:t>
            </a:r>
          </a:p>
        </p:txBody>
      </p:sp>
      <p:pic>
        <p:nvPicPr>
          <p:cNvPr id="39949" name="Picture 13" descr="ScreenSnapz"/>
          <p:cNvPicPr>
            <a:picLocks noChangeAspect="1" noChangeArrowheads="1"/>
          </p:cNvPicPr>
          <p:nvPr/>
        </p:nvPicPr>
        <p:blipFill>
          <a:blip r:embed="rId5"/>
          <a:srcRect/>
          <a:stretch>
            <a:fillRect/>
          </a:stretch>
        </p:blipFill>
        <p:spPr bwMode="auto">
          <a:xfrm>
            <a:off x="1219200" y="5202238"/>
            <a:ext cx="1676400" cy="1122362"/>
          </a:xfrm>
          <a:prstGeom prst="rect">
            <a:avLst/>
          </a:prstGeom>
          <a:noFill/>
          <a:ln w="9525">
            <a:solidFill>
              <a:schemeClr val="tx1"/>
            </a:solidFill>
            <a:miter lim="800000"/>
            <a:headEnd/>
            <a:tailEnd/>
          </a:ln>
        </p:spPr>
      </p:pic>
      <p:sp>
        <p:nvSpPr>
          <p:cNvPr id="39950" name="Rectangle 14"/>
          <p:cNvSpPr>
            <a:spLocks noChangeArrowheads="1"/>
          </p:cNvSpPr>
          <p:nvPr/>
        </p:nvSpPr>
        <p:spPr bwMode="auto">
          <a:xfrm>
            <a:off x="1143000" y="2971800"/>
            <a:ext cx="16764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Error history summary</a:t>
            </a:r>
          </a:p>
        </p:txBody>
      </p:sp>
      <p:sp>
        <p:nvSpPr>
          <p:cNvPr id="39951" name="Rectangle 15"/>
          <p:cNvSpPr>
            <a:spLocks noChangeArrowheads="1"/>
          </p:cNvSpPr>
          <p:nvPr/>
        </p:nvSpPr>
        <p:spPr bwMode="auto">
          <a:xfrm>
            <a:off x="4572000" y="381000"/>
            <a:ext cx="1219200" cy="825500"/>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Weekly status report</a:t>
            </a:r>
          </a:p>
        </p:txBody>
      </p:sp>
      <p:pic>
        <p:nvPicPr>
          <p:cNvPr id="39952" name="Picture 16" descr="Snap"/>
          <p:cNvPicPr>
            <a:picLocks noChangeAspect="1" noChangeArrowheads="1"/>
          </p:cNvPicPr>
          <p:nvPr/>
        </p:nvPicPr>
        <p:blipFill>
          <a:blip r:embed="rId6"/>
          <a:srcRect/>
          <a:stretch>
            <a:fillRect/>
          </a:stretch>
        </p:blipFill>
        <p:spPr bwMode="auto">
          <a:xfrm>
            <a:off x="1219200" y="2133600"/>
            <a:ext cx="1295400" cy="839788"/>
          </a:xfrm>
          <a:prstGeom prst="rect">
            <a:avLst/>
          </a:prstGeom>
          <a:noFill/>
          <a:ln w="9525">
            <a:solidFill>
              <a:schemeClr val="tx1"/>
            </a:solidFill>
            <a:miter lim="800000"/>
            <a:headEnd/>
            <a:tailEnd/>
          </a:ln>
        </p:spPr>
      </p:pic>
      <p:pic>
        <p:nvPicPr>
          <p:cNvPr id="39953" name="Picture 17" descr="tgGoogleSnip"/>
          <p:cNvPicPr>
            <a:picLocks noChangeAspect="1" noChangeArrowheads="1"/>
          </p:cNvPicPr>
          <p:nvPr/>
        </p:nvPicPr>
        <p:blipFill>
          <a:blip r:embed="rId7"/>
          <a:srcRect/>
          <a:stretch>
            <a:fillRect/>
          </a:stretch>
        </p:blipFill>
        <p:spPr bwMode="auto">
          <a:xfrm>
            <a:off x="5727700" y="228600"/>
            <a:ext cx="1663700" cy="1300163"/>
          </a:xfrm>
          <a:prstGeom prst="rect">
            <a:avLst/>
          </a:prstGeom>
          <a:noFill/>
          <a:ln w="9525">
            <a:solidFill>
              <a:schemeClr val="tx1"/>
            </a:solidFill>
            <a:miter lim="800000"/>
            <a:headEnd/>
            <a:tailEnd/>
          </a:ln>
        </p:spPr>
      </p:pic>
      <p:pic>
        <p:nvPicPr>
          <p:cNvPr id="39954" name="Picture 18" descr="generic-status-page"/>
          <p:cNvPicPr>
            <a:picLocks noChangeAspect="1" noChangeArrowheads="1"/>
          </p:cNvPicPr>
          <p:nvPr/>
        </p:nvPicPr>
        <p:blipFill>
          <a:blip r:embed="rId8"/>
          <a:srcRect/>
          <a:stretch>
            <a:fillRect/>
          </a:stretch>
        </p:blipFill>
        <p:spPr bwMode="auto">
          <a:xfrm>
            <a:off x="7391400" y="2057400"/>
            <a:ext cx="1371600" cy="1384300"/>
          </a:xfrm>
          <a:prstGeom prst="rect">
            <a:avLst/>
          </a:prstGeom>
          <a:noFill/>
          <a:ln w="9525">
            <a:solidFill>
              <a:schemeClr val="tx1"/>
            </a:solidFill>
            <a:miter lim="800000"/>
            <a:headEnd/>
            <a:tailEnd/>
          </a:ln>
        </p:spPr>
      </p:pic>
      <p:pic>
        <p:nvPicPr>
          <p:cNvPr id="39955" name="Picture 19" descr="ScreenSnapz"/>
          <p:cNvPicPr>
            <a:picLocks noChangeAspect="1" noChangeArrowheads="1"/>
          </p:cNvPicPr>
          <p:nvPr/>
        </p:nvPicPr>
        <p:blipFill>
          <a:blip r:embed="rId9"/>
          <a:srcRect/>
          <a:stretch>
            <a:fillRect/>
          </a:stretch>
        </p:blipFill>
        <p:spPr bwMode="auto">
          <a:xfrm>
            <a:off x="6172200" y="5181600"/>
            <a:ext cx="1066800" cy="1143000"/>
          </a:xfrm>
          <a:prstGeom prst="rect">
            <a:avLst/>
          </a:prstGeom>
          <a:noFill/>
          <a:ln w="9525">
            <a:solidFill>
              <a:schemeClr val="tx1"/>
            </a:solidFill>
            <a:miter lim="800000"/>
            <a:headEnd/>
            <a:tailEnd/>
          </a:ln>
        </p:spPr>
      </p:pic>
      <p:sp>
        <p:nvSpPr>
          <p:cNvPr id="39956" name="Text Box 20"/>
          <p:cNvSpPr txBox="1">
            <a:spLocks noChangeArrowheads="1"/>
          </p:cNvSpPr>
          <p:nvPr/>
        </p:nvSpPr>
        <p:spPr bwMode="auto">
          <a:xfrm>
            <a:off x="7467600" y="381000"/>
            <a:ext cx="1524000" cy="825500"/>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Cumulative test status by resource</a:t>
            </a:r>
            <a:endParaRPr lang="en-US" sz="2400"/>
          </a:p>
        </p:txBody>
      </p:sp>
      <p:sp>
        <p:nvSpPr>
          <p:cNvPr id="39957" name="Rectangle 21"/>
          <p:cNvSpPr>
            <a:spLocks noChangeArrowheads="1"/>
          </p:cNvSpPr>
          <p:nvPr/>
        </p:nvSpPr>
        <p:spPr bwMode="auto">
          <a:xfrm>
            <a:off x="7315200" y="3581400"/>
            <a:ext cx="1828800" cy="825500"/>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Test status by package and resource</a:t>
            </a:r>
          </a:p>
        </p:txBody>
      </p:sp>
      <p:sp>
        <p:nvSpPr>
          <p:cNvPr id="39958" name="Rectangle 22"/>
          <p:cNvSpPr>
            <a:spLocks noChangeArrowheads="1"/>
          </p:cNvSpPr>
          <p:nvPr/>
        </p:nvSpPr>
        <p:spPr bwMode="auto">
          <a:xfrm>
            <a:off x="7239000" y="5257800"/>
            <a:ext cx="16764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Individual test result details</a:t>
            </a:r>
          </a:p>
        </p:txBody>
      </p:sp>
      <p:pic>
        <p:nvPicPr>
          <p:cNvPr id="39959" name="Picture 23" descr="ScreenSnapz"/>
          <p:cNvPicPr>
            <a:picLocks noChangeAspect="1" noChangeArrowheads="1"/>
          </p:cNvPicPr>
          <p:nvPr/>
        </p:nvPicPr>
        <p:blipFill>
          <a:blip r:embed="rId10"/>
          <a:srcRect/>
          <a:stretch>
            <a:fillRect/>
          </a:stretch>
        </p:blipFill>
        <p:spPr bwMode="auto">
          <a:xfrm>
            <a:off x="1295400" y="165100"/>
            <a:ext cx="1295400" cy="1189038"/>
          </a:xfrm>
          <a:prstGeom prst="rect">
            <a:avLst/>
          </a:prstGeom>
          <a:noFill/>
          <a:ln w="9525">
            <a:solidFill>
              <a:schemeClr val="tx1"/>
            </a:solidFill>
            <a:miter lim="800000"/>
            <a:headEnd/>
            <a:tailEnd/>
          </a:ln>
        </p:spPr>
      </p:pic>
      <p:sp>
        <p:nvSpPr>
          <p:cNvPr id="39960" name="Rectangle 24"/>
          <p:cNvSpPr>
            <a:spLocks noChangeArrowheads="1"/>
          </p:cNvSpPr>
          <p:nvPr/>
        </p:nvSpPr>
        <p:spPr bwMode="auto">
          <a:xfrm>
            <a:off x="1295400" y="1308100"/>
            <a:ext cx="14478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Resource status history</a:t>
            </a:r>
          </a:p>
        </p:txBody>
      </p:sp>
      <p:grpSp>
        <p:nvGrpSpPr>
          <p:cNvPr id="3" name="Group 29"/>
          <p:cNvGrpSpPr>
            <a:grpSpLocks/>
          </p:cNvGrpSpPr>
          <p:nvPr/>
        </p:nvGrpSpPr>
        <p:grpSpPr bwMode="auto">
          <a:xfrm>
            <a:off x="3276600" y="152400"/>
            <a:ext cx="5638800" cy="4643438"/>
            <a:chOff x="2016" y="96"/>
            <a:chExt cx="3552" cy="2925"/>
          </a:xfrm>
        </p:grpSpPr>
        <p:pic>
          <p:nvPicPr>
            <p:cNvPr id="39987" name="Picture 30" descr="tgGoogleSnip"/>
            <p:cNvPicPr>
              <a:picLocks noChangeAspect="1" noChangeArrowheads="1"/>
            </p:cNvPicPr>
            <p:nvPr/>
          </p:nvPicPr>
          <p:blipFill>
            <a:blip r:embed="rId7"/>
            <a:srcRect/>
            <a:stretch>
              <a:fillRect/>
            </a:stretch>
          </p:blipFill>
          <p:spPr bwMode="auto">
            <a:xfrm>
              <a:off x="2016" y="1296"/>
              <a:ext cx="2208" cy="1725"/>
            </a:xfrm>
            <a:prstGeom prst="rect">
              <a:avLst/>
            </a:prstGeom>
            <a:noFill/>
            <a:ln w="9525">
              <a:solidFill>
                <a:schemeClr val="tx1"/>
              </a:solidFill>
              <a:miter lim="800000"/>
              <a:headEnd/>
              <a:tailEnd/>
            </a:ln>
          </p:spPr>
        </p:pic>
        <p:sp>
          <p:nvSpPr>
            <p:cNvPr id="39988" name="Rectangle 31"/>
            <p:cNvSpPr>
              <a:spLocks noChangeArrowheads="1"/>
            </p:cNvSpPr>
            <p:nvPr/>
          </p:nvSpPr>
          <p:spPr bwMode="auto">
            <a:xfrm>
              <a:off x="3456" y="96"/>
              <a:ext cx="2112" cy="912"/>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89" name="Line 32"/>
            <p:cNvSpPr>
              <a:spLocks noChangeShapeType="1"/>
            </p:cNvSpPr>
            <p:nvPr/>
          </p:nvSpPr>
          <p:spPr bwMode="auto">
            <a:xfrm flipH="1">
              <a:off x="3840" y="1008"/>
              <a:ext cx="288" cy="240"/>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grpSp>
      <p:grpSp>
        <p:nvGrpSpPr>
          <p:cNvPr id="4" name="Group 33"/>
          <p:cNvGrpSpPr>
            <a:grpSpLocks/>
          </p:cNvGrpSpPr>
          <p:nvPr/>
        </p:nvGrpSpPr>
        <p:grpSpPr bwMode="auto">
          <a:xfrm>
            <a:off x="3429000" y="1828800"/>
            <a:ext cx="5334000" cy="4572000"/>
            <a:chOff x="2112" y="1152"/>
            <a:chExt cx="3360" cy="2880"/>
          </a:xfrm>
        </p:grpSpPr>
        <p:sp>
          <p:nvSpPr>
            <p:cNvPr id="39984" name="Rectangle 34"/>
            <p:cNvSpPr>
              <a:spLocks noChangeArrowheads="1"/>
            </p:cNvSpPr>
            <p:nvPr/>
          </p:nvSpPr>
          <p:spPr bwMode="auto">
            <a:xfrm>
              <a:off x="3792" y="3216"/>
              <a:ext cx="1680" cy="816"/>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85" name="Line 35"/>
            <p:cNvSpPr>
              <a:spLocks noChangeShapeType="1"/>
            </p:cNvSpPr>
            <p:nvPr/>
          </p:nvSpPr>
          <p:spPr bwMode="auto">
            <a:xfrm flipH="1" flipV="1">
              <a:off x="3360" y="3168"/>
              <a:ext cx="410" cy="288"/>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pic>
          <p:nvPicPr>
            <p:cNvPr id="39986" name="Picture 36" descr="ScreenSnapz"/>
            <p:cNvPicPr>
              <a:picLocks noChangeAspect="1" noChangeArrowheads="1"/>
            </p:cNvPicPr>
            <p:nvPr/>
          </p:nvPicPr>
          <p:blipFill>
            <a:blip r:embed="rId9"/>
            <a:srcRect/>
            <a:stretch>
              <a:fillRect/>
            </a:stretch>
          </p:blipFill>
          <p:spPr bwMode="auto">
            <a:xfrm>
              <a:off x="2112" y="1152"/>
              <a:ext cx="1837" cy="1968"/>
            </a:xfrm>
            <a:prstGeom prst="rect">
              <a:avLst/>
            </a:prstGeom>
            <a:noFill/>
            <a:ln w="9525">
              <a:solidFill>
                <a:schemeClr val="tx1"/>
              </a:solidFill>
              <a:miter lim="800000"/>
              <a:headEnd/>
              <a:tailEnd/>
            </a:ln>
          </p:spPr>
        </p:pic>
      </p:grpSp>
      <p:grpSp>
        <p:nvGrpSpPr>
          <p:cNvPr id="6" name="Group 41"/>
          <p:cNvGrpSpPr>
            <a:grpSpLocks/>
          </p:cNvGrpSpPr>
          <p:nvPr/>
        </p:nvGrpSpPr>
        <p:grpSpPr bwMode="auto">
          <a:xfrm>
            <a:off x="1143000" y="1916113"/>
            <a:ext cx="5943600" cy="3189287"/>
            <a:chOff x="720" y="1207"/>
            <a:chExt cx="3744" cy="2009"/>
          </a:xfrm>
        </p:grpSpPr>
        <p:sp>
          <p:nvSpPr>
            <p:cNvPr id="39978" name="Rectangle 42"/>
            <p:cNvSpPr>
              <a:spLocks noChangeArrowheads="1"/>
            </p:cNvSpPr>
            <p:nvPr/>
          </p:nvSpPr>
          <p:spPr bwMode="auto">
            <a:xfrm>
              <a:off x="720" y="2208"/>
              <a:ext cx="912" cy="1008"/>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79" name="Line 43"/>
            <p:cNvSpPr>
              <a:spLocks noChangeShapeType="1"/>
            </p:cNvSpPr>
            <p:nvPr/>
          </p:nvSpPr>
          <p:spPr bwMode="auto">
            <a:xfrm flipV="1">
              <a:off x="1632" y="2736"/>
              <a:ext cx="480" cy="144"/>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pic>
          <p:nvPicPr>
            <p:cNvPr id="39980" name="Picture 44" descr="ScreenSnapz"/>
            <p:cNvPicPr>
              <a:picLocks noChangeAspect="1" noChangeArrowheads="1"/>
            </p:cNvPicPr>
            <p:nvPr/>
          </p:nvPicPr>
          <p:blipFill>
            <a:blip r:embed="rId3"/>
            <a:srcRect/>
            <a:stretch>
              <a:fillRect/>
            </a:stretch>
          </p:blipFill>
          <p:spPr bwMode="auto">
            <a:xfrm>
              <a:off x="1680" y="1207"/>
              <a:ext cx="2784" cy="1529"/>
            </a:xfrm>
            <a:prstGeom prst="rect">
              <a:avLst/>
            </a:prstGeom>
            <a:noFill/>
            <a:ln w="9525">
              <a:solidFill>
                <a:schemeClr val="tx1"/>
              </a:solidFill>
              <a:miter lim="800000"/>
              <a:headEnd/>
              <a:tailEnd/>
            </a:ln>
          </p:spPr>
        </p:pic>
      </p:grpSp>
      <p:grpSp>
        <p:nvGrpSpPr>
          <p:cNvPr id="7" name="Group 45"/>
          <p:cNvGrpSpPr>
            <a:grpSpLocks/>
          </p:cNvGrpSpPr>
          <p:nvPr/>
        </p:nvGrpSpPr>
        <p:grpSpPr bwMode="auto">
          <a:xfrm>
            <a:off x="2667000" y="152400"/>
            <a:ext cx="4419600" cy="4818063"/>
            <a:chOff x="1680" y="96"/>
            <a:chExt cx="2784" cy="3035"/>
          </a:xfrm>
        </p:grpSpPr>
        <p:pic>
          <p:nvPicPr>
            <p:cNvPr id="39975" name="Picture 46" descr="Snap"/>
            <p:cNvPicPr>
              <a:picLocks noChangeAspect="1" noChangeArrowheads="1"/>
            </p:cNvPicPr>
            <p:nvPr/>
          </p:nvPicPr>
          <p:blipFill>
            <a:blip r:embed="rId11"/>
            <a:srcRect/>
            <a:stretch>
              <a:fillRect/>
            </a:stretch>
          </p:blipFill>
          <p:spPr bwMode="auto">
            <a:xfrm>
              <a:off x="1680" y="1152"/>
              <a:ext cx="2784" cy="1979"/>
            </a:xfrm>
            <a:prstGeom prst="rect">
              <a:avLst/>
            </a:prstGeom>
            <a:noFill/>
            <a:ln w="9525">
              <a:solidFill>
                <a:schemeClr val="tx1"/>
              </a:solidFill>
              <a:miter lim="800000"/>
              <a:headEnd/>
              <a:tailEnd/>
            </a:ln>
          </p:spPr>
        </p:pic>
        <p:sp>
          <p:nvSpPr>
            <p:cNvPr id="39976" name="Rectangle 47"/>
            <p:cNvSpPr>
              <a:spLocks noChangeArrowheads="1"/>
            </p:cNvSpPr>
            <p:nvPr/>
          </p:nvSpPr>
          <p:spPr bwMode="auto">
            <a:xfrm>
              <a:off x="1776" y="96"/>
              <a:ext cx="1680" cy="864"/>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77" name="Line 48"/>
            <p:cNvSpPr>
              <a:spLocks noChangeShapeType="1"/>
            </p:cNvSpPr>
            <p:nvPr/>
          </p:nvSpPr>
          <p:spPr bwMode="auto">
            <a:xfrm>
              <a:off x="2784" y="960"/>
              <a:ext cx="0" cy="192"/>
            </a:xfrm>
            <a:prstGeom prst="line">
              <a:avLst/>
            </a:prstGeom>
            <a:noFill/>
            <a:ln w="19050">
              <a:solidFill>
                <a:srgbClr val="B53742"/>
              </a:solidFill>
              <a:round/>
              <a:headEnd/>
              <a:tailEnd type="triangle" w="lg" len="lg"/>
            </a:ln>
          </p:spPr>
          <p:txBody>
            <a:bodyPr wrap="none" anchor="ctr">
              <a:prstTxWarp prst="textNoShape">
                <a:avLst/>
              </a:prstTxWarp>
            </a:bodyPr>
            <a:lstStyle/>
            <a:p>
              <a:endParaRPr lang="en-US"/>
            </a:p>
          </p:txBody>
        </p:sp>
      </p:grpSp>
      <p:grpSp>
        <p:nvGrpSpPr>
          <p:cNvPr id="8" name="Group 58"/>
          <p:cNvGrpSpPr>
            <a:grpSpLocks/>
          </p:cNvGrpSpPr>
          <p:nvPr/>
        </p:nvGrpSpPr>
        <p:grpSpPr bwMode="auto">
          <a:xfrm>
            <a:off x="1066800" y="1933575"/>
            <a:ext cx="6073775" cy="2514600"/>
            <a:chOff x="672" y="1218"/>
            <a:chExt cx="3826" cy="1584"/>
          </a:xfrm>
        </p:grpSpPr>
        <p:sp>
          <p:nvSpPr>
            <p:cNvPr id="39972" name="Line 59"/>
            <p:cNvSpPr>
              <a:spLocks noChangeShapeType="1"/>
            </p:cNvSpPr>
            <p:nvPr/>
          </p:nvSpPr>
          <p:spPr bwMode="auto">
            <a:xfrm flipV="1">
              <a:off x="1667" y="1816"/>
              <a:ext cx="143" cy="0"/>
            </a:xfrm>
            <a:prstGeom prst="line">
              <a:avLst/>
            </a:prstGeom>
            <a:noFill/>
            <a:ln w="19050">
              <a:solidFill>
                <a:srgbClr val="B53742"/>
              </a:solidFill>
              <a:round/>
              <a:headEnd/>
              <a:tailEnd type="triangle" w="lg" len="lg"/>
            </a:ln>
          </p:spPr>
          <p:txBody>
            <a:bodyPr wrap="none" anchor="ctr">
              <a:prstTxWarp prst="textNoShape">
                <a:avLst/>
              </a:prstTxWarp>
            </a:bodyPr>
            <a:lstStyle/>
            <a:p>
              <a:endParaRPr lang="en-US"/>
            </a:p>
          </p:txBody>
        </p:sp>
        <p:sp>
          <p:nvSpPr>
            <p:cNvPr id="39973" name="Rectangle 60"/>
            <p:cNvSpPr>
              <a:spLocks noChangeArrowheads="1"/>
            </p:cNvSpPr>
            <p:nvPr/>
          </p:nvSpPr>
          <p:spPr bwMode="auto">
            <a:xfrm>
              <a:off x="672" y="1323"/>
              <a:ext cx="995" cy="887"/>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pic>
          <p:nvPicPr>
            <p:cNvPr id="39974" name="Picture 61" descr="ScreenSnapz"/>
            <p:cNvPicPr>
              <a:picLocks noChangeAspect="1" noChangeArrowheads="1"/>
            </p:cNvPicPr>
            <p:nvPr/>
          </p:nvPicPr>
          <p:blipFill>
            <a:blip r:embed="rId12"/>
            <a:srcRect/>
            <a:stretch>
              <a:fillRect/>
            </a:stretch>
          </p:blipFill>
          <p:spPr bwMode="auto">
            <a:xfrm>
              <a:off x="1807" y="1218"/>
              <a:ext cx="2691" cy="1584"/>
            </a:xfrm>
            <a:prstGeom prst="rect">
              <a:avLst/>
            </a:prstGeom>
            <a:noFill/>
            <a:ln w="9525">
              <a:noFill/>
              <a:miter lim="800000"/>
              <a:headEnd/>
              <a:tailEnd/>
            </a:ln>
          </p:spPr>
        </p:pic>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30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3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3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3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3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228600"/>
            <a:ext cx="8458200" cy="1041400"/>
          </a:xfrm>
        </p:spPr>
        <p:txBody>
          <a:bodyPr/>
          <a:lstStyle/>
          <a:p>
            <a:r>
              <a:rPr lang="en-US">
                <a:latin typeface="Arial" pitchFamily="-65" charset="0"/>
                <a:ea typeface="ＭＳ Ｐゴシック" pitchFamily="-65" charset="-128"/>
              </a:rPr>
              <a:t>Inca TeraGrid deployment</a:t>
            </a:r>
          </a:p>
        </p:txBody>
      </p:sp>
      <p:sp>
        <p:nvSpPr>
          <p:cNvPr id="44035" name="Rectangle 3"/>
          <p:cNvSpPr>
            <a:spLocks noGrp="1" noChangeArrowheads="1"/>
          </p:cNvSpPr>
          <p:nvPr>
            <p:ph type="body" idx="1"/>
          </p:nvPr>
        </p:nvSpPr>
        <p:spPr>
          <a:xfrm>
            <a:off x="237064" y="1481662"/>
            <a:ext cx="3725333" cy="4808699"/>
          </a:xfrm>
        </p:spPr>
        <p:txBody>
          <a:bodyPr>
            <a:normAutofit fontScale="92500" lnSpcReduction="10000"/>
          </a:bodyPr>
          <a:lstStyle/>
          <a:p>
            <a:pPr>
              <a:lnSpc>
                <a:spcPct val="85000"/>
              </a:lnSpc>
              <a:spcAft>
                <a:spcPct val="50000"/>
              </a:spcAft>
            </a:pPr>
            <a:r>
              <a:rPr lang="en-US" sz="2000" dirty="0">
                <a:latin typeface="Arial" pitchFamily="-65" charset="0"/>
                <a:ea typeface="ＭＳ Ｐゴシック" pitchFamily="-65" charset="-128"/>
              </a:rPr>
              <a:t>Running since </a:t>
            </a:r>
            <a:r>
              <a:rPr lang="en-US" sz="2000" dirty="0" smtClean="0">
                <a:latin typeface="Arial" pitchFamily="-65" charset="0"/>
                <a:ea typeface="ＭＳ Ｐゴシック" pitchFamily="-65" charset="-128"/>
              </a:rPr>
              <a:t>2003</a:t>
            </a:r>
          </a:p>
          <a:p>
            <a:pPr>
              <a:lnSpc>
                <a:spcPct val="85000"/>
              </a:lnSpc>
              <a:spcAft>
                <a:spcPct val="50000"/>
              </a:spcAft>
            </a:pPr>
            <a:r>
              <a:rPr lang="en-US" sz="2000" dirty="0" smtClean="0">
                <a:latin typeface="Arial" pitchFamily="-65" charset="0"/>
                <a:ea typeface="ＭＳ Ｐゴシック" pitchFamily="-65" charset="-128"/>
              </a:rPr>
              <a:t>Verifies registered kit packages on resources</a:t>
            </a:r>
          </a:p>
          <a:p>
            <a:pPr>
              <a:lnSpc>
                <a:spcPct val="85000"/>
              </a:lnSpc>
              <a:spcAft>
                <a:spcPct val="50000"/>
              </a:spcAft>
            </a:pPr>
            <a:r>
              <a:rPr lang="en-US" sz="2000" dirty="0">
                <a:latin typeface="Arial" pitchFamily="-65" charset="0"/>
                <a:ea typeface="ＭＳ Ｐゴシック" pitchFamily="-65" charset="-128"/>
              </a:rPr>
              <a:t>Total of</a:t>
            </a:r>
            <a:r>
              <a:rPr lang="en-US" sz="2000" dirty="0" smtClean="0">
                <a:latin typeface="Arial" pitchFamily="-65" charset="0"/>
                <a:ea typeface="ＭＳ Ｐゴシック" pitchFamily="-65" charset="-128"/>
              </a:rPr>
              <a:t> ~</a:t>
            </a:r>
            <a:r>
              <a:rPr lang="en-US" sz="2000" dirty="0" smtClean="0">
                <a:latin typeface="Arial" pitchFamily="-65" charset="0"/>
                <a:ea typeface="ＭＳ Ｐゴシック" pitchFamily="-65" charset="-128"/>
              </a:rPr>
              <a:t>2200 </a:t>
            </a:r>
            <a:r>
              <a:rPr lang="en-US" sz="2000" dirty="0" smtClean="0">
                <a:latin typeface="Arial" pitchFamily="-65" charset="0"/>
                <a:ea typeface="ＭＳ Ｐゴシック" pitchFamily="-65" charset="-128"/>
              </a:rPr>
              <a:t>tests </a:t>
            </a:r>
            <a:r>
              <a:rPr lang="en-US" sz="2000" dirty="0">
                <a:latin typeface="Arial" pitchFamily="-65" charset="0"/>
                <a:ea typeface="ＭＳ Ｐゴシック" pitchFamily="-65" charset="-128"/>
              </a:rPr>
              <a:t>running on</a:t>
            </a:r>
            <a:r>
              <a:rPr lang="en-US" sz="2000" dirty="0" smtClean="0">
                <a:latin typeface="Arial" pitchFamily="-65" charset="0"/>
                <a:ea typeface="ＭＳ Ｐゴシック" pitchFamily="-65" charset="-128"/>
              </a:rPr>
              <a:t> </a:t>
            </a:r>
            <a:r>
              <a:rPr lang="en-US" sz="2000" dirty="0" smtClean="0">
                <a:latin typeface="Arial" pitchFamily="-65" charset="0"/>
                <a:ea typeface="ＭＳ Ｐゴシック" pitchFamily="-65" charset="-128"/>
              </a:rPr>
              <a:t>18</a:t>
            </a:r>
            <a:r>
              <a:rPr lang="en-US" sz="2000" dirty="0" smtClean="0">
                <a:latin typeface="Arial" pitchFamily="-65" charset="0"/>
                <a:ea typeface="ＭＳ Ｐゴシック" pitchFamily="-65" charset="-128"/>
              </a:rPr>
              <a:t> </a:t>
            </a:r>
            <a:r>
              <a:rPr lang="en-US" sz="2000" dirty="0">
                <a:latin typeface="Arial" pitchFamily="-65" charset="0"/>
                <a:ea typeface="ＭＳ Ｐゴシック" pitchFamily="-65" charset="-128"/>
              </a:rPr>
              <a:t>login nodes,</a:t>
            </a:r>
            <a:r>
              <a:rPr lang="en-US" sz="2000" dirty="0" smtClean="0">
                <a:latin typeface="Arial" pitchFamily="-65" charset="0"/>
                <a:ea typeface="ＭＳ Ｐゴシック" pitchFamily="-65" charset="-128"/>
              </a:rPr>
              <a:t> 2 </a:t>
            </a:r>
            <a:r>
              <a:rPr lang="en-US" sz="2000" dirty="0">
                <a:latin typeface="Arial" pitchFamily="-65" charset="0"/>
                <a:ea typeface="ＭＳ Ｐゴシック" pitchFamily="-65" charset="-128"/>
              </a:rPr>
              <a:t>grid nodes, and 3 servers</a:t>
            </a:r>
            <a:endParaRPr lang="en-US" sz="2000" dirty="0" smtClean="0">
              <a:latin typeface="Arial" pitchFamily="-65" charset="0"/>
              <a:ea typeface="ＭＳ Ｐゴシック" pitchFamily="-65" charset="-128"/>
            </a:endParaRPr>
          </a:p>
          <a:p>
            <a:pPr>
              <a:lnSpc>
                <a:spcPct val="85000"/>
              </a:lnSpc>
              <a:spcAft>
                <a:spcPct val="50000"/>
              </a:spcAft>
            </a:pPr>
            <a:r>
              <a:rPr lang="en-US" sz="2000" dirty="0" smtClean="0">
                <a:latin typeface="Arial" pitchFamily="-65" charset="0"/>
                <a:ea typeface="ＭＳ Ｐゴシック" pitchFamily="-65" charset="-128"/>
              </a:rPr>
              <a:t>Testing frequency varies from 3–10 min, 1 hr, 4 hours, 12 hours, or 24 hours</a:t>
            </a:r>
            <a:endParaRPr lang="en-US" sz="2000" dirty="0" smtClean="0">
              <a:latin typeface="Arial" pitchFamily="-65" charset="0"/>
              <a:ea typeface="ＭＳ Ｐゴシック" pitchFamily="-65" charset="-128"/>
            </a:endParaRPr>
          </a:p>
          <a:p>
            <a:pPr>
              <a:lnSpc>
                <a:spcPct val="85000"/>
              </a:lnSpc>
              <a:spcAft>
                <a:spcPct val="50000"/>
              </a:spcAft>
            </a:pPr>
            <a:r>
              <a:rPr lang="en-US" sz="2000" dirty="0" smtClean="0">
                <a:latin typeface="Arial" pitchFamily="-65" charset="0"/>
                <a:ea typeface="ＭＳ Ｐゴシック" pitchFamily="-65" charset="-128"/>
              </a:rPr>
              <a:t>Email notifications to </a:t>
            </a:r>
            <a:r>
              <a:rPr lang="en-US" sz="2000" dirty="0" smtClean="0">
                <a:latin typeface="Arial" pitchFamily="-65" charset="0"/>
                <a:ea typeface="ＭＳ Ｐゴシック" pitchFamily="-65" charset="-128"/>
                <a:hlinkClick r:id="rId3"/>
              </a:rPr>
              <a:t>help@teragrid.org</a:t>
            </a:r>
            <a:r>
              <a:rPr lang="en-US" sz="2000" dirty="0" smtClean="0">
                <a:latin typeface="Arial" pitchFamily="-65" charset="0"/>
                <a:ea typeface="ＭＳ Ｐゴシック" pitchFamily="-65" charset="-128"/>
              </a:rPr>
              <a:t> for critical services</a:t>
            </a:r>
          </a:p>
          <a:p>
            <a:pPr>
              <a:lnSpc>
                <a:spcPct val="85000"/>
              </a:lnSpc>
              <a:spcAft>
                <a:spcPct val="50000"/>
              </a:spcAft>
            </a:pPr>
            <a:r>
              <a:rPr lang="en-US" sz="2000" dirty="0" smtClean="0">
                <a:latin typeface="Arial" pitchFamily="-65" charset="0"/>
                <a:ea typeface="ＭＳ Ｐゴシック" pitchFamily="-65" charset="-128"/>
              </a:rPr>
              <a:t>Reviewed during biweekly</a:t>
            </a:r>
            <a:r>
              <a:rPr lang="en-US" sz="2000" dirty="0" smtClean="0">
                <a:latin typeface="Arial" pitchFamily="-65" charset="0"/>
                <a:ea typeface="ＭＳ Ｐゴシック" pitchFamily="-65" charset="-128"/>
              </a:rPr>
              <a:t>-</a:t>
            </a:r>
            <a:r>
              <a:rPr lang="en-US" sz="2000" dirty="0" err="1" smtClean="0">
                <a:latin typeface="Arial" pitchFamily="-65" charset="0"/>
                <a:ea typeface="ＭＳ Ｐゴシック" pitchFamily="-65" charset="-128"/>
              </a:rPr>
              <a:t>ish</a:t>
            </a:r>
            <a:r>
              <a:rPr lang="en-US" sz="2000" dirty="0" smtClean="0">
                <a:latin typeface="Arial" pitchFamily="-65" charset="0"/>
                <a:ea typeface="ＭＳ Ｐゴシック" pitchFamily="-65" charset="-128"/>
              </a:rPr>
              <a:t> operations calls</a:t>
            </a:r>
            <a:endParaRPr lang="en-US" sz="2000" dirty="0" smtClean="0">
              <a:latin typeface="Arial" pitchFamily="-65" charset="0"/>
              <a:ea typeface="ＭＳ Ｐゴシック" pitchFamily="-65" charset="-128"/>
            </a:endParaRPr>
          </a:p>
          <a:p>
            <a:pPr>
              <a:lnSpc>
                <a:spcPct val="85000"/>
              </a:lnSpc>
              <a:spcAft>
                <a:spcPct val="50000"/>
              </a:spcAft>
            </a:pPr>
            <a:r>
              <a:rPr lang="en-US" sz="2000" dirty="0" smtClean="0">
                <a:latin typeface="Arial" pitchFamily="-65" charset="0"/>
                <a:ea typeface="ＭＳ Ｐゴシック" pitchFamily="-65" charset="-128"/>
              </a:rPr>
              <a:t>Custom </a:t>
            </a:r>
            <a:r>
              <a:rPr lang="en-US" sz="2000" dirty="0" smtClean="0">
                <a:latin typeface="Arial" pitchFamily="-65" charset="0"/>
                <a:ea typeface="ＭＳ Ｐゴシック" pitchFamily="-65" charset="-128"/>
              </a:rPr>
              <a:t>views for LEAD and TG portal</a:t>
            </a:r>
            <a:endParaRPr lang="en-US" sz="1600" dirty="0">
              <a:latin typeface="Arial" pitchFamily="-65" charset="0"/>
              <a:ea typeface="ＭＳ Ｐゴシック" pitchFamily="-65" charset="-128"/>
            </a:endParaRPr>
          </a:p>
        </p:txBody>
      </p:sp>
      <p:pic>
        <p:nvPicPr>
          <p:cNvPr id="44037" name="Picture 5" descr="tgPages"/>
          <p:cNvPicPr>
            <a:picLocks noChangeAspect="1" noChangeArrowheads="1"/>
          </p:cNvPicPr>
          <p:nvPr/>
        </p:nvPicPr>
        <p:blipFill>
          <a:blip r:embed="rId4"/>
          <a:srcRect/>
          <a:stretch>
            <a:fillRect/>
          </a:stretch>
        </p:blipFill>
        <p:spPr bwMode="auto">
          <a:xfrm>
            <a:off x="6934202" y="1388531"/>
            <a:ext cx="1566334" cy="1161343"/>
          </a:xfrm>
          <a:prstGeom prst="rect">
            <a:avLst/>
          </a:prstGeom>
          <a:noFill/>
          <a:ln w="38100">
            <a:solidFill>
              <a:schemeClr val="accent2">
                <a:lumMod val="50000"/>
              </a:schemeClr>
            </a:solidFill>
            <a:miter lim="800000"/>
            <a:headEnd/>
            <a:tailEnd/>
          </a:ln>
        </p:spPr>
      </p:pic>
      <p:sp>
        <p:nvSpPr>
          <p:cNvPr id="44039" name="Rectangle 7"/>
          <p:cNvSpPr>
            <a:spLocks noChangeArrowheads="1"/>
          </p:cNvSpPr>
          <p:nvPr/>
        </p:nvSpPr>
        <p:spPr bwMode="auto">
          <a:xfrm>
            <a:off x="4670193" y="6104099"/>
            <a:ext cx="3211135" cy="461665"/>
          </a:xfrm>
          <a:prstGeom prst="rect">
            <a:avLst/>
          </a:prstGeom>
          <a:noFill/>
          <a:ln w="12700">
            <a:noFill/>
            <a:miter lim="800000"/>
            <a:headEnd/>
            <a:tailEnd/>
          </a:ln>
        </p:spPr>
        <p:txBody>
          <a:bodyPr wrap="none">
            <a:prstTxWarp prst="textNoShape">
              <a:avLst/>
            </a:prstTxWarp>
            <a:spAutoFit/>
          </a:bodyPr>
          <a:lstStyle/>
          <a:p>
            <a:pPr algn="ctr"/>
            <a:r>
              <a:rPr lang="en-US" sz="2400" dirty="0">
                <a:latin typeface="+mj-lt"/>
              </a:rPr>
              <a:t>http://</a:t>
            </a:r>
            <a:r>
              <a:rPr lang="en-US" sz="2400" dirty="0" err="1">
                <a:latin typeface="+mj-lt"/>
              </a:rPr>
              <a:t>inca.teragrid.org</a:t>
            </a:r>
            <a:r>
              <a:rPr lang="en-US" sz="2400" dirty="0">
                <a:latin typeface="+mj-lt"/>
              </a:rPr>
              <a:t>/</a:t>
            </a:r>
          </a:p>
        </p:txBody>
      </p:sp>
      <p:sp>
        <p:nvSpPr>
          <p:cNvPr id="9" name="Can 8"/>
          <p:cNvSpPr/>
          <p:nvPr/>
        </p:nvSpPr>
        <p:spPr>
          <a:xfrm>
            <a:off x="4212823" y="2353732"/>
            <a:ext cx="1727729" cy="9144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Info.teragrid.org</a:t>
            </a:r>
            <a:endParaRPr lang="en-US" dirty="0"/>
          </a:p>
        </p:txBody>
      </p:sp>
      <p:cxnSp>
        <p:nvCxnSpPr>
          <p:cNvPr id="11" name="Straight Connector 10"/>
          <p:cNvCxnSpPr>
            <a:stCxn id="9" idx="3"/>
            <a:endCxn id="17" idx="0"/>
          </p:cNvCxnSpPr>
          <p:nvPr/>
        </p:nvCxnSpPr>
        <p:spPr>
          <a:xfrm rot="16200000" flipH="1">
            <a:off x="4614411" y="3730409"/>
            <a:ext cx="2178418" cy="1253864"/>
          </a:xfrm>
          <a:prstGeom prst="line">
            <a:avLst/>
          </a:prstGeom>
          <a:ln>
            <a:solidFill>
              <a:schemeClr val="accent2"/>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7" idx="0"/>
            <a:endCxn id="20" idx="2"/>
          </p:cNvCxnSpPr>
          <p:nvPr/>
        </p:nvCxnSpPr>
        <p:spPr>
          <a:xfrm rot="5400000" flipH="1" flipV="1">
            <a:off x="6769576" y="4494526"/>
            <a:ext cx="513001" cy="1391049"/>
          </a:xfrm>
          <a:prstGeom prst="line">
            <a:avLst/>
          </a:prstGeom>
          <a:ln>
            <a:solidFill>
              <a:schemeClr val="accent2"/>
            </a:solidFill>
            <a:tailEnd type="triangle" w="lg" len="lg"/>
          </a:ln>
        </p:spPr>
        <p:style>
          <a:lnRef idx="2">
            <a:schemeClr val="accent1"/>
          </a:lnRef>
          <a:fillRef idx="0">
            <a:schemeClr val="accent1"/>
          </a:fillRef>
          <a:effectRef idx="1">
            <a:schemeClr val="accent1"/>
          </a:effectRef>
          <a:fontRef idx="minor">
            <a:schemeClr val="tx1"/>
          </a:fontRef>
        </p:style>
      </p:cxnSp>
      <p:pic>
        <p:nvPicPr>
          <p:cNvPr id="17" name="Picture 8" descr="logo_sm"/>
          <p:cNvPicPr>
            <a:picLocks noChangeAspect="1" noChangeArrowheads="1"/>
          </p:cNvPicPr>
          <p:nvPr/>
        </p:nvPicPr>
        <p:blipFill>
          <a:blip r:embed="rId5"/>
          <a:srcRect/>
          <a:stretch>
            <a:fillRect/>
          </a:stretch>
        </p:blipFill>
        <p:spPr bwMode="auto">
          <a:xfrm>
            <a:off x="5468936" y="5446550"/>
            <a:ext cx="1723232" cy="657549"/>
          </a:xfrm>
          <a:prstGeom prst="rect">
            <a:avLst/>
          </a:prstGeom>
          <a:noFill/>
          <a:ln w="9525">
            <a:noFill/>
            <a:miter lim="800000"/>
            <a:headEnd/>
            <a:tailEnd/>
          </a:ln>
        </p:spPr>
      </p:pic>
      <p:sp>
        <p:nvSpPr>
          <p:cNvPr id="20" name="Folded Corner 19"/>
          <p:cNvSpPr/>
          <p:nvPr/>
        </p:nvSpPr>
        <p:spPr>
          <a:xfrm>
            <a:off x="7277101" y="4151625"/>
            <a:ext cx="888999" cy="781924"/>
          </a:xfrm>
          <a:prstGeom prst="foldedCorner">
            <a:avLst/>
          </a:prstGeom>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a:t>
            </a:r>
            <a:endParaRPr lang="en-US" dirty="0"/>
          </a:p>
        </p:txBody>
      </p:sp>
      <p:sp>
        <p:nvSpPr>
          <p:cNvPr id="21" name="Folded Corner 20"/>
          <p:cNvSpPr/>
          <p:nvPr/>
        </p:nvSpPr>
        <p:spPr>
          <a:xfrm>
            <a:off x="4975090" y="4008455"/>
            <a:ext cx="1355463" cy="831199"/>
          </a:xfrm>
          <a:prstGeom prst="foldedCorner">
            <a:avLst/>
          </a:prstGeom>
          <a:solidFill>
            <a:schemeClr val="bg1">
              <a:alpha val="75000"/>
            </a:schemeClr>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rPr>
              <a:t> CTSS kit</a:t>
            </a:r>
          </a:p>
          <a:p>
            <a:pPr algn="ctr"/>
            <a:r>
              <a:rPr lang="en-US" dirty="0" smtClean="0">
                <a:solidFill>
                  <a:schemeClr val="tx2"/>
                </a:solidFill>
              </a:rPr>
              <a:t>registrations</a:t>
            </a:r>
          </a:p>
        </p:txBody>
      </p:sp>
      <p:sp>
        <p:nvSpPr>
          <p:cNvPr id="28" name="Folded Corner 27"/>
          <p:cNvSpPr/>
          <p:nvPr/>
        </p:nvSpPr>
        <p:spPr>
          <a:xfrm>
            <a:off x="7272866" y="2946397"/>
            <a:ext cx="888999" cy="781924"/>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XSL</a:t>
            </a:r>
            <a:endParaRPr lang="en-US" dirty="0"/>
          </a:p>
        </p:txBody>
      </p:sp>
      <p:cxnSp>
        <p:nvCxnSpPr>
          <p:cNvPr id="36" name="Straight Connector 35"/>
          <p:cNvCxnSpPr>
            <a:stCxn id="20" idx="0"/>
            <a:endCxn id="28" idx="2"/>
          </p:cNvCxnSpPr>
          <p:nvPr/>
        </p:nvCxnSpPr>
        <p:spPr>
          <a:xfrm rot="16200000" flipV="1">
            <a:off x="7507832" y="3937855"/>
            <a:ext cx="423304" cy="4235"/>
          </a:xfrm>
          <a:prstGeom prst="line">
            <a:avLst/>
          </a:prstGeom>
          <a:ln>
            <a:solidFill>
              <a:schemeClr val="accent2"/>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28" idx="0"/>
            <a:endCxn id="44037" idx="2"/>
          </p:cNvCxnSpPr>
          <p:nvPr/>
        </p:nvCxnSpPr>
        <p:spPr>
          <a:xfrm rot="5400000" flipH="1" flipV="1">
            <a:off x="7519106" y="2748135"/>
            <a:ext cx="396523" cy="3"/>
          </a:xfrm>
          <a:prstGeom prst="line">
            <a:avLst/>
          </a:prstGeom>
          <a:ln>
            <a:solidFill>
              <a:schemeClr val="accent2"/>
            </a:solidFill>
            <a:tailEnd type="triangle" w="lg" len="lg"/>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smtClean="0"/>
              <a:t>Using Inca and IPM to measure performance variation on TeraGrid</a:t>
            </a:r>
            <a:endParaRPr lang="en-US" dirty="0" smtClean="0"/>
          </a:p>
        </p:txBody>
      </p:sp>
      <p:sp>
        <p:nvSpPr>
          <p:cNvPr id="3" name="Text Placeholder 2"/>
          <p:cNvSpPr>
            <a:spLocks noGrp="1"/>
          </p:cNvSpPr>
          <p:nvPr>
            <p:ph type="body" sz="half" idx="1"/>
          </p:nvPr>
        </p:nvSpPr>
        <p:spPr>
          <a:xfrm>
            <a:off x="313268" y="1828800"/>
            <a:ext cx="4152900" cy="4275667"/>
          </a:xfrm>
        </p:spPr>
        <p:txBody>
          <a:bodyPr>
            <a:normAutofit fontScale="70000" lnSpcReduction="20000"/>
          </a:bodyPr>
          <a:lstStyle/>
          <a:p>
            <a:r>
              <a:rPr lang="en-US" dirty="0" smtClean="0"/>
              <a:t>Joint work with Nick Wright (LBL) and </a:t>
            </a:r>
            <a:r>
              <a:rPr lang="en-US" dirty="0" err="1" smtClean="0"/>
              <a:t>PMaC</a:t>
            </a:r>
            <a:r>
              <a:rPr lang="en-US" dirty="0" smtClean="0"/>
              <a:t> group</a:t>
            </a:r>
          </a:p>
          <a:p>
            <a:r>
              <a:rPr lang="en-US" dirty="0" smtClean="0"/>
              <a:t>Performance variation makes code optimization challenging</a:t>
            </a:r>
          </a:p>
          <a:p>
            <a:r>
              <a:rPr lang="en-US" dirty="0" smtClean="0"/>
              <a:t>Benchmarks:  </a:t>
            </a:r>
            <a:r>
              <a:rPr lang="en-US" dirty="0" err="1" smtClean="0"/>
              <a:t>Paratec</a:t>
            </a:r>
            <a:r>
              <a:rPr lang="en-US" dirty="0" smtClean="0"/>
              <a:t>, WRF, </a:t>
            </a:r>
            <a:r>
              <a:rPr lang="en-US" dirty="0" err="1" smtClean="0"/>
              <a:t>PingPong</a:t>
            </a:r>
            <a:r>
              <a:rPr lang="en-US" dirty="0" smtClean="0"/>
              <a:t>, and HPCC (naturally ordered ring and random ring) </a:t>
            </a:r>
          </a:p>
          <a:p>
            <a:r>
              <a:rPr lang="en-US" dirty="0" smtClean="0"/>
              <a:t>Machines:  NCSA Abe, NICS Kraken, and TACC Ranger </a:t>
            </a:r>
          </a:p>
          <a:p>
            <a:r>
              <a:rPr lang="en-US" dirty="0" smtClean="0"/>
              <a:t>256 processors twice a day during March 2009</a:t>
            </a:r>
          </a:p>
          <a:p>
            <a:r>
              <a:rPr lang="en-US" dirty="0" smtClean="0"/>
              <a:t>Variance due to network contention; higher for WRF</a:t>
            </a:r>
          </a:p>
        </p:txBody>
      </p:sp>
      <p:pic>
        <p:nvPicPr>
          <p:cNvPr id="46086" name="Picture 6"/>
          <p:cNvPicPr>
            <a:picLocks noChangeAspect="1" noChangeArrowheads="1"/>
          </p:cNvPicPr>
          <p:nvPr/>
        </p:nvPicPr>
        <p:blipFill>
          <a:blip r:embed="rId3"/>
          <a:srcRect/>
          <a:stretch>
            <a:fillRect/>
          </a:stretch>
        </p:blipFill>
        <p:spPr bwMode="auto">
          <a:xfrm>
            <a:off x="5232387" y="3661842"/>
            <a:ext cx="3079545" cy="1825207"/>
          </a:xfrm>
          <a:prstGeom prst="rect">
            <a:avLst/>
          </a:prstGeom>
          <a:noFill/>
          <a:ln w="9525">
            <a:noFill/>
            <a:miter lim="800000"/>
            <a:headEnd/>
            <a:tailEnd/>
          </a:ln>
        </p:spPr>
      </p:pic>
      <p:sp>
        <p:nvSpPr>
          <p:cNvPr id="46087" name="TextBox 17"/>
          <p:cNvSpPr txBox="1">
            <a:spLocks noChangeArrowheads="1"/>
          </p:cNvSpPr>
          <p:nvPr/>
        </p:nvSpPr>
        <p:spPr bwMode="auto">
          <a:xfrm>
            <a:off x="5079990" y="5461119"/>
            <a:ext cx="3485950" cy="338554"/>
          </a:xfrm>
          <a:prstGeom prst="rect">
            <a:avLst/>
          </a:prstGeom>
          <a:noFill/>
          <a:ln w="9525">
            <a:noFill/>
            <a:miter lim="800000"/>
            <a:headEnd/>
            <a:tailEnd/>
          </a:ln>
        </p:spPr>
        <p:txBody>
          <a:bodyPr wrap="none">
            <a:prstTxWarp prst="textNoShape">
              <a:avLst/>
            </a:prstTxWarp>
            <a:spAutoFit/>
          </a:bodyPr>
          <a:lstStyle/>
          <a:p>
            <a:r>
              <a:rPr lang="en-US" sz="1600" dirty="0">
                <a:solidFill>
                  <a:srgbClr val="B07149"/>
                </a:solidFill>
              </a:rPr>
              <a:t>Mean MPI ping pong bandwidth history</a:t>
            </a:r>
          </a:p>
        </p:txBody>
      </p:sp>
      <p:pic>
        <p:nvPicPr>
          <p:cNvPr id="9" name="Picture 8" descr="inca-ipm.png"/>
          <p:cNvPicPr>
            <a:picLocks noChangeAspect="1"/>
          </p:cNvPicPr>
          <p:nvPr/>
        </p:nvPicPr>
        <p:blipFill>
          <a:blip r:embed="rId4"/>
          <a:stretch>
            <a:fillRect/>
          </a:stretch>
        </p:blipFill>
        <p:spPr>
          <a:xfrm>
            <a:off x="4690532" y="1499397"/>
            <a:ext cx="4148668" cy="2145512"/>
          </a:xfrm>
          <a:prstGeom prst="rect">
            <a:avLst/>
          </a:prstGeom>
        </p:spPr>
      </p:pic>
      <p:sp>
        <p:nvSpPr>
          <p:cNvPr id="14" name="TextBox 13"/>
          <p:cNvSpPr txBox="1"/>
          <p:nvPr/>
        </p:nvSpPr>
        <p:spPr>
          <a:xfrm>
            <a:off x="313268" y="5977357"/>
            <a:ext cx="8525932" cy="745073"/>
          </a:xfrm>
          <a:prstGeom prst="rect">
            <a:avLst/>
          </a:prstGeom>
          <a:noFill/>
        </p:spPr>
        <p:txBody>
          <a:bodyPr wrap="square" rtlCol="0">
            <a:normAutofit/>
          </a:bodyPr>
          <a:lstStyle/>
          <a:p>
            <a:r>
              <a:rPr lang="en-US" dirty="0" smtClean="0">
                <a:solidFill>
                  <a:schemeClr val="tx2"/>
                </a:solidFill>
              </a:rPr>
              <a:t>Wright, N., Smallen, S., </a:t>
            </a:r>
            <a:r>
              <a:rPr lang="en-US" dirty="0" err="1" smtClean="0">
                <a:solidFill>
                  <a:schemeClr val="tx2"/>
                </a:solidFill>
              </a:rPr>
              <a:t>Olschanowsky</a:t>
            </a:r>
            <a:r>
              <a:rPr lang="en-US" dirty="0" smtClean="0">
                <a:solidFill>
                  <a:schemeClr val="tx2"/>
                </a:solidFill>
              </a:rPr>
              <a:t>, C., Hayes, J., </a:t>
            </a:r>
            <a:r>
              <a:rPr lang="en-US" dirty="0" err="1" smtClean="0">
                <a:solidFill>
                  <a:schemeClr val="tx2"/>
                </a:solidFill>
              </a:rPr>
              <a:t>Snavely</a:t>
            </a:r>
            <a:r>
              <a:rPr lang="en-US" dirty="0" smtClean="0">
                <a:solidFill>
                  <a:schemeClr val="tx2"/>
                </a:solidFill>
              </a:rPr>
              <a:t>, A. “Measuring and Understanding Variation in Benchmark Performance”</a:t>
            </a:r>
            <a:r>
              <a:rPr lang="en-US" i="1" dirty="0" smtClean="0">
                <a:solidFill>
                  <a:schemeClr val="tx2"/>
                </a:solidFill>
              </a:rPr>
              <a:t>, published in HPCMP UGC 2009</a:t>
            </a:r>
            <a:endParaRPr lang="en-US" i="1"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286933" y="0"/>
            <a:ext cx="6841068" cy="1422400"/>
          </a:xfrm>
        </p:spPr>
        <p:txBody>
          <a:bodyPr>
            <a:normAutofit fontScale="90000"/>
          </a:bodyPr>
          <a:lstStyle/>
          <a:p>
            <a:r>
              <a:rPr lang="en-US" dirty="0" smtClean="0"/>
              <a:t>Using Inca to execute Grid Assessment Probes (</a:t>
            </a:r>
            <a:r>
              <a:rPr lang="en-US" dirty="0" err="1" smtClean="0"/>
              <a:t>GrASP</a:t>
            </a:r>
            <a:r>
              <a:rPr lang="en-US" dirty="0" smtClean="0"/>
              <a:t>)</a:t>
            </a:r>
            <a:endParaRPr lang="en-US" dirty="0"/>
          </a:p>
        </p:txBody>
      </p:sp>
      <p:sp>
        <p:nvSpPr>
          <p:cNvPr id="156675" name="Rectangle 3"/>
          <p:cNvSpPr>
            <a:spLocks noGrp="1" noChangeArrowheads="1"/>
          </p:cNvSpPr>
          <p:nvPr>
            <p:ph type="body" sz="half" idx="1"/>
          </p:nvPr>
        </p:nvSpPr>
        <p:spPr>
          <a:xfrm>
            <a:off x="203198" y="5799668"/>
            <a:ext cx="8754533" cy="1256767"/>
          </a:xfrm>
        </p:spPr>
        <p:txBody>
          <a:bodyPr>
            <a:normAutofit/>
          </a:bodyPr>
          <a:lstStyle/>
          <a:p>
            <a:pPr marL="0" indent="0">
              <a:buNone/>
            </a:pPr>
            <a:r>
              <a:rPr lang="en-US" sz="1800" dirty="0" smtClean="0">
                <a:solidFill>
                  <a:srgbClr val="1F497D"/>
                </a:solidFill>
              </a:rPr>
              <a:t>O</a:t>
            </a:r>
            <a:r>
              <a:rPr lang="en-US" sz="1800" dirty="0">
                <a:solidFill>
                  <a:srgbClr val="1F497D"/>
                </a:solidFill>
              </a:rPr>
              <a:t>. </a:t>
            </a:r>
            <a:r>
              <a:rPr lang="en-US" sz="1800" dirty="0" err="1">
                <a:solidFill>
                  <a:srgbClr val="1F497D"/>
                </a:solidFill>
              </a:rPr>
              <a:t>Khalili</a:t>
            </a:r>
            <a:r>
              <a:rPr lang="en-US" sz="1800" dirty="0">
                <a:solidFill>
                  <a:srgbClr val="1F497D"/>
                </a:solidFill>
              </a:rPr>
              <a:t>, J. He,</a:t>
            </a:r>
            <a:r>
              <a:rPr lang="en-US" sz="1800" dirty="0" smtClean="0">
                <a:solidFill>
                  <a:srgbClr val="1F497D"/>
                </a:solidFill>
              </a:rPr>
              <a:t> C. </a:t>
            </a:r>
            <a:r>
              <a:rPr lang="en-US" sz="1800" dirty="0" err="1" smtClean="0">
                <a:solidFill>
                  <a:srgbClr val="1F497D"/>
                </a:solidFill>
              </a:rPr>
              <a:t>Olschanowsky</a:t>
            </a:r>
            <a:r>
              <a:rPr lang="en-US" sz="1800" dirty="0" smtClean="0">
                <a:solidFill>
                  <a:srgbClr val="1F497D"/>
                </a:solidFill>
              </a:rPr>
              <a:t>, A</a:t>
            </a:r>
            <a:r>
              <a:rPr lang="en-US" sz="1800" dirty="0">
                <a:solidFill>
                  <a:srgbClr val="1F497D"/>
                </a:solidFill>
              </a:rPr>
              <a:t>. </a:t>
            </a:r>
            <a:r>
              <a:rPr lang="en-US" sz="1800" dirty="0" err="1" smtClean="0">
                <a:solidFill>
                  <a:srgbClr val="1F497D"/>
                </a:solidFill>
              </a:rPr>
              <a:t>Snavely</a:t>
            </a:r>
            <a:r>
              <a:rPr lang="en-US" sz="1800" dirty="0" smtClean="0">
                <a:solidFill>
                  <a:srgbClr val="1F497D"/>
                </a:solidFill>
              </a:rPr>
              <a:t>, and H. Casanova. “Measuring the Performance and Reliability of Production Computational Grids”, </a:t>
            </a:r>
            <a:r>
              <a:rPr lang="en-US" sz="1800" i="1" dirty="0" smtClean="0">
                <a:solidFill>
                  <a:srgbClr val="1F497D"/>
                </a:solidFill>
              </a:rPr>
              <a:t>Proceedings of the 7</a:t>
            </a:r>
            <a:r>
              <a:rPr lang="en-US" sz="1800" i="1" baseline="30000" dirty="0" smtClean="0">
                <a:solidFill>
                  <a:srgbClr val="1F497D"/>
                </a:solidFill>
              </a:rPr>
              <a:t>th</a:t>
            </a:r>
            <a:r>
              <a:rPr lang="en-US" sz="1800" i="1" dirty="0" smtClean="0">
                <a:solidFill>
                  <a:srgbClr val="1F497D"/>
                </a:solidFill>
              </a:rPr>
              <a:t> IEEE/ACM International Conference on Grid Computing</a:t>
            </a:r>
            <a:r>
              <a:rPr lang="en-US" sz="1800" dirty="0" smtClean="0">
                <a:solidFill>
                  <a:srgbClr val="1F497D"/>
                </a:solidFill>
              </a:rPr>
              <a:t>, 2006.</a:t>
            </a:r>
            <a:endParaRPr lang="en-US" sz="1800" dirty="0">
              <a:solidFill>
                <a:srgbClr val="1F497D"/>
              </a:solidFill>
            </a:endParaRPr>
          </a:p>
        </p:txBody>
      </p:sp>
      <p:pic>
        <p:nvPicPr>
          <p:cNvPr id="156676" name="Picture 4" descr="TGGatherConfig"/>
          <p:cNvPicPr>
            <a:picLocks noChangeAspect="1" noChangeArrowheads="1"/>
          </p:cNvPicPr>
          <p:nvPr/>
        </p:nvPicPr>
        <p:blipFill>
          <a:blip r:embed="rId3"/>
          <a:srcRect/>
          <a:stretch>
            <a:fillRect/>
          </a:stretch>
        </p:blipFill>
        <p:spPr bwMode="auto">
          <a:xfrm>
            <a:off x="152400" y="3421603"/>
            <a:ext cx="3387953" cy="2040472"/>
          </a:xfrm>
          <a:prstGeom prst="rect">
            <a:avLst/>
          </a:prstGeom>
          <a:noFill/>
        </p:spPr>
      </p:pic>
      <p:sp>
        <p:nvSpPr>
          <p:cNvPr id="156678" name="Rectangle 6"/>
          <p:cNvSpPr>
            <a:spLocks noChangeArrowheads="1"/>
          </p:cNvSpPr>
          <p:nvPr/>
        </p:nvSpPr>
        <p:spPr bwMode="auto">
          <a:xfrm>
            <a:off x="152400" y="1447800"/>
            <a:ext cx="3657600" cy="4419600"/>
          </a:xfrm>
          <a:prstGeom prst="rect">
            <a:avLst/>
          </a:prstGeom>
          <a:noFill/>
          <a:ln w="12700">
            <a:noFill/>
            <a:miter lim="800000"/>
            <a:headEnd/>
            <a:tailEnd/>
          </a:ln>
          <a:effectLst/>
        </p:spPr>
        <p:txBody>
          <a:bodyPr lIns="90487" tIns="44450" rIns="90487" bIns="44450">
            <a:prstTxWarp prst="textNoShape">
              <a:avLst/>
            </a:prstTxWarp>
          </a:bodyPr>
          <a:lstStyle/>
          <a:p>
            <a:pPr marL="285750" indent="-285750">
              <a:lnSpc>
                <a:spcPct val="95000"/>
              </a:lnSpc>
              <a:spcBef>
                <a:spcPct val="20000"/>
              </a:spcBef>
              <a:buClr>
                <a:schemeClr val="tx1"/>
              </a:buClr>
              <a:buSzPct val="100000"/>
              <a:buFont typeface="Arial"/>
              <a:buChar char="•"/>
            </a:pPr>
            <a:r>
              <a:rPr lang="en-US" dirty="0" smtClean="0"/>
              <a:t>Set </a:t>
            </a:r>
            <a:r>
              <a:rPr lang="en-US" dirty="0"/>
              <a:t>of probes designed to emulate Grid </a:t>
            </a:r>
            <a:r>
              <a:rPr lang="en-US" dirty="0" smtClean="0"/>
              <a:t>applications</a:t>
            </a:r>
          </a:p>
          <a:p>
            <a:pPr marL="742950" lvl="1" indent="-285750">
              <a:lnSpc>
                <a:spcPct val="95000"/>
              </a:lnSpc>
              <a:spcBef>
                <a:spcPct val="20000"/>
              </a:spcBef>
              <a:buClr>
                <a:schemeClr val="tx1"/>
              </a:buClr>
              <a:buSzPct val="100000"/>
              <a:buFont typeface="Arial"/>
              <a:buChar char="•"/>
            </a:pPr>
            <a:r>
              <a:rPr lang="en-US" dirty="0" smtClean="0">
                <a:solidFill>
                  <a:srgbClr val="C0504D"/>
                </a:solidFill>
              </a:rPr>
              <a:t>Gather</a:t>
            </a:r>
            <a:r>
              <a:rPr lang="en-US" dirty="0" smtClean="0"/>
              <a:t>, Circle, </a:t>
            </a:r>
            <a:r>
              <a:rPr lang="en-US" dirty="0" err="1" smtClean="0">
                <a:solidFill>
                  <a:schemeClr val="accent2"/>
                </a:solidFill>
              </a:rPr>
              <a:t>PreCo</a:t>
            </a:r>
            <a:endParaRPr lang="en-US" dirty="0" smtClean="0">
              <a:solidFill>
                <a:schemeClr val="accent2"/>
              </a:solidFill>
            </a:endParaRPr>
          </a:p>
          <a:p>
            <a:pPr marL="285750" indent="-285750">
              <a:lnSpc>
                <a:spcPct val="95000"/>
              </a:lnSpc>
              <a:spcBef>
                <a:spcPct val="20000"/>
              </a:spcBef>
              <a:buClr>
                <a:schemeClr val="tx1"/>
              </a:buClr>
              <a:buSzPct val="100000"/>
              <a:buFontTx/>
              <a:buChar char="•"/>
            </a:pPr>
            <a:r>
              <a:rPr lang="en-US" dirty="0"/>
              <a:t>Deployed to GEON</a:t>
            </a:r>
            <a:r>
              <a:rPr lang="en-US" dirty="0" smtClean="0"/>
              <a:t> (3 months) and </a:t>
            </a:r>
            <a:r>
              <a:rPr lang="en-US" dirty="0" err="1" smtClean="0"/>
              <a:t>TeraGrid</a:t>
            </a:r>
            <a:r>
              <a:rPr lang="en-US" dirty="0" smtClean="0"/>
              <a:t> (6 months)</a:t>
            </a:r>
          </a:p>
          <a:p>
            <a:pPr marL="285750" indent="-285750">
              <a:lnSpc>
                <a:spcPct val="95000"/>
              </a:lnSpc>
              <a:spcBef>
                <a:spcPct val="20000"/>
              </a:spcBef>
              <a:buClr>
                <a:schemeClr val="tx1"/>
              </a:buClr>
              <a:buSzPct val="100000"/>
              <a:buFontTx/>
              <a:buChar char="•"/>
            </a:pPr>
            <a:r>
              <a:rPr lang="en-US" dirty="0" smtClean="0"/>
              <a:t>Re-executed for proposal</a:t>
            </a:r>
          </a:p>
          <a:p>
            <a:pPr marL="285750" indent="-285750">
              <a:lnSpc>
                <a:spcPct val="95000"/>
              </a:lnSpc>
              <a:spcBef>
                <a:spcPct val="20000"/>
              </a:spcBef>
              <a:buClr>
                <a:schemeClr val="tx1"/>
              </a:buClr>
              <a:buSzPct val="100000"/>
              <a:buFontTx/>
              <a:buChar char="•"/>
            </a:pPr>
            <a:endParaRPr lang="en-US" dirty="0" smtClean="0"/>
          </a:p>
          <a:p>
            <a:pPr marL="342900" indent="-342900">
              <a:lnSpc>
                <a:spcPct val="95000"/>
              </a:lnSpc>
              <a:spcBef>
                <a:spcPct val="20000"/>
              </a:spcBef>
              <a:buClr>
                <a:schemeClr val="tx1"/>
              </a:buClr>
              <a:buSzPct val="100000"/>
            </a:pPr>
            <a:endParaRPr lang="en-US" sz="2800" b="1" i="1" dirty="0"/>
          </a:p>
        </p:txBody>
      </p:sp>
      <p:sp>
        <p:nvSpPr>
          <p:cNvPr id="156679" name="Text Box 7"/>
          <p:cNvSpPr txBox="1">
            <a:spLocks noChangeArrowheads="1"/>
          </p:cNvSpPr>
          <p:nvPr/>
        </p:nvSpPr>
        <p:spPr bwMode="auto">
          <a:xfrm>
            <a:off x="0" y="5360477"/>
            <a:ext cx="3692761" cy="338554"/>
          </a:xfrm>
          <a:prstGeom prst="rect">
            <a:avLst/>
          </a:prstGeom>
          <a:noFill/>
          <a:ln w="9525">
            <a:noFill/>
            <a:miter lim="800000"/>
            <a:headEnd/>
            <a:tailEnd/>
          </a:ln>
        </p:spPr>
        <p:txBody>
          <a:bodyPr wrap="square">
            <a:prstTxWarp prst="textNoShape">
              <a:avLst/>
            </a:prstTxWarp>
            <a:spAutoFit/>
          </a:bodyPr>
          <a:lstStyle/>
          <a:p>
            <a:pPr algn="ctr"/>
            <a:r>
              <a:rPr lang="en-US" sz="1600" b="1" dirty="0">
                <a:latin typeface="Helvetica" charset="0"/>
              </a:rPr>
              <a:t>Gather probe on </a:t>
            </a:r>
            <a:r>
              <a:rPr lang="en-US" sz="1600" b="1" dirty="0" err="1">
                <a:latin typeface="Helvetica" charset="0"/>
              </a:rPr>
              <a:t>TeraGrid</a:t>
            </a:r>
            <a:endParaRPr lang="en-US" sz="1600" b="1" dirty="0">
              <a:latin typeface="Helvetica" charset="0"/>
            </a:endParaRPr>
          </a:p>
        </p:txBody>
      </p:sp>
      <p:pic>
        <p:nvPicPr>
          <p:cNvPr id="12" name="Picture 7" descr="gatherAllTG"/>
          <p:cNvPicPr>
            <a:picLocks noGrp="1" noChangeAspect="1" noChangeArrowheads="1"/>
          </p:cNvPicPr>
          <p:nvPr>
            <p:ph idx="1"/>
          </p:nvPr>
        </p:nvPicPr>
        <p:blipFill>
          <a:blip r:embed="rId4"/>
          <a:srcRect/>
          <a:stretch>
            <a:fillRect/>
          </a:stretch>
        </p:blipFill>
        <p:spPr>
          <a:xfrm>
            <a:off x="3810000" y="1495033"/>
            <a:ext cx="5096933" cy="3822061"/>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sz="3600" dirty="0">
                <a:latin typeface="Arial" pitchFamily="-65" charset="0"/>
                <a:ea typeface="ＭＳ Ｐゴシック" pitchFamily="-65" charset="-128"/>
              </a:rPr>
              <a:t>Software status and deployments </a:t>
            </a:r>
          </a:p>
        </p:txBody>
      </p:sp>
      <p:sp>
        <p:nvSpPr>
          <p:cNvPr id="41987" name="Rectangle 3"/>
          <p:cNvSpPr>
            <a:spLocks noGrp="1" noChangeArrowheads="1"/>
          </p:cNvSpPr>
          <p:nvPr>
            <p:ph type="body" sz="half" idx="1"/>
          </p:nvPr>
        </p:nvSpPr>
        <p:spPr>
          <a:xfrm>
            <a:off x="833438" y="1422400"/>
            <a:ext cx="7627937" cy="4572000"/>
          </a:xfrm>
        </p:spPr>
        <p:txBody>
          <a:bodyPr/>
          <a:lstStyle/>
          <a:p>
            <a:pPr algn="ctr">
              <a:buFontTx/>
              <a:buNone/>
            </a:pPr>
            <a:r>
              <a:rPr lang="en-US" dirty="0">
                <a:latin typeface="Arial" pitchFamily="-65" charset="0"/>
                <a:ea typeface="ＭＳ Ｐゴシック" pitchFamily="-65" charset="-128"/>
              </a:rPr>
              <a:t>Current software version:  </a:t>
            </a:r>
            <a:r>
              <a:rPr lang="en-US" dirty="0" smtClean="0">
                <a:latin typeface="Arial" pitchFamily="-65" charset="0"/>
                <a:ea typeface="ＭＳ Ｐゴシック" pitchFamily="-65" charset="-128"/>
              </a:rPr>
              <a:t>2.5</a:t>
            </a:r>
          </a:p>
          <a:p>
            <a:pPr algn="ctr">
              <a:buFontTx/>
              <a:buNone/>
            </a:pPr>
            <a:r>
              <a:rPr lang="en-US" dirty="0">
                <a:latin typeface="Arial" pitchFamily="-65" charset="0"/>
                <a:ea typeface="ＭＳ Ｐゴシック" pitchFamily="-65" charset="-128"/>
              </a:rPr>
              <a:t>(available from Inca website)</a:t>
            </a:r>
          </a:p>
          <a:p>
            <a:pPr algn="ctr">
              <a:buFontTx/>
              <a:buNone/>
            </a:pPr>
            <a:endParaRPr lang="en-US" dirty="0">
              <a:latin typeface="Arial" pitchFamily="-65" charset="0"/>
              <a:ea typeface="ＭＳ Ｐゴシック" pitchFamily="-65" charset="-128"/>
            </a:endParaRPr>
          </a:p>
          <a:p>
            <a:pPr algn="ctr">
              <a:buFontTx/>
              <a:buNone/>
            </a:pPr>
            <a:r>
              <a:rPr lang="en-US" b="1" dirty="0">
                <a:latin typeface="Arial" pitchFamily="-65" charset="0"/>
                <a:ea typeface="ＭＳ Ｐゴシック" pitchFamily="-65" charset="-128"/>
              </a:rPr>
              <a:t>http://</a:t>
            </a:r>
            <a:r>
              <a:rPr lang="en-US" b="1" dirty="0" err="1">
                <a:latin typeface="Arial" pitchFamily="-65" charset="0"/>
                <a:ea typeface="ＭＳ Ｐゴシック" pitchFamily="-65" charset="-128"/>
              </a:rPr>
              <a:t>inca.sdsc.edu</a:t>
            </a:r>
            <a:endParaRPr lang="en-US" sz="2000" b="1" dirty="0">
              <a:latin typeface="Arial" pitchFamily="-65" charset="0"/>
              <a:ea typeface="ＭＳ Ｐゴシック" pitchFamily="-65" charset="-128"/>
            </a:endParaRPr>
          </a:p>
          <a:p>
            <a:pPr>
              <a:buFontTx/>
              <a:buNone/>
            </a:pPr>
            <a:endParaRPr lang="en-US" dirty="0">
              <a:latin typeface="Arial" pitchFamily="-65" charset="0"/>
              <a:ea typeface="ＭＳ Ｐゴシック" pitchFamily="-65" charset="-128"/>
            </a:endParaRPr>
          </a:p>
          <a:p>
            <a:pPr>
              <a:buFontTx/>
              <a:buNone/>
            </a:pPr>
            <a:endParaRPr lang="en-US" dirty="0">
              <a:latin typeface="Arial" pitchFamily="-65" charset="0"/>
              <a:ea typeface="ＭＳ Ｐゴシック" pitchFamily="-65" charset="-128"/>
            </a:endParaRPr>
          </a:p>
          <a:p>
            <a:endParaRPr lang="en-US" sz="2400" dirty="0">
              <a:latin typeface="Arial" pitchFamily="-65" charset="0"/>
              <a:ea typeface="ＭＳ Ｐゴシック" pitchFamily="-65" charset="-128"/>
            </a:endParaRPr>
          </a:p>
        </p:txBody>
      </p:sp>
      <p:pic>
        <p:nvPicPr>
          <p:cNvPr id="41988" name="Picture 4" descr="bkgrnd_header"/>
          <p:cNvPicPr>
            <a:picLocks noChangeAspect="1" noChangeArrowheads="1"/>
          </p:cNvPicPr>
          <p:nvPr/>
        </p:nvPicPr>
        <p:blipFill>
          <a:blip r:embed="rId3"/>
          <a:srcRect/>
          <a:stretch>
            <a:fillRect/>
          </a:stretch>
        </p:blipFill>
        <p:spPr bwMode="auto">
          <a:xfrm>
            <a:off x="4235450" y="3765550"/>
            <a:ext cx="2241550" cy="841375"/>
          </a:xfrm>
          <a:prstGeom prst="rect">
            <a:avLst/>
          </a:prstGeom>
          <a:noFill/>
          <a:ln w="9525">
            <a:noFill/>
            <a:miter lim="800000"/>
            <a:headEnd/>
            <a:tailEnd/>
          </a:ln>
        </p:spPr>
      </p:pic>
      <p:pic>
        <p:nvPicPr>
          <p:cNvPr id="41990" name="Picture 6" descr="arcs"/>
          <p:cNvPicPr>
            <a:picLocks noChangeAspect="1" noChangeArrowheads="1"/>
          </p:cNvPicPr>
          <p:nvPr/>
        </p:nvPicPr>
        <p:blipFill>
          <a:blip r:embed="rId4"/>
          <a:srcRect/>
          <a:stretch>
            <a:fillRect/>
          </a:stretch>
        </p:blipFill>
        <p:spPr bwMode="auto">
          <a:xfrm>
            <a:off x="762000" y="3962400"/>
            <a:ext cx="1585913" cy="644525"/>
          </a:xfrm>
          <a:prstGeom prst="rect">
            <a:avLst/>
          </a:prstGeom>
          <a:noFill/>
          <a:ln w="9525">
            <a:noFill/>
            <a:miter lim="800000"/>
            <a:headEnd/>
            <a:tailEnd/>
          </a:ln>
        </p:spPr>
      </p:pic>
      <p:pic>
        <p:nvPicPr>
          <p:cNvPr id="41991" name="Picture 7" descr="ngs"/>
          <p:cNvPicPr>
            <a:picLocks noChangeAspect="1" noChangeArrowheads="1"/>
          </p:cNvPicPr>
          <p:nvPr/>
        </p:nvPicPr>
        <p:blipFill>
          <a:blip r:embed="rId5"/>
          <a:srcRect/>
          <a:stretch>
            <a:fillRect/>
          </a:stretch>
        </p:blipFill>
        <p:spPr bwMode="auto">
          <a:xfrm>
            <a:off x="539750" y="5181600"/>
            <a:ext cx="2000250" cy="854075"/>
          </a:xfrm>
          <a:prstGeom prst="rect">
            <a:avLst/>
          </a:prstGeom>
          <a:noFill/>
          <a:ln w="9525">
            <a:noFill/>
            <a:miter lim="800000"/>
            <a:headEnd/>
            <a:tailEnd/>
          </a:ln>
        </p:spPr>
      </p:pic>
      <p:pic>
        <p:nvPicPr>
          <p:cNvPr id="41992" name="Picture 10" descr="logo_lofi"/>
          <p:cNvPicPr>
            <a:picLocks noChangeAspect="1" noChangeArrowheads="1"/>
          </p:cNvPicPr>
          <p:nvPr/>
        </p:nvPicPr>
        <p:blipFill>
          <a:blip r:embed="rId6"/>
          <a:srcRect/>
          <a:stretch>
            <a:fillRect/>
          </a:stretch>
        </p:blipFill>
        <p:spPr bwMode="auto">
          <a:xfrm>
            <a:off x="6477000" y="3810000"/>
            <a:ext cx="2352675" cy="909638"/>
          </a:xfrm>
          <a:prstGeom prst="rect">
            <a:avLst/>
          </a:prstGeom>
          <a:noFill/>
          <a:ln w="9525">
            <a:noFill/>
            <a:miter lim="800000"/>
            <a:headEnd/>
            <a:tailEnd/>
          </a:ln>
        </p:spPr>
      </p:pic>
      <p:pic>
        <p:nvPicPr>
          <p:cNvPr id="41993" name="Picture 11" descr="team"/>
          <p:cNvPicPr>
            <a:picLocks noChangeAspect="1" noChangeArrowheads="1"/>
          </p:cNvPicPr>
          <p:nvPr/>
        </p:nvPicPr>
        <p:blipFill>
          <a:blip r:embed="rId7"/>
          <a:srcRect/>
          <a:stretch>
            <a:fillRect/>
          </a:stretch>
        </p:blipFill>
        <p:spPr bwMode="auto">
          <a:xfrm>
            <a:off x="2799556" y="4019550"/>
            <a:ext cx="1411288" cy="2070100"/>
          </a:xfrm>
          <a:prstGeom prst="rect">
            <a:avLst/>
          </a:prstGeom>
          <a:noFill/>
          <a:ln w="9525">
            <a:noFill/>
            <a:miter lim="800000"/>
            <a:headEnd/>
            <a:tailEnd/>
          </a:ln>
        </p:spPr>
      </p:pic>
      <p:pic>
        <p:nvPicPr>
          <p:cNvPr id="41994" name="Picture 13" descr="tglogo"/>
          <p:cNvPicPr>
            <a:picLocks noChangeAspect="1" noChangeArrowheads="1"/>
          </p:cNvPicPr>
          <p:nvPr/>
        </p:nvPicPr>
        <p:blipFill>
          <a:blip r:embed="rId8"/>
          <a:srcRect/>
          <a:stretch>
            <a:fillRect/>
          </a:stretch>
        </p:blipFill>
        <p:spPr bwMode="auto">
          <a:xfrm>
            <a:off x="4809331" y="4921250"/>
            <a:ext cx="1100138" cy="1295400"/>
          </a:xfrm>
          <a:prstGeom prst="rect">
            <a:avLst/>
          </a:prstGeom>
          <a:noFill/>
          <a:ln w="9525">
            <a:noFill/>
            <a:miter lim="800000"/>
            <a:headEnd/>
            <a:tailEnd/>
          </a:ln>
        </p:spPr>
      </p:pic>
      <p:pic>
        <p:nvPicPr>
          <p:cNvPr id="12" name="Picture 11" descr="ScreenSnapz.png"/>
          <p:cNvPicPr>
            <a:picLocks noChangeAspect="1"/>
          </p:cNvPicPr>
          <p:nvPr/>
        </p:nvPicPr>
        <p:blipFill>
          <a:blip r:embed="rId9"/>
          <a:stretch>
            <a:fillRect/>
          </a:stretch>
        </p:blipFill>
        <p:spPr>
          <a:xfrm>
            <a:off x="6530975" y="5683250"/>
            <a:ext cx="1930400" cy="533400"/>
          </a:xfrm>
          <a:prstGeom prst="rect">
            <a:avLst/>
          </a:prstGeom>
        </p:spPr>
      </p:pic>
      <p:pic>
        <p:nvPicPr>
          <p:cNvPr id="13" name="Picture 12"/>
          <p:cNvPicPr>
            <a:picLocks noChangeAspect="1"/>
          </p:cNvPicPr>
          <p:nvPr/>
        </p:nvPicPr>
        <p:blipFill>
          <a:blip r:embed="rId10"/>
          <a:stretch>
            <a:fillRect/>
          </a:stretch>
        </p:blipFill>
        <p:spPr>
          <a:xfrm>
            <a:off x="7015956" y="4724400"/>
            <a:ext cx="914400" cy="9144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12"/>
          <p:cNvSpPr>
            <a:spLocks noGrp="1" noChangeArrowheads="1"/>
          </p:cNvSpPr>
          <p:nvPr>
            <p:ph type="body" sz="half" idx="2"/>
          </p:nvPr>
        </p:nvSpPr>
        <p:spPr>
          <a:xfrm>
            <a:off x="4422775" y="1422400"/>
            <a:ext cx="4267200" cy="4749800"/>
          </a:xfrm>
        </p:spPr>
        <p:txBody>
          <a:bodyPr/>
          <a:lstStyle/>
          <a:p>
            <a:r>
              <a:rPr lang="en-US" sz="2400" dirty="0">
                <a:latin typeface="Arial" pitchFamily="-65" charset="0"/>
                <a:ea typeface="ＭＳ Ｐゴシック" pitchFamily="-65" charset="-128"/>
              </a:rPr>
              <a:t>Supported by:</a:t>
            </a:r>
            <a:endParaRPr lang="en-US" sz="2400" dirty="0" smtClean="0">
              <a:latin typeface="Arial" pitchFamily="-65" charset="0"/>
              <a:ea typeface="ＭＳ Ｐゴシック" pitchFamily="-65" charset="-128"/>
            </a:endParaRPr>
          </a:p>
          <a:p>
            <a:endParaRPr lang="en-US" sz="2400" dirty="0" smtClean="0">
              <a:latin typeface="Arial" pitchFamily="-65" charset="0"/>
              <a:ea typeface="ＭＳ Ｐゴシック" pitchFamily="-65" charset="-128"/>
              <a:hlinkClick r:id="rId3"/>
            </a:endParaRPr>
          </a:p>
          <a:p>
            <a:endParaRPr lang="en-US" sz="2400" dirty="0" smtClean="0">
              <a:latin typeface="Arial" pitchFamily="-65" charset="0"/>
              <a:ea typeface="ＭＳ Ｐゴシック" pitchFamily="-65" charset="-128"/>
              <a:hlinkClick r:id="rId3"/>
            </a:endParaRPr>
          </a:p>
          <a:p>
            <a:endParaRPr lang="en-US" sz="2400" dirty="0" smtClean="0">
              <a:latin typeface="Arial" pitchFamily="-65" charset="0"/>
              <a:ea typeface="ＭＳ Ｐゴシック" pitchFamily="-65" charset="-128"/>
              <a:hlinkClick r:id="rId3"/>
            </a:endParaRPr>
          </a:p>
          <a:p>
            <a:endParaRPr lang="en-US" sz="2400" dirty="0" smtClean="0">
              <a:latin typeface="Arial" pitchFamily="-65" charset="0"/>
              <a:ea typeface="ＭＳ Ｐゴシック" pitchFamily="-65" charset="-128"/>
              <a:hlinkClick r:id="rId3"/>
            </a:endParaRPr>
          </a:p>
          <a:p>
            <a:endParaRPr lang="en-US" sz="2400" dirty="0" smtClean="0">
              <a:latin typeface="Arial" pitchFamily="-65" charset="0"/>
              <a:ea typeface="ＭＳ Ｐゴシック" pitchFamily="-65" charset="-128"/>
              <a:hlinkClick r:id="rId3"/>
            </a:endParaRPr>
          </a:p>
          <a:p>
            <a:r>
              <a:rPr lang="en-US" sz="2400" dirty="0" smtClean="0">
                <a:latin typeface="Arial" pitchFamily="-65" charset="0"/>
                <a:ea typeface="ＭＳ Ｐゴシック" pitchFamily="-65" charset="-128"/>
                <a:hlinkClick r:id="rId3"/>
              </a:rPr>
              <a:t>http://inca.sdsc.edu</a:t>
            </a:r>
            <a:endParaRPr lang="en-US" sz="2400" dirty="0" smtClean="0">
              <a:latin typeface="Arial" pitchFamily="-65" charset="0"/>
              <a:ea typeface="ＭＳ Ｐゴシック" pitchFamily="-65" charset="-128"/>
            </a:endParaRPr>
          </a:p>
          <a:p>
            <a:endParaRPr lang="en-US" sz="2400" dirty="0" smtClean="0">
              <a:latin typeface="Arial" pitchFamily="-65" charset="0"/>
              <a:ea typeface="ＭＳ Ｐゴシック" pitchFamily="-65" charset="-128"/>
            </a:endParaRPr>
          </a:p>
          <a:p>
            <a:r>
              <a:rPr lang="en-US" sz="2400" dirty="0" smtClean="0">
                <a:latin typeface="Arial" pitchFamily="-65" charset="0"/>
                <a:ea typeface="ＭＳ Ｐゴシック" pitchFamily="-65" charset="-128"/>
                <a:hlinkClick r:id="rId4"/>
              </a:rPr>
              <a:t>http://inca.teragrid.org</a:t>
            </a:r>
            <a:endParaRPr lang="en-US" sz="2400" dirty="0" smtClean="0">
              <a:latin typeface="Arial" pitchFamily="-65" charset="0"/>
              <a:ea typeface="ＭＳ Ｐゴシック" pitchFamily="-65" charset="-128"/>
            </a:endParaRPr>
          </a:p>
          <a:p>
            <a:endParaRPr lang="en-US" sz="2400" dirty="0">
              <a:latin typeface="Arial" pitchFamily="-65" charset="0"/>
              <a:ea typeface="ＭＳ Ｐゴシック" pitchFamily="-65" charset="-128"/>
            </a:endParaRPr>
          </a:p>
        </p:txBody>
      </p:sp>
      <p:sp>
        <p:nvSpPr>
          <p:cNvPr id="27651" name="Rectangle 2"/>
          <p:cNvSpPr>
            <a:spLocks noGrp="1" noChangeArrowheads="1"/>
          </p:cNvSpPr>
          <p:nvPr>
            <p:ph type="title"/>
          </p:nvPr>
        </p:nvSpPr>
        <p:spPr/>
        <p:txBody>
          <a:bodyPr/>
          <a:lstStyle/>
          <a:p>
            <a:r>
              <a:rPr lang="en-US">
                <a:latin typeface="Arial" pitchFamily="-65" charset="0"/>
                <a:ea typeface="ＭＳ Ｐゴシック" pitchFamily="-65" charset="-128"/>
              </a:rPr>
              <a:t>Inca Information</a:t>
            </a:r>
          </a:p>
        </p:txBody>
      </p:sp>
      <p:pic>
        <p:nvPicPr>
          <p:cNvPr id="27653" name="Picture 5" descr="tglogo"/>
          <p:cNvPicPr>
            <a:picLocks noChangeAspect="1" noChangeArrowheads="1"/>
          </p:cNvPicPr>
          <p:nvPr/>
        </p:nvPicPr>
        <p:blipFill>
          <a:blip r:embed="rId5"/>
          <a:srcRect/>
          <a:stretch>
            <a:fillRect/>
          </a:stretch>
        </p:blipFill>
        <p:spPr bwMode="auto">
          <a:xfrm>
            <a:off x="6945313" y="2209800"/>
            <a:ext cx="1230312" cy="1447800"/>
          </a:xfrm>
          <a:prstGeom prst="rect">
            <a:avLst/>
          </a:prstGeom>
          <a:noFill/>
          <a:ln w="9525">
            <a:noFill/>
            <a:miter lim="800000"/>
            <a:headEnd/>
            <a:tailEnd/>
          </a:ln>
        </p:spPr>
      </p:pic>
      <p:pic>
        <p:nvPicPr>
          <p:cNvPr id="27654" name="Picture 16" descr="nsfe"/>
          <p:cNvPicPr>
            <a:picLocks noChangeAspect="1" noChangeArrowheads="1"/>
          </p:cNvPicPr>
          <p:nvPr/>
        </p:nvPicPr>
        <p:blipFill>
          <a:blip r:embed="rId6"/>
          <a:srcRect/>
          <a:stretch>
            <a:fillRect/>
          </a:stretch>
        </p:blipFill>
        <p:spPr bwMode="auto">
          <a:xfrm>
            <a:off x="5105400" y="2209800"/>
            <a:ext cx="1411288" cy="1385888"/>
          </a:xfrm>
          <a:prstGeom prst="rect">
            <a:avLst/>
          </a:prstGeom>
          <a:noFill/>
          <a:ln w="9525">
            <a:noFill/>
            <a:miter lim="800000"/>
            <a:headEnd/>
            <a:tailEnd/>
          </a:ln>
        </p:spPr>
      </p:pic>
      <p:pic>
        <p:nvPicPr>
          <p:cNvPr id="8" name="Picture 4" descr="450px-Sacsayhuaman_(pixinn"/>
          <p:cNvPicPr>
            <a:picLocks noChangeAspect="1" noChangeArrowheads="1"/>
          </p:cNvPicPr>
          <p:nvPr/>
        </p:nvPicPr>
        <p:blipFill>
          <a:blip r:embed="rId7"/>
          <a:srcRect/>
          <a:stretch>
            <a:fillRect/>
          </a:stretch>
        </p:blipFill>
        <p:spPr bwMode="auto">
          <a:xfrm>
            <a:off x="661459" y="1347788"/>
            <a:ext cx="337185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2120</TotalTime>
  <Words>1601</Words>
  <Application>Microsoft Office PowerPoint</Application>
  <PresentationFormat>On-screen Show (4:3)</PresentationFormat>
  <Paragraphs>131</Paragraphs>
  <Slides>9</Slides>
  <Notes>9</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Office Theme</vt:lpstr>
      <vt:lpstr>Inca Monitoring</vt:lpstr>
      <vt:lpstr>Inca provides user-level grid monitoring</vt:lpstr>
      <vt:lpstr>Reporters collect monitoring data</vt:lpstr>
      <vt:lpstr>Slide 4</vt:lpstr>
      <vt:lpstr>Inca TeraGrid deployment</vt:lpstr>
      <vt:lpstr>Using Inca and IPM to measure performance variation on TeraGrid</vt:lpstr>
      <vt:lpstr>Using Inca to execute Grid Assessment Probes (GrASP)</vt:lpstr>
      <vt:lpstr>Software status and deployments </vt:lpstr>
      <vt:lpstr>Inca Information</vt:lpstr>
    </vt:vector>
  </TitlesOfParts>
  <Company>RIT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Gregor von Laszewski</dc:creator>
  <cp:lastModifiedBy>Shava Smallen</cp:lastModifiedBy>
  <cp:revision>18</cp:revision>
  <dcterms:created xsi:type="dcterms:W3CDTF">2009-10-02T03:02:24Z</dcterms:created>
  <dcterms:modified xsi:type="dcterms:W3CDTF">2009-10-02T04:09:24Z</dcterms:modified>
</cp:coreProperties>
</file>