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2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1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87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34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9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9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18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81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91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6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CF51-4BF8-4485-BF7B-E569A7352E37}" type="datetimeFigureOut">
              <a:rPr lang="ru-RU" smtClean="0"/>
              <a:t>27.06.2016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7DE6-DF5A-4E2B-9487-B2170B773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10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580840" y="1140812"/>
                <a:ext cx="3978356" cy="1468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Нахождение пересечения множеств вершин двух мультиграфов онтологий на функциональном уровне</a:t>
                </a:r>
                <a:r>
                  <a:rPr lang="en-US" dirty="0">
                    <a:solidFill>
                      <a:schemeClr val="tx1"/>
                    </a:solidFill>
                  </a:rPr>
                  <a:t> (f)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40" y="1140812"/>
                <a:ext cx="3978356" cy="1468191"/>
              </a:xfrm>
              <a:prstGeom prst="rect">
                <a:avLst/>
              </a:prstGeom>
              <a:blipFill>
                <a:blip r:embed="rId2"/>
                <a:stretch>
                  <a:fillRect l="-458" r="-12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580840" y="4293411"/>
                <a:ext cx="3974437" cy="1293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Формирование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мн-ва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маршрутов к вершинам из </a:t>
                </a:r>
                <a:r>
                  <a:rPr lang="ru-RU" dirty="0" err="1">
                    <a:solidFill>
                      <a:schemeClr val="tx1"/>
                    </a:solidFill>
                  </a:rPr>
                  <a:t>мн-ва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на понятийном уровне (с)</a:t>
                </a: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40" y="4293411"/>
                <a:ext cx="3974437" cy="1293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Блок-схема: подготовка 5"/>
              <p:cNvSpPr/>
              <p:nvPr/>
            </p:nvSpPr>
            <p:spPr>
              <a:xfrm>
                <a:off x="2874485" y="2826581"/>
                <a:ext cx="3387144" cy="1249251"/>
              </a:xfrm>
              <a:prstGeom prst="flowChartPrepa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Для каждой вершины из множества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Блок-схема: подготовка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485" y="2826581"/>
                <a:ext cx="3387144" cy="1249251"/>
              </a:xfrm>
              <a:prstGeom prst="flowChartPreparation">
                <a:avLst/>
              </a:prstGeom>
              <a:blipFill>
                <a:blip r:embed="rId4"/>
                <a:stretch>
                  <a:fillRect t="-1449" b="-24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Блок-схема: данные 2"/>
              <p:cNvSpPr/>
              <p:nvPr/>
            </p:nvSpPr>
            <p:spPr>
              <a:xfrm>
                <a:off x="3214042" y="325358"/>
                <a:ext cx="2708031" cy="597876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Блок-схема: данные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42" y="325358"/>
                <a:ext cx="2708031" cy="597876"/>
              </a:xfrm>
              <a:prstGeom prst="flowChartInputOutpu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3" idx="4"/>
            <a:endCxn id="4" idx="0"/>
          </p:cNvCxnSpPr>
          <p:nvPr/>
        </p:nvCxnSpPr>
        <p:spPr>
          <a:xfrm>
            <a:off x="4568058" y="923234"/>
            <a:ext cx="1960" cy="21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2"/>
            <a:endCxn id="6" idx="0"/>
          </p:cNvCxnSpPr>
          <p:nvPr/>
        </p:nvCxnSpPr>
        <p:spPr>
          <a:xfrm flipH="1">
            <a:off x="4568057" y="2609003"/>
            <a:ext cx="1961" cy="21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5" idx="0"/>
          </p:cNvCxnSpPr>
          <p:nvPr/>
        </p:nvCxnSpPr>
        <p:spPr>
          <a:xfrm>
            <a:off x="4568057" y="4075832"/>
            <a:ext cx="2" cy="217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2"/>
          </p:cNvCxnSpPr>
          <p:nvPr/>
        </p:nvCxnSpPr>
        <p:spPr>
          <a:xfrm flipH="1">
            <a:off x="4568057" y="5586539"/>
            <a:ext cx="2" cy="1254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endCxn id="6" idx="3"/>
          </p:cNvCxnSpPr>
          <p:nvPr/>
        </p:nvCxnSpPr>
        <p:spPr>
          <a:xfrm rot="16200000" flipV="1">
            <a:off x="5067927" y="4644910"/>
            <a:ext cx="3406793" cy="10193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6" idx="1"/>
          </p:cNvCxnSpPr>
          <p:nvPr/>
        </p:nvCxnSpPr>
        <p:spPr>
          <a:xfrm rot="10800000" flipV="1">
            <a:off x="444381" y="3451207"/>
            <a:ext cx="2430104" cy="37443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1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одготовка 3"/>
          <p:cNvSpPr/>
          <p:nvPr/>
        </p:nvSpPr>
        <p:spPr>
          <a:xfrm>
            <a:off x="990323" y="1546010"/>
            <a:ext cx="2781837" cy="94015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Для каждого маршрута из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90323" y="2700920"/>
            <a:ext cx="2781836" cy="1004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Вычисление функции подобия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90323" y="3920224"/>
            <a:ext cx="2781836" cy="756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Поиск двух вершин с максимальной функцией подобия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990323" y="4893911"/>
                <a:ext cx="2781836" cy="7252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Формирование множества вершин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23" y="4893911"/>
                <a:ext cx="2781836" cy="725214"/>
              </a:xfrm>
              <a:prstGeom prst="rect">
                <a:avLst/>
              </a:prstGeom>
              <a:blipFill>
                <a:blip r:embed="rId2"/>
                <a:stretch>
                  <a:fillRect b="-66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Блок-схема: решение 7"/>
          <p:cNvSpPr/>
          <p:nvPr/>
        </p:nvSpPr>
        <p:spPr>
          <a:xfrm>
            <a:off x="2873610" y="170111"/>
            <a:ext cx="3387143" cy="115909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Пусто ли множество маршрутов?</a:t>
            </a:r>
          </a:p>
        </p:txBody>
      </p:sp>
      <p:cxnSp>
        <p:nvCxnSpPr>
          <p:cNvPr id="14" name="Соединительная линия уступом 13"/>
          <p:cNvCxnSpPr>
            <a:stCxn id="8" idx="1"/>
            <a:endCxn id="4" idx="0"/>
          </p:cNvCxnSpPr>
          <p:nvPr/>
        </p:nvCxnSpPr>
        <p:spPr>
          <a:xfrm rot="10800000" flipV="1">
            <a:off x="2381242" y="749660"/>
            <a:ext cx="492368" cy="796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5" idx="0"/>
          </p:cNvCxnSpPr>
          <p:nvPr/>
        </p:nvCxnSpPr>
        <p:spPr>
          <a:xfrm flipH="1">
            <a:off x="2381241" y="2486168"/>
            <a:ext cx="1" cy="21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0814" y="386911"/>
            <a:ext cx="5332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5" idx="2"/>
            <a:endCxn id="2" idx="0"/>
          </p:cNvCxnSpPr>
          <p:nvPr/>
        </p:nvCxnSpPr>
        <p:spPr>
          <a:xfrm>
            <a:off x="2381241" y="3705472"/>
            <a:ext cx="0" cy="21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" idx="2"/>
            <a:endCxn id="3" idx="0"/>
          </p:cNvCxnSpPr>
          <p:nvPr/>
        </p:nvCxnSpPr>
        <p:spPr>
          <a:xfrm>
            <a:off x="2381241" y="4676968"/>
            <a:ext cx="0" cy="216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60753" y="380328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50" name="Соединительная линия уступом 49"/>
          <p:cNvCxnSpPr>
            <a:stCxn id="3" idx="3"/>
            <a:endCxn id="4" idx="3"/>
          </p:cNvCxnSpPr>
          <p:nvPr/>
        </p:nvCxnSpPr>
        <p:spPr>
          <a:xfrm flipV="1">
            <a:off x="3772159" y="2016089"/>
            <a:ext cx="1" cy="3240429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Блок-схема: узел 56"/>
          <p:cNvSpPr/>
          <p:nvPr/>
        </p:nvSpPr>
        <p:spPr>
          <a:xfrm>
            <a:off x="4338581" y="5619125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4" idx="1"/>
            <a:endCxn id="57" idx="2"/>
          </p:cNvCxnSpPr>
          <p:nvPr/>
        </p:nvCxnSpPr>
        <p:spPr>
          <a:xfrm rot="10800000" flipH="1" flipV="1">
            <a:off x="990323" y="2016089"/>
            <a:ext cx="3348258" cy="3831636"/>
          </a:xfrm>
          <a:prstGeom prst="bentConnector3">
            <a:avLst>
              <a:gd name="adj1" fmla="val -68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8" idx="3"/>
            <a:endCxn id="57" idx="6"/>
          </p:cNvCxnSpPr>
          <p:nvPr/>
        </p:nvCxnSpPr>
        <p:spPr>
          <a:xfrm flipH="1">
            <a:off x="4795781" y="749661"/>
            <a:ext cx="1464972" cy="5098064"/>
          </a:xfrm>
          <a:prstGeom prst="bentConnector3">
            <a:avLst>
              <a:gd name="adj1" fmla="val -348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8" idx="0"/>
          </p:cNvCxnSpPr>
          <p:nvPr/>
        </p:nvCxnSpPr>
        <p:spPr>
          <a:xfrm flipH="1">
            <a:off x="4567182" y="-823793"/>
            <a:ext cx="1422" cy="993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Блок-схема: узел 65"/>
          <p:cNvSpPr/>
          <p:nvPr/>
        </p:nvSpPr>
        <p:spPr>
          <a:xfrm>
            <a:off x="4338581" y="6198675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stCxn id="57" idx="4"/>
            <a:endCxn id="66" idx="0"/>
          </p:cNvCxnSpPr>
          <p:nvPr/>
        </p:nvCxnSpPr>
        <p:spPr>
          <a:xfrm>
            <a:off x="4567181" y="6076325"/>
            <a:ext cx="0" cy="122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66" idx="6"/>
          </p:cNvCxnSpPr>
          <p:nvPr/>
        </p:nvCxnSpPr>
        <p:spPr>
          <a:xfrm flipV="1">
            <a:off x="4795781" y="-410198"/>
            <a:ext cx="2485236" cy="683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endCxn id="66" idx="2"/>
          </p:cNvCxnSpPr>
          <p:nvPr/>
        </p:nvCxnSpPr>
        <p:spPr>
          <a:xfrm rot="16200000" flipH="1">
            <a:off x="-826429" y="1262264"/>
            <a:ext cx="6427275" cy="39027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6" idx="4"/>
          </p:cNvCxnSpPr>
          <p:nvPr/>
        </p:nvCxnSpPr>
        <p:spPr>
          <a:xfrm>
            <a:off x="4567181" y="6655875"/>
            <a:ext cx="0" cy="49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2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2930258" y="134814"/>
                <a:ext cx="3289332" cy="1488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Для множеств вершин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sub>
                      <m:sup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sup>
                    </m:sSubSup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((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)\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sup>
                    </m:sSubSup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 ищется пара вершин, входящих в одну компоненту связности графа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258" y="134814"/>
                <a:ext cx="3289332" cy="1488831"/>
              </a:xfrm>
              <a:prstGeom prst="rect">
                <a:avLst/>
              </a:prstGeom>
              <a:blipFill>
                <a:blip r:embed="rId2"/>
                <a:stretch>
                  <a:fillRect l="-1109" t="-4065" r="-2218" b="-85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5078973" y="3868027"/>
            <a:ext cx="3293441" cy="1152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Замена </a:t>
            </a:r>
            <a:r>
              <a:rPr lang="ru-RU" dirty="0" smtClean="0">
                <a:solidFill>
                  <a:sysClr val="windowText" lastClr="000000"/>
                </a:solidFill>
              </a:rPr>
              <a:t>соответствующей </a:t>
            </a:r>
            <a:r>
              <a:rPr lang="ru-RU" dirty="0">
                <a:solidFill>
                  <a:sysClr val="windowText" lastClr="000000"/>
                </a:solidFill>
              </a:rPr>
              <a:t>компонентой (или ее фрагментом, включающим обе вершины</a:t>
            </a:r>
            <a:r>
              <a:rPr lang="ru-RU" dirty="0" smtClean="0">
                <a:solidFill>
                  <a:sysClr val="windowText" lastClr="000000"/>
                </a:solidFill>
              </a:rPr>
              <a:t>)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Прямая со стрелкой 4"/>
          <p:cNvCxnSpPr>
            <a:endCxn id="2" idx="0"/>
          </p:cNvCxnSpPr>
          <p:nvPr/>
        </p:nvCxnSpPr>
        <p:spPr>
          <a:xfrm>
            <a:off x="4574924" y="-896816"/>
            <a:ext cx="0" cy="103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решение 5"/>
          <p:cNvSpPr/>
          <p:nvPr/>
        </p:nvSpPr>
        <p:spPr>
          <a:xfrm>
            <a:off x="2881352" y="1799159"/>
            <a:ext cx="3387143" cy="115909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Такие вершины существуют?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Блок-схема: подготовка 6"/>
          <p:cNvSpPr/>
          <p:nvPr/>
        </p:nvSpPr>
        <p:spPr>
          <a:xfrm>
            <a:off x="5477185" y="2821831"/>
            <a:ext cx="2497016" cy="832339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Для каждой пары вершин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Прямая со стрелкой 8"/>
          <p:cNvCxnSpPr>
            <a:stCxn id="2" idx="2"/>
            <a:endCxn id="6" idx="0"/>
          </p:cNvCxnSpPr>
          <p:nvPr/>
        </p:nvCxnSpPr>
        <p:spPr>
          <a:xfrm>
            <a:off x="4574924" y="1623645"/>
            <a:ext cx="0" cy="17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2987900" y="5234752"/>
                <a:ext cx="3293441" cy="10407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ysClr val="windowText" lastClr="000000"/>
                    </a:solidFill>
                  </a:rPr>
                  <a:t>Пересечение </a:t>
                </a:r>
                <a:r>
                  <a:rPr lang="ru-RU" dirty="0" err="1" smtClean="0">
                    <a:solidFill>
                      <a:sysClr val="windowText" lastClr="000000"/>
                    </a:solidFill>
                  </a:rPr>
                  <a:t>мультиграфов</a:t>
                </a:r>
                <a:r>
                  <a:rPr lang="ru-RU" dirty="0" smtClean="0">
                    <a:solidFill>
                      <a:sysClr val="windowText" lastClr="000000"/>
                    </a:solidFill>
                  </a:rPr>
                  <a:t>, формирование множества </a:t>
                </a:r>
                <a:r>
                  <a:rPr lang="ru-RU" dirty="0" smtClean="0">
                    <a:solidFill>
                      <a:sysClr val="windowText" lastClr="000000"/>
                    </a:solidFill>
                  </a:rPr>
                  <a:t>вершин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sub>
                      <m: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ru-RU" dirty="0" smtClean="0">
                    <a:solidFill>
                      <a:sysClr val="windowText" lastClr="000000"/>
                    </a:solidFill>
                  </a:rPr>
                  <a:t> с учетом терминологической системы</a:t>
                </a:r>
                <a:endParaRPr lang="ru-RU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00" y="5234752"/>
                <a:ext cx="3293441" cy="1040795"/>
              </a:xfrm>
              <a:prstGeom prst="rect">
                <a:avLst/>
              </a:prstGeom>
              <a:blipFill>
                <a:blip r:embed="rId3"/>
                <a:stretch>
                  <a:fillRect t="-9884" b="-16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>
            <a:stCxn id="7" idx="2"/>
            <a:endCxn id="3" idx="0"/>
          </p:cNvCxnSpPr>
          <p:nvPr/>
        </p:nvCxnSpPr>
        <p:spPr>
          <a:xfrm>
            <a:off x="6725693" y="3654170"/>
            <a:ext cx="1" cy="213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97035" y="2050752"/>
            <a:ext cx="5332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281341" y="2050752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45" name="Соединительная линия уступом 44"/>
          <p:cNvCxnSpPr>
            <a:stCxn id="6" idx="3"/>
            <a:endCxn id="7" idx="0"/>
          </p:cNvCxnSpPr>
          <p:nvPr/>
        </p:nvCxnSpPr>
        <p:spPr>
          <a:xfrm>
            <a:off x="6268495" y="2378709"/>
            <a:ext cx="457198" cy="4431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3" idx="3"/>
            <a:endCxn id="7" idx="3"/>
          </p:cNvCxnSpPr>
          <p:nvPr/>
        </p:nvCxnSpPr>
        <p:spPr>
          <a:xfrm flipH="1" flipV="1">
            <a:off x="7974201" y="3238001"/>
            <a:ext cx="398213" cy="1206460"/>
          </a:xfrm>
          <a:prstGeom prst="bentConnector3">
            <a:avLst>
              <a:gd name="adj1" fmla="val -574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6" idx="1"/>
            <a:endCxn id="77" idx="2"/>
          </p:cNvCxnSpPr>
          <p:nvPr/>
        </p:nvCxnSpPr>
        <p:spPr>
          <a:xfrm rot="10800000" flipH="1" flipV="1">
            <a:off x="2881352" y="2378708"/>
            <a:ext cx="1524668" cy="4250691"/>
          </a:xfrm>
          <a:prstGeom prst="bentConnector3">
            <a:avLst>
              <a:gd name="adj1" fmla="val -31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" idx="1"/>
            <a:endCxn id="10" idx="0"/>
          </p:cNvCxnSpPr>
          <p:nvPr/>
        </p:nvCxnSpPr>
        <p:spPr>
          <a:xfrm rot="10800000" flipV="1">
            <a:off x="4634621" y="3238000"/>
            <a:ext cx="842564" cy="19967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Блок-схема: узел 76"/>
          <p:cNvSpPr/>
          <p:nvPr/>
        </p:nvSpPr>
        <p:spPr>
          <a:xfrm>
            <a:off x="4406020" y="640080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stCxn id="10" idx="2"/>
            <a:endCxn id="77" idx="0"/>
          </p:cNvCxnSpPr>
          <p:nvPr/>
        </p:nvCxnSpPr>
        <p:spPr>
          <a:xfrm flipH="1">
            <a:off x="4634620" y="6275547"/>
            <a:ext cx="1" cy="125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3411416" y="1038602"/>
                <a:ext cx="2543907" cy="15404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sup>
                      </m:sSubSup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</m:sub>
                      </m:sSub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\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∩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sSubSup>
                            <m:sSub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\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∩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sSubSup>
                            <m:sSub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16" y="1038602"/>
                <a:ext cx="2543907" cy="1540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Блок-схема: данные 2"/>
              <p:cNvSpPr/>
              <p:nvPr/>
            </p:nvSpPr>
            <p:spPr>
              <a:xfrm>
                <a:off x="3411416" y="3165231"/>
                <a:ext cx="2543907" cy="797169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sup>
                      </m:sSubSup>
                    </m:oMath>
                  </m:oMathPara>
                </a14:m>
                <a:endParaRPr lang="ru-RU"/>
              </a:p>
            </p:txBody>
          </p:sp>
        </mc:Choice>
        <mc:Fallback>
          <p:sp>
            <p:nvSpPr>
              <p:cNvPr id="3" name="Блок-схема: данные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16" y="3165231"/>
                <a:ext cx="2543907" cy="797169"/>
              </a:xfrm>
              <a:prstGeom prst="flowChartInputOutpu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>
            <a:endCxn id="2" idx="0"/>
          </p:cNvCxnSpPr>
          <p:nvPr/>
        </p:nvCxnSpPr>
        <p:spPr>
          <a:xfrm>
            <a:off x="4683369" y="-304800"/>
            <a:ext cx="1" cy="134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2" idx="2"/>
            <a:endCxn id="3" idx="1"/>
          </p:cNvCxnSpPr>
          <p:nvPr/>
        </p:nvCxnSpPr>
        <p:spPr>
          <a:xfrm>
            <a:off x="4683370" y="2579078"/>
            <a:ext cx="0" cy="58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37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91</Words>
  <Application>Microsoft Office PowerPoint</Application>
  <PresentationFormat>Экран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Inception</dc:creator>
  <cp:lastModifiedBy>Юрий</cp:lastModifiedBy>
  <cp:revision>18</cp:revision>
  <dcterms:created xsi:type="dcterms:W3CDTF">2016-06-23T12:52:57Z</dcterms:created>
  <dcterms:modified xsi:type="dcterms:W3CDTF">2016-06-27T16:41:13Z</dcterms:modified>
</cp:coreProperties>
</file>