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57" r:id="rId5"/>
    <p:sldId id="268" r:id="rId6"/>
    <p:sldId id="271" r:id="rId7"/>
    <p:sldId id="262" r:id="rId8"/>
    <p:sldId id="273" r:id="rId9"/>
    <p:sldId id="274" r:id="rId10"/>
    <p:sldId id="275" r:id="rId11"/>
    <p:sldId id="25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8DBB0B-F1EB-4335-8B6A-9FE97992573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F7360A-B535-4335-8203-2A12DD3C31B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40461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BB0B-F1EB-4335-8B6A-9FE97992573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360A-B535-4335-8203-2A12DD3C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6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BB0B-F1EB-4335-8B6A-9FE97992573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360A-B535-4335-8203-2A12DD3C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8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BB0B-F1EB-4335-8B6A-9FE97992573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360A-B535-4335-8203-2A12DD3C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8DBB0B-F1EB-4335-8B6A-9FE97992573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F7360A-B535-4335-8203-2A12DD3C31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3703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BB0B-F1EB-4335-8B6A-9FE97992573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360A-B535-4335-8203-2A12DD3C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9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BB0B-F1EB-4335-8B6A-9FE97992573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360A-B535-4335-8203-2A12DD3C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BB0B-F1EB-4335-8B6A-9FE97992573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360A-B535-4335-8203-2A12DD3C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BB0B-F1EB-4335-8B6A-9FE97992573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360A-B535-4335-8203-2A12DD3C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8DBB0B-F1EB-4335-8B6A-9FE97992573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F7360A-B535-4335-8203-2A12DD3C31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279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8DBB0B-F1EB-4335-8B6A-9FE97992573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F7360A-B535-4335-8203-2A12DD3C31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3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58DBB0B-F1EB-4335-8B6A-9FE97992573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7F7360A-B535-4335-8203-2A12DD3C31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419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8400F-5899-4337-9CD5-ECD68D9D7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956" y="1480930"/>
            <a:ext cx="4975700" cy="3672027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latin typeface="Bahnschrift Light Condensed" panose="020B0502040204020203" pitchFamily="34" charset="0"/>
              </a:rPr>
              <a:t>Job Posting Clustering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AD70C-8E28-4974-95EB-B3E309220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058" y="1480930"/>
            <a:ext cx="2728917" cy="3732515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Bahnschrift Light Condensed" panose="020B0502040204020203" pitchFamily="34" charset="0"/>
              </a:rPr>
              <a:t>Gary Guo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02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218537-0774-4E48-84B0-2D0E90E7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73811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6F4F-39FD-4687-9764-0BE9BE7F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779E-0210-4E8F-B3B3-459C49ED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20</a:t>
            </a:r>
            <a:r>
              <a:rPr lang="en-US" baseline="30000" dirty="0"/>
              <a:t>th</a:t>
            </a:r>
            <a:r>
              <a:rPr lang="en-US" dirty="0"/>
              <a:t> to May 27</a:t>
            </a:r>
            <a:r>
              <a:rPr lang="en-US" baseline="30000" dirty="0"/>
              <a:t>th</a:t>
            </a:r>
          </a:p>
          <a:p>
            <a:r>
              <a:rPr lang="en-US" dirty="0"/>
              <a:t>TF-IDF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Hierarchical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Mean-shift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Affinity Propagation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DBScan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9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6F4F-39FD-4687-9764-0BE9BE7F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779E-0210-4E8F-B3B3-459C49ED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28</a:t>
            </a:r>
            <a:r>
              <a:rPr lang="en-US" baseline="30000" dirty="0"/>
              <a:t>th</a:t>
            </a:r>
            <a:r>
              <a:rPr lang="en-US" dirty="0"/>
              <a:t> to June 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Word2Vec</a:t>
            </a:r>
          </a:p>
          <a:p>
            <a:pPr lvl="1"/>
            <a:r>
              <a:rPr lang="en-US" dirty="0"/>
              <a:t>LDA/Mallet</a:t>
            </a:r>
          </a:p>
          <a:p>
            <a:pPr lvl="1"/>
            <a:r>
              <a:rPr lang="en-US" dirty="0"/>
              <a:t>t-SNE vs. PCA vs. MDS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9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6F4F-39FD-4687-9764-0BE9BE7F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779E-0210-4E8F-B3B3-459C49ED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June 6</a:t>
            </a:r>
            <a:r>
              <a:rPr lang="en-US" baseline="30000" dirty="0"/>
              <a:t>th</a:t>
            </a:r>
            <a:r>
              <a:rPr lang="en-US" dirty="0"/>
              <a:t> to June 12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Develop pipeline</a:t>
            </a:r>
          </a:p>
          <a:p>
            <a:pPr lvl="1"/>
            <a:r>
              <a:rPr lang="en-US" dirty="0"/>
              <a:t>Create visuals and finalize conclusion</a:t>
            </a:r>
          </a:p>
          <a:p>
            <a:pPr lvl="1"/>
            <a:r>
              <a:rPr lang="en-US" dirty="0"/>
              <a:t>Organize methodology</a:t>
            </a:r>
          </a:p>
          <a:p>
            <a:pPr lvl="1"/>
            <a:r>
              <a:rPr lang="en-US" dirty="0"/>
              <a:t>Plan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2071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58CB5F-6D21-472C-8204-1D5D6025D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68" y="0"/>
            <a:ext cx="6236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7A1869-4C1B-4AD1-BD80-1FFBE831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0"/>
            <a:ext cx="6172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AAEE-0D2A-4975-BFB5-BCB61C2D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Bahnschrift Light Condensed" panose="020B0502040204020203" pitchFamily="34" charset="0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232D-030C-4914-B6AA-799692636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ahnschrift Light Condensed" panose="020B0502040204020203" pitchFamily="34" charset="0"/>
              </a:rPr>
              <a:t>To use key words and phrases to cluster job postings </a:t>
            </a:r>
          </a:p>
          <a:p>
            <a:pPr marL="0" indent="0">
              <a:buNone/>
            </a:pPr>
            <a:endParaRPr lang="en-US" sz="3200" dirty="0">
              <a:latin typeface="Bahnschrift Light Condensed" panose="020B0502040204020203" pitchFamily="34" charset="0"/>
            </a:endParaRPr>
          </a:p>
          <a:p>
            <a:r>
              <a:rPr lang="en-US" sz="3200" dirty="0">
                <a:latin typeface="Bahnschrift Light Condensed" panose="020B0502040204020203" pitchFamily="34" charset="0"/>
              </a:rPr>
              <a:t>To identify the unique skills and expectations for each job cluster</a:t>
            </a:r>
          </a:p>
          <a:p>
            <a:pPr marL="0" indent="0">
              <a:buNone/>
            </a:pPr>
            <a:endParaRPr lang="en-US" sz="3200" dirty="0">
              <a:latin typeface="Bahnschrift Light Condensed" panose="020B0502040204020203" pitchFamily="34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To classify new job postings based on created clusters </a:t>
            </a:r>
          </a:p>
        </p:txBody>
      </p:sp>
    </p:spTree>
    <p:extLst>
      <p:ext uri="{BB962C8B-B14F-4D97-AF65-F5344CB8AC3E}">
        <p14:creationId xmlns:p14="http://schemas.microsoft.com/office/powerpoint/2010/main" val="54492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CAD8-AE6B-4C1A-8C66-D804876A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Bahnschrift Light Condensed" panose="020B0502040204020203" pitchFamily="34" charset="0"/>
                <a:cs typeface="Aldhabi" panose="020B0604020202020204" pitchFamily="2" charset="-78"/>
              </a:rPr>
              <a:t>Components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0074-F0E7-42B0-B122-BD6E888C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886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 Light Condensed" panose="020B0502040204020203" pitchFamily="34" charset="0"/>
              </a:rPr>
              <a:t>Indeed Web-scraper </a:t>
            </a:r>
          </a:p>
          <a:p>
            <a:pPr marL="0" indent="0">
              <a:buNone/>
            </a:pPr>
            <a:endParaRPr lang="en-US" sz="3200" dirty="0">
              <a:latin typeface="Bahnschrift Light Condensed" panose="020B0502040204020203" pitchFamily="34" charset="0"/>
            </a:endParaRPr>
          </a:p>
          <a:p>
            <a:r>
              <a:rPr lang="en-US" sz="3200" dirty="0">
                <a:latin typeface="Bahnschrift Light Condensed" panose="020B0502040204020203" pitchFamily="34" charset="0"/>
              </a:rPr>
              <a:t>Data Preprocessing and Modeling</a:t>
            </a:r>
          </a:p>
          <a:p>
            <a:pPr marL="0" indent="0">
              <a:buNone/>
            </a:pPr>
            <a:endParaRPr lang="en-US" sz="3200" dirty="0">
              <a:latin typeface="Bahnschrift Light Condensed" panose="020B0502040204020203" pitchFamily="34" charset="0"/>
            </a:endParaRPr>
          </a:p>
          <a:p>
            <a:r>
              <a:rPr lang="en-US" sz="3200" dirty="0">
                <a:latin typeface="Bahnschrift Light Condensed" panose="020B0502040204020203" pitchFamily="34" charset="0"/>
              </a:rPr>
              <a:t>Visualization </a:t>
            </a:r>
          </a:p>
          <a:p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187DC12-7DCB-4C24-AED1-EDD8E6228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320" y="685800"/>
            <a:ext cx="2113917" cy="191309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109B924-8A3A-4F96-9315-BBE6FFAD9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25" y="1958829"/>
            <a:ext cx="2657375" cy="1430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8DEDC1-D512-4983-B2F8-97AB39B64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49702"/>
            <a:ext cx="4012698" cy="1244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A32BB7-6753-40E4-A50B-E41FCD757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69" y="4447669"/>
            <a:ext cx="4979534" cy="17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1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87BF-5F8C-4C2C-8DCA-3D401BB8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Bahnschrift Light Condensed" panose="020B0502040204020203" pitchFamily="34" charset="0"/>
                <a:cs typeface="Aldhabi" panose="020B0604020202020204" pitchFamily="2" charset="-78"/>
              </a:rPr>
              <a:t>Exploration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A708-67A2-4AE6-9365-0E4C2E2D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286000"/>
            <a:ext cx="9495322" cy="3581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 Light Condensed" panose="020B0502040204020203" pitchFamily="34" charset="0"/>
              </a:rPr>
              <a:t>TF-IDF  |  Word2Vec  |  LDA/Mallet</a:t>
            </a:r>
          </a:p>
          <a:p>
            <a:pPr marL="0" indent="0">
              <a:buNone/>
            </a:pPr>
            <a:endParaRPr lang="en-US" sz="3200" dirty="0">
              <a:latin typeface="Bahnschrift Light Condensed" panose="020B0502040204020203" pitchFamily="34" charset="0"/>
            </a:endParaRPr>
          </a:p>
          <a:p>
            <a:r>
              <a:rPr lang="en-US" sz="3200" dirty="0">
                <a:latin typeface="Bahnschrift Light Condensed" panose="020B0502040204020203" pitchFamily="34" charset="0"/>
              </a:rPr>
              <a:t>K-means  |  Hierarchical  |  Mean-shift  |  AP</a:t>
            </a:r>
          </a:p>
          <a:p>
            <a:endParaRPr lang="en-US" sz="3200" dirty="0">
              <a:latin typeface="Bahnschrift Light Condensed" panose="020B0502040204020203" pitchFamily="34" charset="0"/>
            </a:endParaRPr>
          </a:p>
          <a:p>
            <a:r>
              <a:rPr lang="en-US" sz="3200" dirty="0">
                <a:latin typeface="Bahnschrift Light Condensed" panose="020B0502040204020203" pitchFamily="34" charset="0"/>
              </a:rPr>
              <a:t>t-SNE  |  MDS  |  PCA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115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804B-1A0C-4BE1-BE65-96AE80C1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Bahnschrift Light Condensed" panose="020B0502040204020203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499B-74AB-437D-B8B3-29B94C04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Word2Vec  |  LDA Mallet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K-means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t-SNE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9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C9BD-8E83-44F3-8EA7-2DBD4FC1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Bahnschrift Light Condensed" panose="020B0502040204020203" pitchFamily="34" charset="0"/>
              </a:rPr>
              <a:t>App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7B5EE-072B-4FF2-B34E-9E8529D1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ahnschrift Light Condensed" panose="020B0502040204020203" pitchFamily="34" charset="0"/>
              </a:rPr>
              <a:t>Test full scraper pipeline </a:t>
            </a:r>
          </a:p>
          <a:p>
            <a:endParaRPr lang="en-US" sz="3200" dirty="0">
              <a:latin typeface="Bahnschrift Light Condensed" panose="020B0502040204020203" pitchFamily="34" charset="0"/>
            </a:endParaRPr>
          </a:p>
          <a:p>
            <a:r>
              <a:rPr lang="en-US" sz="3200" dirty="0">
                <a:latin typeface="Bahnschrift Light Condensed" panose="020B0502040204020203" pitchFamily="34" charset="0"/>
              </a:rPr>
              <a:t>Visually compare clusters </a:t>
            </a:r>
          </a:p>
          <a:p>
            <a:endParaRPr lang="en-US" sz="3200" dirty="0">
              <a:latin typeface="Bahnschrift Light Condensed" panose="020B0502040204020203" pitchFamily="34" charset="0"/>
            </a:endParaRPr>
          </a:p>
          <a:p>
            <a:r>
              <a:rPr lang="en-US" sz="3200" dirty="0">
                <a:latin typeface="Bahnschrift Light Condensed" panose="020B0502040204020203" pitchFamily="34" charset="0"/>
              </a:rPr>
              <a:t>Test classification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078C99-18C1-4E8B-BE60-E09774515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256" y="1073002"/>
            <a:ext cx="4478913" cy="2311697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CD6AC39-176B-4F93-968A-79A0E2491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014" y="3429000"/>
            <a:ext cx="3395399" cy="317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9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E6B7-9C9F-4769-A141-89DAB1FA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Bahnschrift Light Condensed" panose="020B0502040204020203" pitchFamily="34" charset="0"/>
              </a:rPr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EEE0-827E-43D4-A6C2-7652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ahnschrift Light Condensed" panose="020B0502040204020203" pitchFamily="34" charset="0"/>
              </a:rPr>
              <a:t>Phrase classification</a:t>
            </a:r>
          </a:p>
          <a:p>
            <a:endParaRPr lang="en-US" sz="3200" dirty="0">
              <a:latin typeface="Bahnschrift Light Condensed" panose="020B0502040204020203" pitchFamily="34" charset="0"/>
            </a:endParaRPr>
          </a:p>
          <a:p>
            <a:r>
              <a:rPr lang="en-US" sz="3200" dirty="0">
                <a:latin typeface="Bahnschrift Light Condensed" panose="020B0502040204020203" pitchFamily="34" charset="0"/>
              </a:rPr>
              <a:t>Soft clustering </a:t>
            </a:r>
          </a:p>
          <a:p>
            <a:endParaRPr lang="en-US" sz="3200" dirty="0">
              <a:latin typeface="Bahnschrift Light Condensed" panose="020B0502040204020203" pitchFamily="34" charset="0"/>
            </a:endParaRPr>
          </a:p>
          <a:p>
            <a:r>
              <a:rPr lang="en-US" sz="3200" dirty="0">
                <a:latin typeface="Bahnschrift Light Condensed" panose="020B0502040204020203" pitchFamily="34" charset="0"/>
              </a:rPr>
              <a:t>Higher granularity </a:t>
            </a:r>
          </a:p>
        </p:txBody>
      </p:sp>
    </p:spTree>
    <p:extLst>
      <p:ext uri="{BB962C8B-B14F-4D97-AF65-F5344CB8AC3E}">
        <p14:creationId xmlns:p14="http://schemas.microsoft.com/office/powerpoint/2010/main" val="1697617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147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Bahnschrift Light Condensed</vt:lpstr>
      <vt:lpstr>Franklin Gothic Book</vt:lpstr>
      <vt:lpstr>Crop</vt:lpstr>
      <vt:lpstr>Job Posting Clustering Project</vt:lpstr>
      <vt:lpstr>PowerPoint Presentation</vt:lpstr>
      <vt:lpstr>PowerPoint Presentation</vt:lpstr>
      <vt:lpstr>Goal</vt:lpstr>
      <vt:lpstr>Components </vt:lpstr>
      <vt:lpstr>Exploration</vt:lpstr>
      <vt:lpstr>Results</vt:lpstr>
      <vt:lpstr>App Functionality</vt:lpstr>
      <vt:lpstr>Future</vt:lpstr>
      <vt:lpstr>Workflow</vt:lpstr>
      <vt:lpstr>Sprint (I)</vt:lpstr>
      <vt:lpstr>Sprint (II)</vt:lpstr>
      <vt:lpstr>Sprint (III)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Posting Clustering Project</dc:title>
  <dc:creator>Jinan Ni</dc:creator>
  <cp:lastModifiedBy>Jinan Ni</cp:lastModifiedBy>
  <cp:revision>2</cp:revision>
  <dcterms:created xsi:type="dcterms:W3CDTF">2019-06-10T04:27:57Z</dcterms:created>
  <dcterms:modified xsi:type="dcterms:W3CDTF">2019-06-10T04:39:53Z</dcterms:modified>
</cp:coreProperties>
</file>