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ed6000c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ed6000c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ed6000c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ed6000c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ed6000c9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d6000c9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ed6000c9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ed6000c9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ed6000c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ed6000c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ed6000c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ed6000c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d6000c9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d6000c9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ed6000c9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d6000c9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ed6000c9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d6000c9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d6000c9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d6000c9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6cc6eb5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6cc6eb5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d6000c9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d6000c9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ed6000c9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d6000c9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ed6000c9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ed6000c9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ed6000c9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d6000c9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df5c0cce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df5c0cc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df5c0cce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df5c0cce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df5c0cce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df5c0cce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df5c0cce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df5c0cce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df5c0cc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df5c0cc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df5c0cc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df5c0cc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6cc6eb5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6cc6eb5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df5c0cc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df5c0cc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df5c0cc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df5c0cc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df5c0cc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df5c0cc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df5c0cce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df5c0cce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df5c0cc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df5c0cc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df5c0cce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df5c0cce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6cc6eb5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6cc6eb5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6cc6eb5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cc6eb5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ed6000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ed6000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ed6000c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ed6000c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ed6000c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ed6000c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ed6000c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ed6000c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d6000c9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d6000c9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Movie Watching Group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Use case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[UC03]U</a:t>
            </a:r>
            <a:r>
              <a:rPr lang="zh-CN"/>
              <a:t>se case discription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a:t>
            </a:r>
            <a:r>
              <a:rPr lang="zh-CN"/>
              <a:t>se case ID: UC03</a:t>
            </a:r>
            <a:endParaRPr/>
          </a:p>
          <a:p>
            <a:pPr indent="0" lvl="0" marL="0" rtl="0" algn="l">
              <a:spcBef>
                <a:spcPts val="1600"/>
              </a:spcBef>
              <a:spcAft>
                <a:spcPts val="0"/>
              </a:spcAft>
              <a:buNone/>
            </a:pPr>
            <a:r>
              <a:rPr lang="zh-CN"/>
              <a:t>Use case title: DISPLAY PASSWORD ERROR</a:t>
            </a:r>
            <a:endParaRPr/>
          </a:p>
          <a:p>
            <a:pPr indent="0" lvl="0" marL="0" rtl="0" algn="l">
              <a:spcBef>
                <a:spcPts val="1600"/>
              </a:spcBef>
              <a:spcAft>
                <a:spcPts val="0"/>
              </a:spcAft>
              <a:buNone/>
            </a:pPr>
            <a:r>
              <a:rPr lang="zh-CN"/>
              <a:t>Use case description: This use case is used when the user types wrong password into the input bar and then click the login button.  This use case will probably be used after UC02 is processed.</a:t>
            </a:r>
            <a:endParaRPr/>
          </a:p>
          <a:p>
            <a:pPr indent="0" lvl="0" marL="0" rtl="0" algn="l">
              <a:spcBef>
                <a:spcPts val="1600"/>
              </a:spcBef>
              <a:spcAft>
                <a:spcPts val="0"/>
              </a:spcAft>
              <a:buClr>
                <a:schemeClr val="dk1"/>
              </a:buClr>
              <a:buSzPts val="1100"/>
              <a:buFont typeface="Arial"/>
              <a:buNone/>
            </a:pPr>
            <a:r>
              <a:rPr lang="zh-CN"/>
              <a:t>Preconditions: </a:t>
            </a:r>
            <a:endParaRPr/>
          </a:p>
          <a:p>
            <a:pPr indent="0" lvl="0" marL="0" rtl="0" algn="l">
              <a:spcBef>
                <a:spcPts val="1600"/>
              </a:spcBef>
              <a:spcAft>
                <a:spcPts val="1600"/>
              </a:spcAft>
              <a:buClr>
                <a:schemeClr val="dk1"/>
              </a:buClr>
              <a:buSzPts val="1100"/>
              <a:buFont typeface="Arial"/>
              <a:buNone/>
            </a:pPr>
            <a:r>
              <a:rPr lang="zh-CN"/>
              <a:t>The device for using this application works well.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[UC03]U</a:t>
            </a:r>
            <a:r>
              <a:rPr lang="zh-CN"/>
              <a:t>se case discription</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Server works well.</a:t>
            </a:r>
            <a:endParaRPr/>
          </a:p>
          <a:p>
            <a:pPr indent="0" lvl="0" marL="0" rtl="0" algn="l">
              <a:spcBef>
                <a:spcPts val="1600"/>
              </a:spcBef>
              <a:spcAft>
                <a:spcPts val="0"/>
              </a:spcAft>
              <a:buNone/>
            </a:pPr>
            <a:r>
              <a:rPr lang="zh-CN"/>
              <a:t>The internet is connected. </a:t>
            </a:r>
            <a:endParaRPr/>
          </a:p>
          <a:p>
            <a:pPr indent="0" lvl="0" marL="0" rtl="0" algn="l">
              <a:spcBef>
                <a:spcPts val="1600"/>
              </a:spcBef>
              <a:spcAft>
                <a:spcPts val="0"/>
              </a:spcAft>
              <a:buNone/>
            </a:pPr>
            <a:r>
              <a:rPr lang="zh-CN"/>
              <a:t>US01 is invoked.</a:t>
            </a:r>
            <a:endParaRPr/>
          </a:p>
          <a:p>
            <a:pPr indent="0" lvl="0" marL="0" rtl="0" algn="l">
              <a:spcBef>
                <a:spcPts val="1600"/>
              </a:spcBef>
              <a:spcAft>
                <a:spcPts val="0"/>
              </a:spcAft>
              <a:buNone/>
            </a:pPr>
            <a:r>
              <a:rPr lang="zh-CN"/>
              <a:t>Postcondition:</a:t>
            </a:r>
            <a:endParaRPr/>
          </a:p>
          <a:p>
            <a:pPr indent="0" lvl="0" marL="0" rtl="0" algn="l">
              <a:spcBef>
                <a:spcPts val="1600"/>
              </a:spcBef>
              <a:spcAft>
                <a:spcPts val="0"/>
              </a:spcAft>
              <a:buNone/>
            </a:pPr>
            <a:r>
              <a:rPr lang="zh-CN"/>
              <a:t>A notice of “password wrong” will be generated on the screen and the data in the typing bar will be cleared.</a:t>
            </a:r>
            <a:endParaRPr/>
          </a:p>
          <a:p>
            <a:pPr indent="0" lvl="0" marL="0" rtl="0" algn="l">
              <a:spcBef>
                <a:spcPts val="1600"/>
              </a:spcBef>
              <a:spcAft>
                <a:spcPts val="1600"/>
              </a:spcAft>
              <a:buNone/>
            </a:pPr>
            <a:r>
              <a:rPr lang="zh-CN"/>
              <a:t>Steps: The system compare the input data and the data in the database. The they are not matching and the system sends a “password wrong” notice to the user.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[UC04]use case discription</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a:t>
            </a:r>
            <a:r>
              <a:rPr lang="zh-CN"/>
              <a:t>se case ID: UC04</a:t>
            </a:r>
            <a:endParaRPr/>
          </a:p>
          <a:p>
            <a:pPr indent="0" lvl="0" marL="0" rtl="0" algn="l">
              <a:spcBef>
                <a:spcPts val="1600"/>
              </a:spcBef>
              <a:spcAft>
                <a:spcPts val="0"/>
              </a:spcAft>
              <a:buNone/>
            </a:pPr>
            <a:r>
              <a:rPr lang="zh-CN"/>
              <a:t>Use case title: CREATE MOVIE GROUP</a:t>
            </a:r>
            <a:endParaRPr/>
          </a:p>
          <a:p>
            <a:pPr indent="0" lvl="0" marL="0" rtl="0" algn="l">
              <a:spcBef>
                <a:spcPts val="1600"/>
              </a:spcBef>
              <a:spcAft>
                <a:spcPts val="0"/>
              </a:spcAft>
              <a:buNone/>
            </a:pPr>
            <a:r>
              <a:rPr lang="zh-CN"/>
              <a:t>Use case description: This use case is used when moderator create a new movie group. This group gives the moderator the option to invite people to this group or create a movie list.</a:t>
            </a:r>
            <a:endParaRPr/>
          </a:p>
          <a:p>
            <a:pPr indent="0" lvl="0" marL="0" rtl="0" algn="l">
              <a:spcBef>
                <a:spcPts val="1600"/>
              </a:spcBef>
              <a:spcAft>
                <a:spcPts val="0"/>
              </a:spcAft>
              <a:buNone/>
            </a:pPr>
            <a:r>
              <a:rPr lang="zh-CN"/>
              <a:t>Preconditions: </a:t>
            </a:r>
            <a:endParaRPr/>
          </a:p>
          <a:p>
            <a:pPr indent="0" lvl="0" marL="0" rtl="0" algn="l">
              <a:spcBef>
                <a:spcPts val="1600"/>
              </a:spcBef>
              <a:spcAft>
                <a:spcPts val="1600"/>
              </a:spcAft>
              <a:buNone/>
            </a:pPr>
            <a:r>
              <a:rPr lang="zh-CN"/>
              <a:t>The device for using this application works well.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[UC04]Use case discription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Server works well.</a:t>
            </a:r>
            <a:endParaRPr/>
          </a:p>
          <a:p>
            <a:pPr indent="0" lvl="0" marL="0" rtl="0" algn="l">
              <a:spcBef>
                <a:spcPts val="1600"/>
              </a:spcBef>
              <a:spcAft>
                <a:spcPts val="0"/>
              </a:spcAft>
              <a:buNone/>
            </a:pPr>
            <a:r>
              <a:rPr lang="zh-CN"/>
              <a:t>The internet is connected. </a:t>
            </a:r>
            <a:endParaRPr/>
          </a:p>
          <a:p>
            <a:pPr indent="0" lvl="0" marL="0" rtl="0" algn="l">
              <a:spcBef>
                <a:spcPts val="1600"/>
              </a:spcBef>
              <a:spcAft>
                <a:spcPts val="0"/>
              </a:spcAft>
              <a:buNone/>
            </a:pPr>
            <a:r>
              <a:rPr lang="zh-CN"/>
              <a:t>US01 is invoked.</a:t>
            </a:r>
            <a:endParaRPr/>
          </a:p>
          <a:p>
            <a:pPr indent="0" lvl="0" marL="0" rtl="0" algn="l">
              <a:spcBef>
                <a:spcPts val="1600"/>
              </a:spcBef>
              <a:spcAft>
                <a:spcPts val="0"/>
              </a:spcAft>
              <a:buNone/>
            </a:pPr>
            <a:r>
              <a:rPr lang="zh-CN"/>
              <a:t>Postcondition:</a:t>
            </a:r>
            <a:endParaRPr/>
          </a:p>
          <a:p>
            <a:pPr indent="0" lvl="0" marL="0" rtl="0" algn="l">
              <a:spcBef>
                <a:spcPts val="1600"/>
              </a:spcBef>
              <a:spcAft>
                <a:spcPts val="0"/>
              </a:spcAft>
              <a:buNone/>
            </a:pPr>
            <a:r>
              <a:rPr lang="zh-CN"/>
              <a:t>A new interface will be displayed on the screen, including the button to invite new member and the button to create movie list. </a:t>
            </a:r>
            <a:endParaRPr/>
          </a:p>
          <a:p>
            <a:pPr indent="0" lvl="0" marL="0" rtl="0" algn="l">
              <a:spcBef>
                <a:spcPts val="1600"/>
              </a:spcBef>
              <a:spcAft>
                <a:spcPts val="1600"/>
              </a:spcAft>
              <a:buNone/>
            </a:pPr>
            <a:r>
              <a:rPr lang="zh-CN"/>
              <a:t>Steps: The moderator set name, id to a group and click create movie group button. The server restore the information and create a new group.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[UC05]use case discription</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case ID: UC05</a:t>
            </a:r>
            <a:endParaRPr/>
          </a:p>
          <a:p>
            <a:pPr indent="0" lvl="0" marL="0" rtl="0" algn="l">
              <a:spcBef>
                <a:spcPts val="1600"/>
              </a:spcBef>
              <a:spcAft>
                <a:spcPts val="0"/>
              </a:spcAft>
              <a:buNone/>
            </a:pPr>
            <a:r>
              <a:rPr lang="zh-CN"/>
              <a:t>Use case title: pull a movie list</a:t>
            </a:r>
            <a:endParaRPr/>
          </a:p>
          <a:p>
            <a:pPr indent="0" lvl="0" marL="0" rtl="0" algn="l">
              <a:spcBef>
                <a:spcPts val="1600"/>
              </a:spcBef>
              <a:spcAft>
                <a:spcPts val="0"/>
              </a:spcAft>
              <a:buNone/>
            </a:pPr>
            <a:r>
              <a:rPr lang="zh-CN"/>
              <a:t>Use case description: This use case is used when moderator adding new movies into the movie list. These movies are from outside links. Once these movies are added to the list, group members can access movies through these links. </a:t>
            </a:r>
            <a:endParaRPr/>
          </a:p>
          <a:p>
            <a:pPr indent="0" lvl="0" marL="0" rtl="0" algn="l">
              <a:spcBef>
                <a:spcPts val="1600"/>
              </a:spcBef>
              <a:spcAft>
                <a:spcPts val="0"/>
              </a:spcAft>
              <a:buNone/>
            </a:pPr>
            <a:r>
              <a:rPr lang="zh-CN"/>
              <a:t>Preconditions: </a:t>
            </a:r>
            <a:endParaRPr/>
          </a:p>
          <a:p>
            <a:pPr indent="0" lvl="0" marL="0" rtl="0" algn="l">
              <a:spcBef>
                <a:spcPts val="1600"/>
              </a:spcBef>
              <a:spcAft>
                <a:spcPts val="1600"/>
              </a:spcAft>
              <a:buNone/>
            </a:pPr>
            <a:r>
              <a:rPr lang="zh-CN"/>
              <a:t>The device for using this application works well.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[UC05]Use case discription</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Server works well.</a:t>
            </a:r>
            <a:endParaRPr/>
          </a:p>
          <a:p>
            <a:pPr indent="0" lvl="0" marL="0" rtl="0" algn="l">
              <a:spcBef>
                <a:spcPts val="1600"/>
              </a:spcBef>
              <a:spcAft>
                <a:spcPts val="0"/>
              </a:spcAft>
              <a:buNone/>
            </a:pPr>
            <a:r>
              <a:rPr lang="zh-CN"/>
              <a:t>The internet is connected. </a:t>
            </a:r>
            <a:endParaRPr/>
          </a:p>
          <a:p>
            <a:pPr indent="0" lvl="0" marL="0" rtl="0" algn="l">
              <a:spcBef>
                <a:spcPts val="1600"/>
              </a:spcBef>
              <a:spcAft>
                <a:spcPts val="0"/>
              </a:spcAft>
              <a:buNone/>
            </a:pPr>
            <a:r>
              <a:rPr lang="zh-CN"/>
              <a:t>Postcondition: a list of links of outside movie resource will be downloaded and displayed on the screen.</a:t>
            </a:r>
            <a:endParaRPr/>
          </a:p>
          <a:p>
            <a:pPr indent="0" lvl="0" marL="0" rtl="0" algn="l">
              <a:spcBef>
                <a:spcPts val="1600"/>
              </a:spcBef>
              <a:spcAft>
                <a:spcPts val="1600"/>
              </a:spcAft>
              <a:buNone/>
            </a:pPr>
            <a:r>
              <a:rPr lang="zh-CN"/>
              <a:t>Steps: The moderator can search movie through a outside link and then add the links of the outside movies to this movie list.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[UC06]use case discription</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case ID: UC06</a:t>
            </a:r>
            <a:endParaRPr/>
          </a:p>
          <a:p>
            <a:pPr indent="0" lvl="0" marL="0" rtl="0" algn="l">
              <a:spcBef>
                <a:spcPts val="1600"/>
              </a:spcBef>
              <a:spcAft>
                <a:spcPts val="0"/>
              </a:spcAft>
              <a:buNone/>
            </a:pPr>
            <a:r>
              <a:rPr lang="zh-CN"/>
              <a:t>Use case title: INVITING PEOPLE</a:t>
            </a:r>
            <a:endParaRPr/>
          </a:p>
          <a:p>
            <a:pPr indent="0" lvl="0" marL="0" rtl="0" algn="l">
              <a:spcBef>
                <a:spcPts val="1600"/>
              </a:spcBef>
              <a:spcAft>
                <a:spcPts val="0"/>
              </a:spcAft>
              <a:buNone/>
            </a:pPr>
            <a:r>
              <a:rPr lang="zh-CN"/>
              <a:t>Use case description: This use case is used when moderator add new members into one group. Moderator can add people by adding there email address or userID into the database. As a result, the users can login into the group because the server detected that the userID or email is the same as what the moderator has added.</a:t>
            </a:r>
            <a:endParaRPr/>
          </a:p>
          <a:p>
            <a:pPr indent="0" lvl="0" marL="0" rtl="0" algn="l">
              <a:spcBef>
                <a:spcPts val="1600"/>
              </a:spcBef>
              <a:spcAft>
                <a:spcPts val="0"/>
              </a:spcAft>
              <a:buNone/>
            </a:pPr>
            <a:r>
              <a:rPr lang="zh-CN"/>
              <a:t>Preconditions: </a:t>
            </a:r>
            <a:endParaRPr/>
          </a:p>
          <a:p>
            <a:pPr indent="0" lvl="0" marL="0" rtl="0" algn="l">
              <a:spcBef>
                <a:spcPts val="1600"/>
              </a:spcBef>
              <a:spcAft>
                <a:spcPts val="1600"/>
              </a:spcAft>
              <a:buNone/>
            </a:pPr>
            <a:r>
              <a:rPr lang="zh-CN"/>
              <a:t>The device for using this application works well.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[UC06]Use case discription</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Server works well.</a:t>
            </a:r>
            <a:endParaRPr/>
          </a:p>
          <a:p>
            <a:pPr indent="0" lvl="0" marL="0" rtl="0" algn="l">
              <a:spcBef>
                <a:spcPts val="1600"/>
              </a:spcBef>
              <a:spcAft>
                <a:spcPts val="0"/>
              </a:spcAft>
              <a:buNone/>
            </a:pPr>
            <a:r>
              <a:rPr lang="zh-CN"/>
              <a:t>The internet is connected. </a:t>
            </a:r>
            <a:endParaRPr/>
          </a:p>
          <a:p>
            <a:pPr indent="0" lvl="0" marL="0" rtl="0" algn="l">
              <a:spcBef>
                <a:spcPts val="1600"/>
              </a:spcBef>
              <a:spcAft>
                <a:spcPts val="0"/>
              </a:spcAft>
              <a:buNone/>
            </a:pPr>
            <a:r>
              <a:rPr lang="zh-CN"/>
              <a:t>Postcondition: The user information such as userID and email address are added into system databases.</a:t>
            </a:r>
            <a:endParaRPr/>
          </a:p>
          <a:p>
            <a:pPr indent="0" lvl="0" marL="0" rtl="0" algn="l">
              <a:spcBef>
                <a:spcPts val="1600"/>
              </a:spcBef>
              <a:spcAft>
                <a:spcPts val="1600"/>
              </a:spcAft>
              <a:buNone/>
            </a:pPr>
            <a:r>
              <a:rPr lang="zh-CN"/>
              <a:t>Steps: The moderator type in the email address or userID into the bar and click add new member button.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[UC07]use case discription</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case ID: UC07</a:t>
            </a:r>
            <a:endParaRPr/>
          </a:p>
          <a:p>
            <a:pPr indent="0" lvl="0" marL="0" rtl="0" algn="l">
              <a:spcBef>
                <a:spcPts val="1600"/>
              </a:spcBef>
              <a:spcAft>
                <a:spcPts val="0"/>
              </a:spcAft>
              <a:buNone/>
            </a:pPr>
            <a:r>
              <a:rPr lang="zh-CN"/>
              <a:t>Use case title: CREATE MOVIE WATCHING EVENT</a:t>
            </a:r>
            <a:endParaRPr/>
          </a:p>
          <a:p>
            <a:pPr indent="0" lvl="0" marL="0" rtl="0" algn="l">
              <a:spcBef>
                <a:spcPts val="1600"/>
              </a:spcBef>
              <a:spcAft>
                <a:spcPts val="0"/>
              </a:spcAft>
              <a:buNone/>
            </a:pPr>
            <a:r>
              <a:rPr lang="zh-CN"/>
              <a:t>Use case description: This use case is used when moderator create movie watching event. This event is basically a alert that will inform the group members to vote.</a:t>
            </a:r>
            <a:endParaRPr/>
          </a:p>
          <a:p>
            <a:pPr indent="0" lvl="0" marL="0" rtl="0" algn="l">
              <a:spcBef>
                <a:spcPts val="1600"/>
              </a:spcBef>
              <a:spcAft>
                <a:spcPts val="0"/>
              </a:spcAft>
              <a:buNone/>
            </a:pPr>
            <a:r>
              <a:rPr lang="zh-CN"/>
              <a:t>Preconditions: </a:t>
            </a:r>
            <a:endParaRPr/>
          </a:p>
          <a:p>
            <a:pPr indent="0" lvl="0" marL="0" rtl="0" algn="l">
              <a:spcBef>
                <a:spcPts val="1600"/>
              </a:spcBef>
              <a:spcAft>
                <a:spcPts val="1600"/>
              </a:spcAft>
              <a:buNone/>
            </a:pPr>
            <a:r>
              <a:rPr lang="zh-CN"/>
              <a:t>The device for using this application works well.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[UC07]Use case discription</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Server works well.</a:t>
            </a:r>
            <a:endParaRPr/>
          </a:p>
          <a:p>
            <a:pPr indent="0" lvl="0" marL="0" rtl="0" algn="l">
              <a:spcBef>
                <a:spcPts val="1600"/>
              </a:spcBef>
              <a:spcAft>
                <a:spcPts val="0"/>
              </a:spcAft>
              <a:buNone/>
            </a:pPr>
            <a:r>
              <a:rPr lang="zh-CN"/>
              <a:t>The internet is connected. </a:t>
            </a:r>
            <a:endParaRPr/>
          </a:p>
          <a:p>
            <a:pPr indent="0" lvl="0" marL="0" rtl="0" algn="l">
              <a:spcBef>
                <a:spcPts val="1600"/>
              </a:spcBef>
              <a:spcAft>
                <a:spcPts val="0"/>
              </a:spcAft>
              <a:buNone/>
            </a:pPr>
            <a:r>
              <a:rPr lang="zh-CN"/>
              <a:t>Postcondition: The user information such as userID and email address are added into system databases.</a:t>
            </a:r>
            <a:endParaRPr/>
          </a:p>
          <a:p>
            <a:pPr indent="0" lvl="0" marL="0" rtl="0" algn="l">
              <a:spcBef>
                <a:spcPts val="1600"/>
              </a:spcBef>
              <a:spcAft>
                <a:spcPts val="1600"/>
              </a:spcAft>
              <a:buNone/>
            </a:pPr>
            <a:r>
              <a:rPr lang="zh-CN"/>
              <a:t>Steps: The moderator click the button to create the movie watching event. The channel for voting will be opened in the same time. The voting informing message will be sent to each group member that is in the list.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actors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CN"/>
              <a:t>Moderator: group manager incharge of tasks such as: creating a group, invite people into group, create movie watching event, initiate and close voting.</a:t>
            </a:r>
            <a:endParaRPr/>
          </a:p>
          <a:p>
            <a:pPr indent="-342900" lvl="0" marL="457200" rtl="0" algn="l">
              <a:spcBef>
                <a:spcPts val="0"/>
              </a:spcBef>
              <a:spcAft>
                <a:spcPts val="0"/>
              </a:spcAft>
              <a:buSzPts val="1800"/>
              <a:buAutoNum type="arabicPeriod"/>
            </a:pPr>
            <a:r>
              <a:rPr lang="zh-CN"/>
              <a:t>Group members: family members except the moderator, who can vote for the movies during movie watching events, search for movies, vote on movies and read movie comments.</a:t>
            </a:r>
            <a:endParaRPr/>
          </a:p>
          <a:p>
            <a:pPr indent="-342900" lvl="0" marL="457200" rtl="0" algn="l">
              <a:spcBef>
                <a:spcPts val="0"/>
              </a:spcBef>
              <a:spcAft>
                <a:spcPts val="0"/>
              </a:spcAft>
              <a:buSzPts val="1800"/>
              <a:buAutoNum type="arabicPeriod"/>
            </a:pPr>
            <a:r>
              <a:rPr lang="zh-CN"/>
              <a:t>Movie review site: the site that provide reviews for each movie that can be accessed by the group members.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[UC08]use case discription</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case ID: UC08</a:t>
            </a:r>
            <a:endParaRPr/>
          </a:p>
          <a:p>
            <a:pPr indent="0" lvl="0" marL="0" rtl="0" algn="l">
              <a:spcBef>
                <a:spcPts val="1600"/>
              </a:spcBef>
              <a:spcAft>
                <a:spcPts val="0"/>
              </a:spcAft>
              <a:buNone/>
            </a:pPr>
            <a:r>
              <a:rPr lang="zh-CN"/>
              <a:t>Use case title: OPEN VOTE</a:t>
            </a:r>
            <a:endParaRPr/>
          </a:p>
          <a:p>
            <a:pPr indent="0" lvl="0" marL="0" rtl="0" algn="l">
              <a:spcBef>
                <a:spcPts val="1600"/>
              </a:spcBef>
              <a:spcAft>
                <a:spcPts val="0"/>
              </a:spcAft>
              <a:buNone/>
            </a:pPr>
            <a:r>
              <a:rPr lang="zh-CN"/>
              <a:t>Use case description: This use case is used when a movie watching event is created. This use case can not be activated by actor directly, it is included in the action of creating a movie watching event.</a:t>
            </a:r>
            <a:endParaRPr/>
          </a:p>
          <a:p>
            <a:pPr indent="0" lvl="0" marL="0" rtl="0" algn="l">
              <a:spcBef>
                <a:spcPts val="1600"/>
              </a:spcBef>
              <a:spcAft>
                <a:spcPts val="0"/>
              </a:spcAft>
              <a:buNone/>
            </a:pPr>
            <a:r>
              <a:rPr lang="zh-CN"/>
              <a:t>Preconditions: </a:t>
            </a:r>
            <a:endParaRPr/>
          </a:p>
          <a:p>
            <a:pPr indent="0" lvl="0" marL="0" rtl="0" algn="l">
              <a:spcBef>
                <a:spcPts val="1600"/>
              </a:spcBef>
              <a:spcAft>
                <a:spcPts val="1600"/>
              </a:spcAft>
              <a:buNone/>
            </a:pPr>
            <a:r>
              <a:rPr lang="zh-CN"/>
              <a:t>The device for using this application works well.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[UC08]Use case discription</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Server works well.</a:t>
            </a:r>
            <a:endParaRPr/>
          </a:p>
          <a:p>
            <a:pPr indent="0" lvl="0" marL="0" rtl="0" algn="l">
              <a:spcBef>
                <a:spcPts val="1600"/>
              </a:spcBef>
              <a:spcAft>
                <a:spcPts val="0"/>
              </a:spcAft>
              <a:buNone/>
            </a:pPr>
            <a:r>
              <a:rPr lang="zh-CN"/>
              <a:t>The internet is connected. </a:t>
            </a:r>
            <a:endParaRPr/>
          </a:p>
          <a:p>
            <a:pPr indent="0" lvl="0" marL="0" rtl="0" algn="l">
              <a:spcBef>
                <a:spcPts val="1600"/>
              </a:spcBef>
              <a:spcAft>
                <a:spcPts val="0"/>
              </a:spcAft>
              <a:buNone/>
            </a:pPr>
            <a:r>
              <a:rPr lang="zh-CN"/>
              <a:t>Postcondition: The voting channel of each group member will be activiated.</a:t>
            </a:r>
            <a:endParaRPr/>
          </a:p>
          <a:p>
            <a:pPr indent="0" lvl="0" marL="0" rtl="0" algn="l">
              <a:spcBef>
                <a:spcPts val="1600"/>
              </a:spcBef>
              <a:spcAft>
                <a:spcPts val="1600"/>
              </a:spcAft>
              <a:buNone/>
            </a:pPr>
            <a:r>
              <a:rPr lang="zh-CN"/>
              <a:t>Steps: the voting condition will transform from 0 into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[UC09]use case discription</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case ID: UC09</a:t>
            </a:r>
            <a:endParaRPr/>
          </a:p>
          <a:p>
            <a:pPr indent="0" lvl="0" marL="0" rtl="0" algn="l">
              <a:spcBef>
                <a:spcPts val="1600"/>
              </a:spcBef>
              <a:spcAft>
                <a:spcPts val="0"/>
              </a:spcAft>
              <a:buNone/>
            </a:pPr>
            <a:r>
              <a:rPr lang="zh-CN"/>
              <a:t>Use case title: CLOSE VOTE</a:t>
            </a:r>
            <a:endParaRPr/>
          </a:p>
          <a:p>
            <a:pPr indent="0" lvl="0" marL="0" rtl="0" algn="l">
              <a:spcBef>
                <a:spcPts val="1600"/>
              </a:spcBef>
              <a:spcAft>
                <a:spcPts val="0"/>
              </a:spcAft>
              <a:buNone/>
            </a:pPr>
            <a:r>
              <a:rPr lang="zh-CN"/>
              <a:t>Use case description: This use case is used any group member vote for the movie he/she want to watch. </a:t>
            </a:r>
            <a:endParaRPr/>
          </a:p>
          <a:p>
            <a:pPr indent="0" lvl="0" marL="0" rtl="0" algn="l">
              <a:spcBef>
                <a:spcPts val="1600"/>
              </a:spcBef>
              <a:spcAft>
                <a:spcPts val="0"/>
              </a:spcAft>
              <a:buNone/>
            </a:pPr>
            <a:r>
              <a:rPr lang="zh-CN"/>
              <a:t>Preconditions: </a:t>
            </a:r>
            <a:endParaRPr/>
          </a:p>
          <a:p>
            <a:pPr indent="0" lvl="0" marL="0" rtl="0" algn="l">
              <a:spcBef>
                <a:spcPts val="1600"/>
              </a:spcBef>
              <a:spcAft>
                <a:spcPts val="1600"/>
              </a:spcAft>
              <a:buNone/>
            </a:pPr>
            <a:r>
              <a:rPr lang="zh-CN"/>
              <a:t>The device for using this application works well.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[UC09]Use case discription</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Server works well.</a:t>
            </a:r>
            <a:endParaRPr/>
          </a:p>
          <a:p>
            <a:pPr indent="0" lvl="0" marL="0" rtl="0" algn="l">
              <a:spcBef>
                <a:spcPts val="1600"/>
              </a:spcBef>
              <a:spcAft>
                <a:spcPts val="0"/>
              </a:spcAft>
              <a:buNone/>
            </a:pPr>
            <a:r>
              <a:rPr lang="zh-CN"/>
              <a:t>The internet is connected. </a:t>
            </a:r>
            <a:endParaRPr/>
          </a:p>
          <a:p>
            <a:pPr indent="0" lvl="0" marL="0" rtl="0" algn="l">
              <a:spcBef>
                <a:spcPts val="1600"/>
              </a:spcBef>
              <a:spcAft>
                <a:spcPts val="0"/>
              </a:spcAft>
              <a:buNone/>
            </a:pPr>
            <a:r>
              <a:rPr lang="zh-CN"/>
              <a:t>Postcondition: The button for voting can not be clicked again</a:t>
            </a:r>
            <a:endParaRPr/>
          </a:p>
          <a:p>
            <a:pPr indent="0" lvl="0" marL="0" rtl="0" algn="l">
              <a:spcBef>
                <a:spcPts val="1600"/>
              </a:spcBef>
              <a:spcAft>
                <a:spcPts val="1600"/>
              </a:spcAft>
              <a:buNone/>
            </a:pPr>
            <a:r>
              <a:rPr lang="zh-CN"/>
              <a:t>Steps: The group member click the button for voting, the voting condition will transform from 1 into 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[UC010]Use case discription</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U</a:t>
            </a:r>
            <a:r>
              <a:rPr lang="zh-CN"/>
              <a:t>se case ID: UC010</a:t>
            </a:r>
            <a:endParaRPr/>
          </a:p>
          <a:p>
            <a:pPr indent="0" lvl="0" marL="0" rtl="0" algn="l">
              <a:spcBef>
                <a:spcPts val="1600"/>
              </a:spcBef>
              <a:spcAft>
                <a:spcPts val="0"/>
              </a:spcAft>
              <a:buClr>
                <a:schemeClr val="dk1"/>
              </a:buClr>
              <a:buSzPts val="1100"/>
              <a:buFont typeface="Arial"/>
              <a:buNone/>
            </a:pPr>
            <a:r>
              <a:rPr lang="zh-CN"/>
              <a:t>Use case title: Elect voting event winner</a:t>
            </a:r>
            <a:endParaRPr/>
          </a:p>
          <a:p>
            <a:pPr indent="0" lvl="0" marL="0" rtl="0" algn="l">
              <a:spcBef>
                <a:spcPts val="1600"/>
              </a:spcBef>
              <a:spcAft>
                <a:spcPts val="0"/>
              </a:spcAft>
              <a:buNone/>
            </a:pPr>
            <a:r>
              <a:rPr lang="zh-CN"/>
              <a:t>Use case description: </a:t>
            </a:r>
            <a:r>
              <a:rPr lang="zh-CN"/>
              <a:t>This use case is the included use case of UC09, each time UC09 is executed, UC10 will be automatically executed. This process can not be controlled by the user. The system count the most voted movie and mark it as the winner.</a:t>
            </a:r>
            <a:endParaRPr/>
          </a:p>
          <a:p>
            <a:pPr indent="0" lvl="0" marL="0" rtl="0" algn="l">
              <a:spcBef>
                <a:spcPts val="1600"/>
              </a:spcBef>
              <a:spcAft>
                <a:spcPts val="0"/>
              </a:spcAft>
              <a:buClr>
                <a:schemeClr val="dk1"/>
              </a:buClr>
              <a:buSzPts val="1100"/>
              <a:buFont typeface="Arial"/>
              <a:buNone/>
            </a:pPr>
            <a:r>
              <a:rPr lang="zh-CN"/>
              <a:t>Preconditions: The voting event is closed. </a:t>
            </a:r>
            <a:endParaRPr/>
          </a:p>
          <a:p>
            <a:pPr indent="0" lvl="0" marL="0" rtl="0" algn="l">
              <a:spcBef>
                <a:spcPts val="1600"/>
              </a:spcBef>
              <a:spcAft>
                <a:spcPts val="0"/>
              </a:spcAft>
              <a:buClr>
                <a:schemeClr val="dk1"/>
              </a:buClr>
              <a:buSzPts val="1100"/>
              <a:buFont typeface="Arial"/>
              <a:buNone/>
            </a:pPr>
            <a:r>
              <a:rPr lang="zh-CN"/>
              <a:t>P</a:t>
            </a:r>
            <a:r>
              <a:rPr lang="zh-CN"/>
              <a:t>ostcondition: System has stored the winner in this voting event .</a:t>
            </a:r>
            <a:endParaRPr/>
          </a:p>
          <a:p>
            <a:pPr indent="0" lvl="0" marL="0" rtl="0" algn="l">
              <a:spcBef>
                <a:spcPts val="1600"/>
              </a:spcBef>
              <a:spcAft>
                <a:spcPts val="1600"/>
              </a:spcAft>
              <a:buClr>
                <a:schemeClr val="dk1"/>
              </a:buClr>
              <a:buSzPts val="1100"/>
              <a:buFont typeface="Arial"/>
              <a:buNone/>
            </a:pPr>
            <a:r>
              <a:rPr lang="zh-CN"/>
              <a:t>Steps: The System finds the movie that has the largest voted number.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[UC011]Use case discription</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Use case ID: UC011</a:t>
            </a:r>
            <a:endParaRPr/>
          </a:p>
          <a:p>
            <a:pPr indent="0" lvl="0" marL="0" rtl="0" algn="l">
              <a:spcBef>
                <a:spcPts val="1600"/>
              </a:spcBef>
              <a:spcAft>
                <a:spcPts val="0"/>
              </a:spcAft>
              <a:buClr>
                <a:schemeClr val="dk1"/>
              </a:buClr>
              <a:buSzPts val="1100"/>
              <a:buFont typeface="Arial"/>
              <a:buNone/>
            </a:pPr>
            <a:r>
              <a:rPr lang="zh-CN"/>
              <a:t>Use case title: Informe group members the voting event winner</a:t>
            </a:r>
            <a:endParaRPr/>
          </a:p>
          <a:p>
            <a:pPr indent="0" lvl="0" marL="0" rtl="0" algn="l">
              <a:spcBef>
                <a:spcPts val="1600"/>
              </a:spcBef>
              <a:spcAft>
                <a:spcPts val="0"/>
              </a:spcAft>
              <a:buNone/>
            </a:pPr>
            <a:r>
              <a:rPr lang="zh-CN"/>
              <a:t>Use case description: This use case is the included use case of UC09, each time UC09 is executed, UC11 will be automatically executed. This process can not be controlled by the user. The system sends a message about the voting event for all members.</a:t>
            </a:r>
            <a:endParaRPr/>
          </a:p>
          <a:p>
            <a:pPr indent="0" lvl="0" marL="0" rtl="0" algn="l">
              <a:spcBef>
                <a:spcPts val="1600"/>
              </a:spcBef>
              <a:spcAft>
                <a:spcPts val="0"/>
              </a:spcAft>
              <a:buClr>
                <a:schemeClr val="dk1"/>
              </a:buClr>
              <a:buSzPts val="1100"/>
              <a:buFont typeface="Arial"/>
              <a:buNone/>
            </a:pPr>
            <a:r>
              <a:rPr lang="zh-CN"/>
              <a:t>Preconditions: The voting event is closed. </a:t>
            </a:r>
            <a:endParaRPr/>
          </a:p>
          <a:p>
            <a:pPr indent="0" lvl="0" marL="0" rtl="0" algn="l">
              <a:spcBef>
                <a:spcPts val="1600"/>
              </a:spcBef>
              <a:spcAft>
                <a:spcPts val="1600"/>
              </a:spcAft>
              <a:buNone/>
            </a:pPr>
            <a:r>
              <a:rPr lang="zh-CN"/>
              <a:t>Steps: Send all members a message about the voting winner.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[UC012]Use case discription</a:t>
            </a:r>
            <a:endParaRPr/>
          </a:p>
        </p:txBody>
      </p:sp>
      <p:sp>
        <p:nvSpPr>
          <p:cNvPr id="205" name="Google Shape;205;p38"/>
          <p:cNvSpPr txBox="1"/>
          <p:nvPr>
            <p:ph idx="1" type="body"/>
          </p:nvPr>
        </p:nvSpPr>
        <p:spPr>
          <a:xfrm>
            <a:off x="311700" y="1152475"/>
            <a:ext cx="8520600" cy="27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Use case ID: UC012</a:t>
            </a:r>
            <a:endParaRPr/>
          </a:p>
          <a:p>
            <a:pPr indent="0" lvl="0" marL="0" rtl="0" algn="l">
              <a:spcBef>
                <a:spcPts val="1600"/>
              </a:spcBef>
              <a:spcAft>
                <a:spcPts val="0"/>
              </a:spcAft>
              <a:buClr>
                <a:schemeClr val="dk1"/>
              </a:buClr>
              <a:buSzPts val="1100"/>
              <a:buFont typeface="Arial"/>
              <a:buNone/>
            </a:pPr>
            <a:r>
              <a:rPr lang="zh-CN"/>
              <a:t>Use case title: Cast votes</a:t>
            </a:r>
            <a:endParaRPr/>
          </a:p>
          <a:p>
            <a:pPr indent="0" lvl="0" marL="0" rtl="0" algn="l">
              <a:spcBef>
                <a:spcPts val="1600"/>
              </a:spcBef>
              <a:spcAft>
                <a:spcPts val="0"/>
              </a:spcAft>
              <a:buNone/>
            </a:pPr>
            <a:r>
              <a:rPr lang="zh-CN"/>
              <a:t>Use case description: This use case starts when an use votes for a movie in a voting event. This use case can only activated by group member and the system will count the number. Each memebr can only vote once for one movie. </a:t>
            </a:r>
            <a:endParaRPr/>
          </a:p>
          <a:p>
            <a:pPr indent="0" lvl="0" marL="0" rtl="0" algn="l">
              <a:spcBef>
                <a:spcPts val="1600"/>
              </a:spcBef>
              <a:spcAft>
                <a:spcPts val="0"/>
              </a:spcAft>
              <a:buNone/>
            </a:pPr>
            <a:r>
              <a:rPr lang="zh-CN"/>
              <a:t>Preconditions: The group has at least one ongoing voting event. </a:t>
            </a:r>
            <a:endParaRPr/>
          </a:p>
          <a:p>
            <a:pPr indent="0" lvl="0" marL="0" rtl="0" algn="l">
              <a:spcBef>
                <a:spcPts val="1600"/>
              </a:spcBef>
              <a:spcAft>
                <a:spcPts val="0"/>
              </a:spcAft>
              <a:buNone/>
            </a:pPr>
            <a:r>
              <a:rPr lang="zh-CN"/>
              <a:t>Postconditons: Posting the voting success message to the user.</a:t>
            </a:r>
            <a:endParaRPr/>
          </a:p>
          <a:p>
            <a:pPr indent="0" lvl="0" marL="0" rtl="0" algn="l">
              <a:spcBef>
                <a:spcPts val="1600"/>
              </a:spcBef>
              <a:spcAft>
                <a:spcPts val="1600"/>
              </a:spcAft>
              <a:buNone/>
            </a:pPr>
            <a:r>
              <a:rPr lang="zh-CN"/>
              <a:t>Steps: The user into a voting event, and vote for a listed movie.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[UC013]Use case discription</a:t>
            </a:r>
            <a:endParaRPr/>
          </a:p>
        </p:txBody>
      </p:sp>
      <p:sp>
        <p:nvSpPr>
          <p:cNvPr id="211" name="Google Shape;211;p39"/>
          <p:cNvSpPr txBox="1"/>
          <p:nvPr>
            <p:ph idx="1" type="body"/>
          </p:nvPr>
        </p:nvSpPr>
        <p:spPr>
          <a:xfrm>
            <a:off x="311700" y="1152475"/>
            <a:ext cx="8520600" cy="37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Use case ID: UC012</a:t>
            </a:r>
            <a:endParaRPr/>
          </a:p>
          <a:p>
            <a:pPr indent="0" lvl="0" marL="0" rtl="0" algn="l">
              <a:spcBef>
                <a:spcPts val="1600"/>
              </a:spcBef>
              <a:spcAft>
                <a:spcPts val="0"/>
              </a:spcAft>
              <a:buClr>
                <a:schemeClr val="dk1"/>
              </a:buClr>
              <a:buSzPts val="1100"/>
              <a:buFont typeface="Arial"/>
              <a:buNone/>
            </a:pPr>
            <a:r>
              <a:rPr lang="zh-CN"/>
              <a:t>Use case title: Join a group</a:t>
            </a:r>
            <a:endParaRPr/>
          </a:p>
          <a:p>
            <a:pPr indent="0" lvl="0" marL="0" rtl="0" algn="l">
              <a:spcBef>
                <a:spcPts val="1600"/>
              </a:spcBef>
              <a:spcAft>
                <a:spcPts val="0"/>
              </a:spcAft>
              <a:buNone/>
            </a:pPr>
            <a:r>
              <a:rPr lang="zh-CN"/>
              <a:t>Use case description: This use case is designed for users to join a group. It only can be activcated by any user. The user can not selected the joined groups. The selected group will add the user into member list. </a:t>
            </a:r>
            <a:endParaRPr/>
          </a:p>
          <a:p>
            <a:pPr indent="0" lvl="0" marL="0" rtl="0" algn="l">
              <a:spcBef>
                <a:spcPts val="1600"/>
              </a:spcBef>
              <a:spcAft>
                <a:spcPts val="0"/>
              </a:spcAft>
              <a:buNone/>
            </a:pPr>
            <a:r>
              <a:rPr lang="zh-CN"/>
              <a:t>Preconditions: The system has at least one group that the user is not the member.</a:t>
            </a:r>
            <a:endParaRPr/>
          </a:p>
          <a:p>
            <a:pPr indent="0" lvl="0" marL="0" rtl="0" algn="l">
              <a:spcBef>
                <a:spcPts val="1600"/>
              </a:spcBef>
              <a:spcAft>
                <a:spcPts val="0"/>
              </a:spcAft>
              <a:buNone/>
            </a:pPr>
            <a:r>
              <a:rPr lang="zh-CN"/>
              <a:t>Postconditions: The selected group has add the user into the member list.</a:t>
            </a:r>
            <a:endParaRPr/>
          </a:p>
          <a:p>
            <a:pPr indent="0" lvl="0" marL="0" rtl="0" algn="l">
              <a:spcBef>
                <a:spcPts val="1600"/>
              </a:spcBef>
              <a:spcAft>
                <a:spcPts val="1600"/>
              </a:spcAft>
              <a:buNone/>
            </a:pPr>
            <a:r>
              <a:rPr lang="zh-CN"/>
              <a:t>Steps: The user selected a group from the group list, and click the join button.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a:t>
            </a:r>
            <a:r>
              <a:rPr lang="zh-CN"/>
              <a:t>4</a:t>
            </a:r>
            <a:r>
              <a:rPr lang="zh-CN"/>
              <a:t>]Use case discription</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U</a:t>
            </a:r>
            <a:r>
              <a:rPr lang="zh-CN"/>
              <a:t>se case ID: UC01</a:t>
            </a:r>
            <a:r>
              <a:rPr lang="zh-CN"/>
              <a:t>4</a:t>
            </a:r>
            <a:endParaRPr/>
          </a:p>
          <a:p>
            <a:pPr indent="0" lvl="0" marL="0" rtl="0" algn="l">
              <a:spcBef>
                <a:spcPts val="1600"/>
              </a:spcBef>
              <a:spcAft>
                <a:spcPts val="0"/>
              </a:spcAft>
              <a:buClr>
                <a:schemeClr val="dk1"/>
              </a:buClr>
              <a:buSzPts val="1100"/>
              <a:buFont typeface="Arial"/>
              <a:buNone/>
            </a:pPr>
            <a:r>
              <a:rPr lang="zh-CN"/>
              <a:t>Use case title: </a:t>
            </a:r>
            <a:r>
              <a:rPr lang="zh-CN"/>
              <a:t>Unsubscribe</a:t>
            </a:r>
            <a:endParaRPr/>
          </a:p>
          <a:p>
            <a:pPr indent="0" lvl="0" marL="0" rtl="0" algn="l">
              <a:spcBef>
                <a:spcPts val="1600"/>
              </a:spcBef>
              <a:spcAft>
                <a:spcPts val="0"/>
              </a:spcAft>
              <a:buNone/>
            </a:pPr>
            <a:r>
              <a:rPr lang="zh-CN"/>
              <a:t>Use case description: The use case is used by </a:t>
            </a:r>
            <a:r>
              <a:rPr lang="zh-CN"/>
              <a:t>the group members leave </a:t>
            </a:r>
            <a:r>
              <a:rPr lang="zh-CN"/>
              <a:t>a group</a:t>
            </a:r>
            <a:r>
              <a:rPr lang="zh-CN"/>
              <a:t> that you have joined before. This use case can only active by the group members who have already in a group.</a:t>
            </a:r>
            <a:endParaRPr/>
          </a:p>
          <a:p>
            <a:pPr indent="0" lvl="0" marL="0" rtl="0" algn="l">
              <a:spcBef>
                <a:spcPts val="1600"/>
              </a:spcBef>
              <a:spcAft>
                <a:spcPts val="0"/>
              </a:spcAft>
              <a:buClr>
                <a:schemeClr val="dk1"/>
              </a:buClr>
              <a:buSzPts val="1100"/>
              <a:buFont typeface="Arial"/>
              <a:buNone/>
            </a:pPr>
            <a:r>
              <a:rPr lang="zh-CN"/>
              <a:t>Preconditions: The group member have already been in a group.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[UC014]Use case discription</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Postcondition: </a:t>
            </a:r>
            <a:endParaRPr/>
          </a:p>
          <a:p>
            <a:pPr indent="0" lvl="0" marL="0" rtl="0" algn="l">
              <a:spcBef>
                <a:spcPts val="1600"/>
              </a:spcBef>
              <a:spcAft>
                <a:spcPts val="0"/>
              </a:spcAft>
              <a:buNone/>
            </a:pPr>
            <a:r>
              <a:rPr lang="zh-CN"/>
              <a:t>The group member leave the group and all functions in this group could not be used by this member.</a:t>
            </a:r>
            <a:endParaRPr/>
          </a:p>
          <a:p>
            <a:pPr indent="0" lvl="0" marL="0" rtl="0" algn="l">
              <a:spcBef>
                <a:spcPts val="1600"/>
              </a:spcBef>
              <a:spcAft>
                <a:spcPts val="0"/>
              </a:spcAft>
              <a:buNone/>
            </a:pPr>
            <a:r>
              <a:rPr lang="zh-CN"/>
              <a:t>Steps: </a:t>
            </a:r>
            <a:endParaRPr/>
          </a:p>
          <a:p>
            <a:pPr indent="0" lvl="0" marL="0" rtl="0" algn="l">
              <a:spcBef>
                <a:spcPts val="1600"/>
              </a:spcBef>
              <a:spcAft>
                <a:spcPts val="0"/>
              </a:spcAft>
              <a:buNone/>
            </a:pPr>
            <a:r>
              <a:rPr lang="zh-CN"/>
              <a:t>When the group member click the unsubscribe button, the system will remove the group member from the member list of the group that the member joined before.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cases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[UC01]login: login the movie watching system.</a:t>
            </a:r>
            <a:endParaRPr/>
          </a:p>
          <a:p>
            <a:pPr indent="0" lvl="0" marL="0" rtl="0" algn="l">
              <a:spcBef>
                <a:spcPts val="1600"/>
              </a:spcBef>
              <a:spcAft>
                <a:spcPts val="0"/>
              </a:spcAft>
              <a:buNone/>
            </a:pPr>
            <a:r>
              <a:rPr lang="zh-CN"/>
              <a:t>[UC02]</a:t>
            </a:r>
            <a:r>
              <a:rPr lang="zh-CN"/>
              <a:t>veryfy password: verify the password when user click login</a:t>
            </a:r>
            <a:endParaRPr/>
          </a:p>
          <a:p>
            <a:pPr indent="0" lvl="0" marL="0" rtl="0" algn="l">
              <a:spcBef>
                <a:spcPts val="1600"/>
              </a:spcBef>
              <a:spcAft>
                <a:spcPts val="0"/>
              </a:spcAft>
              <a:buNone/>
            </a:pPr>
            <a:r>
              <a:rPr lang="zh-CN"/>
              <a:t>[UC03]</a:t>
            </a:r>
            <a:r>
              <a:rPr lang="zh-CN"/>
              <a:t>display password error: display error when password is not correct.</a:t>
            </a:r>
            <a:endParaRPr/>
          </a:p>
          <a:p>
            <a:pPr indent="0" lvl="0" marL="0" rtl="0" algn="l">
              <a:spcBef>
                <a:spcPts val="1600"/>
              </a:spcBef>
              <a:spcAft>
                <a:spcPts val="0"/>
              </a:spcAft>
              <a:buNone/>
            </a:pPr>
            <a:r>
              <a:rPr lang="zh-CN"/>
              <a:t>[UC04]</a:t>
            </a:r>
            <a:r>
              <a:rPr lang="zh-CN"/>
              <a:t>create movie group: create a group for new members.</a:t>
            </a:r>
            <a:endParaRPr/>
          </a:p>
          <a:p>
            <a:pPr indent="0" lvl="0" marL="0" rtl="0" algn="l">
              <a:spcBef>
                <a:spcPts val="1600"/>
              </a:spcBef>
              <a:spcAft>
                <a:spcPts val="0"/>
              </a:spcAft>
              <a:buNone/>
            </a:pPr>
            <a:r>
              <a:rPr lang="zh-CN"/>
              <a:t>[UC05]</a:t>
            </a:r>
            <a:r>
              <a:rPr lang="zh-CN"/>
              <a:t>pull a movie list: create a list of movie and add them into group.</a:t>
            </a:r>
            <a:endParaRPr/>
          </a:p>
          <a:p>
            <a:pPr indent="0" lvl="0" marL="0" rtl="0" algn="l">
              <a:spcBef>
                <a:spcPts val="1600"/>
              </a:spcBef>
              <a:spcAft>
                <a:spcPts val="0"/>
              </a:spcAft>
              <a:buNone/>
            </a:pPr>
            <a:r>
              <a:rPr lang="zh-CN"/>
              <a:t>[UC06]</a:t>
            </a:r>
            <a:r>
              <a:rPr lang="zh-CN"/>
              <a:t>inviting people: add more people into movie group.</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[UC015]Use case discription</a:t>
            </a:r>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a:t>
            </a:r>
            <a:r>
              <a:rPr lang="zh-CN"/>
              <a:t>se case ID: UC015</a:t>
            </a:r>
            <a:endParaRPr/>
          </a:p>
          <a:p>
            <a:pPr indent="0" lvl="0" marL="0" rtl="0" algn="l">
              <a:spcBef>
                <a:spcPts val="1600"/>
              </a:spcBef>
              <a:spcAft>
                <a:spcPts val="0"/>
              </a:spcAft>
              <a:buNone/>
            </a:pPr>
            <a:r>
              <a:rPr lang="zh-CN"/>
              <a:t>Use case title: Search</a:t>
            </a:r>
            <a:endParaRPr/>
          </a:p>
          <a:p>
            <a:pPr indent="0" lvl="0" marL="0" rtl="0" algn="l">
              <a:spcBef>
                <a:spcPts val="1600"/>
              </a:spcBef>
              <a:spcAft>
                <a:spcPts val="0"/>
              </a:spcAft>
              <a:buNone/>
            </a:pPr>
            <a:r>
              <a:rPr lang="zh-CN"/>
              <a:t>Use case description: The use case is designed to use a movie name to search the movie you want.</a:t>
            </a:r>
            <a:endParaRPr/>
          </a:p>
          <a:p>
            <a:pPr indent="0" lvl="0" marL="0" rtl="0" algn="l">
              <a:spcBef>
                <a:spcPts val="1600"/>
              </a:spcBef>
              <a:spcAft>
                <a:spcPts val="0"/>
              </a:spcAft>
              <a:buNone/>
            </a:pPr>
            <a:r>
              <a:rPr lang="zh-CN"/>
              <a:t>Preconditions: </a:t>
            </a:r>
            <a:endParaRPr/>
          </a:p>
          <a:p>
            <a:pPr indent="0" lvl="0" marL="0" rtl="0" algn="l">
              <a:spcBef>
                <a:spcPts val="1600"/>
              </a:spcBef>
              <a:spcAft>
                <a:spcPts val="0"/>
              </a:spcAft>
              <a:buNone/>
            </a:pPr>
            <a:r>
              <a:rPr lang="zh-CN"/>
              <a:t>The device for using this application works well.</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[UC015]Use case discription</a:t>
            </a:r>
            <a:endParaRPr/>
          </a:p>
        </p:txBody>
      </p:sp>
      <p:sp>
        <p:nvSpPr>
          <p:cNvPr id="235" name="Google Shape;23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Postcondition:</a:t>
            </a:r>
            <a:endParaRPr/>
          </a:p>
          <a:p>
            <a:pPr indent="0" lvl="0" marL="0" rtl="0" algn="l">
              <a:spcBef>
                <a:spcPts val="1600"/>
              </a:spcBef>
              <a:spcAft>
                <a:spcPts val="0"/>
              </a:spcAft>
              <a:buClr>
                <a:schemeClr val="dk1"/>
              </a:buClr>
              <a:buSzPts val="1100"/>
              <a:buFont typeface="Arial"/>
              <a:buNone/>
            </a:pPr>
            <a:r>
              <a:rPr lang="zh-CN"/>
              <a:t> The relevant search results (movie name) will be shown on the screen. If there is no match result, it will show “No result”.</a:t>
            </a:r>
            <a:endParaRPr/>
          </a:p>
          <a:p>
            <a:pPr indent="0" lvl="0" marL="0" rtl="0" algn="l">
              <a:spcBef>
                <a:spcPts val="1600"/>
              </a:spcBef>
              <a:spcAft>
                <a:spcPts val="0"/>
              </a:spcAft>
              <a:buNone/>
            </a:pPr>
            <a:r>
              <a:rPr lang="zh-CN"/>
              <a:t>Steps:</a:t>
            </a:r>
            <a:endParaRPr/>
          </a:p>
          <a:p>
            <a:pPr indent="0" lvl="0" marL="0" rtl="0" algn="l">
              <a:spcBef>
                <a:spcPts val="1600"/>
              </a:spcBef>
              <a:spcAft>
                <a:spcPts val="0"/>
              </a:spcAft>
              <a:buClr>
                <a:schemeClr val="dk1"/>
              </a:buClr>
              <a:buSzPts val="1100"/>
              <a:buFont typeface="Arial"/>
              <a:buNone/>
            </a:pPr>
            <a:r>
              <a:rPr lang="zh-CN"/>
              <a:t> The system will compare the movie name you entered with the movie name in the database. If there has match movies, the system will return the top relevant movies. Otherwise, it will return no results exception.</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[UC016]Use case discription</a:t>
            </a:r>
            <a:endParaRPr/>
          </a:p>
        </p:txBody>
      </p:sp>
      <p:sp>
        <p:nvSpPr>
          <p:cNvPr id="241" name="Google Shape;24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U</a:t>
            </a:r>
            <a:r>
              <a:rPr lang="zh-CN"/>
              <a:t>se case ID: UC016</a:t>
            </a:r>
            <a:endParaRPr/>
          </a:p>
          <a:p>
            <a:pPr indent="0" lvl="0" marL="0" rtl="0" algn="l">
              <a:spcBef>
                <a:spcPts val="1600"/>
              </a:spcBef>
              <a:spcAft>
                <a:spcPts val="0"/>
              </a:spcAft>
              <a:buClr>
                <a:schemeClr val="dk1"/>
              </a:buClr>
              <a:buSzPts val="1100"/>
              <a:buFont typeface="Arial"/>
              <a:buNone/>
            </a:pPr>
            <a:r>
              <a:rPr lang="zh-CN"/>
              <a:t>Use case title: Movie Reviews </a:t>
            </a:r>
            <a:endParaRPr/>
          </a:p>
          <a:p>
            <a:pPr indent="0" lvl="0" marL="0" rtl="0" algn="l">
              <a:spcBef>
                <a:spcPts val="1600"/>
              </a:spcBef>
              <a:spcAft>
                <a:spcPts val="0"/>
              </a:spcAft>
              <a:buClr>
                <a:schemeClr val="dk1"/>
              </a:buClr>
              <a:buSzPts val="1100"/>
              <a:buFont typeface="Arial"/>
              <a:buNone/>
            </a:pPr>
            <a:r>
              <a:rPr lang="zh-CN"/>
              <a:t>Use case description: The use case is designed to show the movie reviews of the special movie. These reviews is extracted from the movie reviews site by its API.</a:t>
            </a:r>
            <a:endParaRPr/>
          </a:p>
          <a:p>
            <a:pPr indent="0" lvl="0" marL="0" rtl="0" algn="l">
              <a:spcBef>
                <a:spcPts val="1600"/>
              </a:spcBef>
              <a:spcAft>
                <a:spcPts val="0"/>
              </a:spcAft>
              <a:buNone/>
            </a:pPr>
            <a:r>
              <a:rPr lang="zh-CN"/>
              <a:t>Preconditions: </a:t>
            </a:r>
            <a:endParaRPr/>
          </a:p>
          <a:p>
            <a:pPr indent="0" lvl="0" marL="0" rtl="0" algn="l">
              <a:spcBef>
                <a:spcPts val="1600"/>
              </a:spcBef>
              <a:spcAft>
                <a:spcPts val="0"/>
              </a:spcAft>
              <a:buClr>
                <a:schemeClr val="dk1"/>
              </a:buClr>
              <a:buSzPts val="1100"/>
              <a:buFont typeface="Arial"/>
              <a:buNone/>
            </a:pPr>
            <a:r>
              <a:rPr lang="zh-CN"/>
              <a:t>The movie reviews site has this movie and its reviews.</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[UC016]Use case discription</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Postcondition: </a:t>
            </a:r>
            <a:endParaRPr/>
          </a:p>
          <a:p>
            <a:pPr indent="0" lvl="0" marL="0" rtl="0" algn="l">
              <a:spcBef>
                <a:spcPts val="1600"/>
              </a:spcBef>
              <a:spcAft>
                <a:spcPts val="0"/>
              </a:spcAft>
              <a:buNone/>
            </a:pPr>
            <a:r>
              <a:rPr lang="zh-CN"/>
              <a:t>The movie reviews will be store in the system database and show on the screen after extracted from movie reviews site.</a:t>
            </a:r>
            <a:endParaRPr/>
          </a:p>
          <a:p>
            <a:pPr indent="0" lvl="0" marL="0" rtl="0" algn="l">
              <a:spcBef>
                <a:spcPts val="1600"/>
              </a:spcBef>
              <a:spcAft>
                <a:spcPts val="0"/>
              </a:spcAft>
              <a:buNone/>
            </a:pPr>
            <a:r>
              <a:rPr lang="zh-CN"/>
              <a:t>Steps: </a:t>
            </a:r>
            <a:endParaRPr/>
          </a:p>
          <a:p>
            <a:pPr indent="0" lvl="0" marL="0" rtl="0" algn="l">
              <a:spcBef>
                <a:spcPts val="1600"/>
              </a:spcBef>
              <a:spcAft>
                <a:spcPts val="0"/>
              </a:spcAft>
              <a:buNone/>
            </a:pPr>
            <a:r>
              <a:rPr lang="zh-CN"/>
              <a:t>When the user click this button, the system will use the movie reviews site API to extract the reviews on this site. Then the reviews will be store in the system own database and it will show on the screen.</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[UC017]Use case discription</a:t>
            </a:r>
            <a:endParaRPr/>
          </a:p>
        </p:txBody>
      </p:sp>
      <p:sp>
        <p:nvSpPr>
          <p:cNvPr id="253" name="Google Shape;25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U</a:t>
            </a:r>
            <a:r>
              <a:rPr lang="zh-CN"/>
              <a:t>se case ID: UC017</a:t>
            </a:r>
            <a:endParaRPr/>
          </a:p>
          <a:p>
            <a:pPr indent="0" lvl="0" marL="0" rtl="0" algn="l">
              <a:spcBef>
                <a:spcPts val="1600"/>
              </a:spcBef>
              <a:spcAft>
                <a:spcPts val="0"/>
              </a:spcAft>
              <a:buClr>
                <a:schemeClr val="dk1"/>
              </a:buClr>
              <a:buSzPts val="1100"/>
              <a:buFont typeface="Arial"/>
              <a:buNone/>
            </a:pPr>
            <a:r>
              <a:rPr lang="zh-CN"/>
              <a:t>Use case title: Watch movie</a:t>
            </a:r>
            <a:endParaRPr/>
          </a:p>
          <a:p>
            <a:pPr indent="0" lvl="0" marL="0" rtl="0" algn="l">
              <a:spcBef>
                <a:spcPts val="1600"/>
              </a:spcBef>
              <a:spcAft>
                <a:spcPts val="0"/>
              </a:spcAft>
              <a:buClr>
                <a:schemeClr val="dk1"/>
              </a:buClr>
              <a:buSzPts val="1100"/>
              <a:buFont typeface="Arial"/>
              <a:buNone/>
            </a:pPr>
            <a:r>
              <a:rPr lang="zh-CN"/>
              <a:t>Use case description: The use case is used to give group member options to choose watching the trailer or the whole movie. </a:t>
            </a:r>
            <a:endParaRPr/>
          </a:p>
          <a:p>
            <a:pPr indent="0" lvl="0" marL="0" rtl="0" algn="l">
              <a:spcBef>
                <a:spcPts val="1600"/>
              </a:spcBef>
              <a:spcAft>
                <a:spcPts val="0"/>
              </a:spcAft>
              <a:buNone/>
            </a:pPr>
            <a:r>
              <a:rPr lang="zh-CN"/>
              <a:t>Preconditions: </a:t>
            </a:r>
            <a:endParaRPr/>
          </a:p>
          <a:p>
            <a:pPr indent="0" lvl="0" marL="0" rtl="0" algn="l">
              <a:spcBef>
                <a:spcPts val="1600"/>
              </a:spcBef>
              <a:spcAft>
                <a:spcPts val="0"/>
              </a:spcAft>
              <a:buClr>
                <a:schemeClr val="dk1"/>
              </a:buClr>
              <a:buSzPts val="1100"/>
              <a:buFont typeface="Arial"/>
              <a:buNone/>
            </a:pPr>
            <a:r>
              <a:rPr lang="zh-CN"/>
              <a:t>The movie is in the movie database or you already in the movie description page.</a:t>
            </a:r>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[UC017]Use case discription</a:t>
            </a:r>
            <a:endParaRPr/>
          </a:p>
        </p:txBody>
      </p:sp>
      <p:sp>
        <p:nvSpPr>
          <p:cNvPr id="259" name="Google Shape;25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Postcondition: </a:t>
            </a:r>
            <a:endParaRPr/>
          </a:p>
          <a:p>
            <a:pPr indent="0" lvl="0" marL="0" rtl="0" algn="l">
              <a:spcBef>
                <a:spcPts val="1600"/>
              </a:spcBef>
              <a:spcAft>
                <a:spcPts val="0"/>
              </a:spcAft>
              <a:buNone/>
            </a:pPr>
            <a:r>
              <a:rPr lang="zh-CN"/>
              <a:t>It will show the trailer or the whole movie choice button on the screen. Each button is responding to movie trailer or whole movie.</a:t>
            </a:r>
            <a:endParaRPr/>
          </a:p>
          <a:p>
            <a:pPr indent="0" lvl="0" marL="0" rtl="0" algn="l">
              <a:spcBef>
                <a:spcPts val="1600"/>
              </a:spcBef>
              <a:spcAft>
                <a:spcPts val="0"/>
              </a:spcAft>
              <a:buNone/>
            </a:pPr>
            <a:r>
              <a:rPr lang="zh-CN"/>
              <a:t>Steps: </a:t>
            </a:r>
            <a:endParaRPr/>
          </a:p>
          <a:p>
            <a:pPr indent="0" lvl="0" marL="0" rtl="0" algn="l">
              <a:spcBef>
                <a:spcPts val="1600"/>
              </a:spcBef>
              <a:spcAft>
                <a:spcPts val="0"/>
              </a:spcAft>
              <a:buNone/>
            </a:pPr>
            <a:r>
              <a:rPr lang="zh-CN"/>
              <a:t>The user click the trailer or whole movie button, the system will get the corresponding video resource on the screen.</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311700" y="445025"/>
            <a:ext cx="225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Diagrams</a:t>
            </a:r>
            <a:endParaRPr/>
          </a:p>
        </p:txBody>
      </p:sp>
      <p:pic>
        <p:nvPicPr>
          <p:cNvPr id="265" name="Google Shape;265;p48"/>
          <p:cNvPicPr preferRelativeResize="0"/>
          <p:nvPr/>
        </p:nvPicPr>
        <p:blipFill>
          <a:blip r:embed="rId3">
            <a:alphaModFix/>
          </a:blip>
          <a:stretch>
            <a:fillRect/>
          </a:stretch>
        </p:blipFill>
        <p:spPr>
          <a:xfrm>
            <a:off x="2708025" y="0"/>
            <a:ext cx="3122849"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cases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[UC07]create movie watching event: create a event and prepare for voting.</a:t>
            </a:r>
            <a:endParaRPr/>
          </a:p>
          <a:p>
            <a:pPr indent="0" lvl="0" marL="0" rtl="0" algn="l">
              <a:spcBef>
                <a:spcPts val="1600"/>
              </a:spcBef>
              <a:spcAft>
                <a:spcPts val="0"/>
              </a:spcAft>
              <a:buClr>
                <a:schemeClr val="dk1"/>
              </a:buClr>
              <a:buSzPts val="1100"/>
              <a:buFont typeface="Arial"/>
              <a:buNone/>
            </a:pPr>
            <a:r>
              <a:rPr lang="zh-CN"/>
              <a:t>[UC08]open voting: open the voting channel for group members and inform group members.</a:t>
            </a:r>
            <a:endParaRPr/>
          </a:p>
          <a:p>
            <a:pPr indent="0" lvl="0" marL="0" rtl="0" algn="l">
              <a:spcBef>
                <a:spcPts val="1600"/>
              </a:spcBef>
              <a:spcAft>
                <a:spcPts val="0"/>
              </a:spcAft>
              <a:buNone/>
            </a:pPr>
            <a:r>
              <a:rPr lang="zh-CN"/>
              <a:t>[UC09]close voting: close voting, no group member can vote.</a:t>
            </a:r>
            <a:endParaRPr/>
          </a:p>
          <a:p>
            <a:pPr indent="0" lvl="0" marL="0" rtl="0" algn="l">
              <a:spcBef>
                <a:spcPts val="1600"/>
              </a:spcBef>
              <a:spcAft>
                <a:spcPts val="0"/>
              </a:spcAft>
              <a:buNone/>
            </a:pPr>
            <a:r>
              <a:rPr lang="zh-CN"/>
              <a:t>[UC010]elect movie winner: the movie winner will show up on screen.</a:t>
            </a:r>
            <a:endParaRPr/>
          </a:p>
          <a:p>
            <a:pPr indent="0" lvl="0" marL="0" rtl="0" algn="l">
              <a:spcBef>
                <a:spcPts val="1600"/>
              </a:spcBef>
              <a:spcAft>
                <a:spcPts val="0"/>
              </a:spcAft>
              <a:buClr>
                <a:schemeClr val="dk1"/>
              </a:buClr>
              <a:buSzPts val="1100"/>
              <a:buFont typeface="Arial"/>
              <a:buNone/>
            </a:pPr>
            <a:r>
              <a:rPr lang="zh-CN"/>
              <a:t>[UC011]inform group member</a:t>
            </a:r>
            <a:endParaRPr/>
          </a:p>
          <a:p>
            <a:pPr indent="0" lvl="0" marL="0" rtl="0" algn="l">
              <a:spcBef>
                <a:spcPts val="1600"/>
              </a:spcBef>
              <a:spcAft>
                <a:spcPts val="0"/>
              </a:spcAft>
              <a:buNone/>
            </a:pPr>
            <a:r>
              <a:rPr lang="zh-CN"/>
              <a:t>[UC012]</a:t>
            </a:r>
            <a:r>
              <a:rPr lang="zh-CN"/>
              <a:t>cast votes: vote for movie you like</a:t>
            </a:r>
            <a:endParaRPr/>
          </a:p>
          <a:p>
            <a:pPr indent="0" lvl="0" marL="0" rtl="0" algn="l">
              <a:spcBef>
                <a:spcPts val="1600"/>
              </a:spcBef>
              <a:spcAft>
                <a:spcPts val="0"/>
              </a:spcAft>
              <a:buNone/>
            </a:pPr>
            <a:r>
              <a:rPr lang="zh-CN"/>
              <a:t>[UC013]</a:t>
            </a:r>
            <a:r>
              <a:rPr lang="zh-CN"/>
              <a:t>join a group: join a group created by moderator.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cases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[UC014]unsubscribe from a group: leave a group that you have joined before.</a:t>
            </a:r>
            <a:endParaRPr/>
          </a:p>
          <a:p>
            <a:pPr indent="0" lvl="0" marL="0" rtl="0" algn="l">
              <a:spcBef>
                <a:spcPts val="1600"/>
              </a:spcBef>
              <a:spcAft>
                <a:spcPts val="0"/>
              </a:spcAft>
              <a:buClr>
                <a:schemeClr val="dk1"/>
              </a:buClr>
              <a:buSzPts val="1100"/>
              <a:buFont typeface="Arial"/>
              <a:buNone/>
            </a:pPr>
            <a:r>
              <a:rPr lang="zh-CN"/>
              <a:t>[UC015]search movie: search a movie by name.</a:t>
            </a:r>
            <a:endParaRPr/>
          </a:p>
          <a:p>
            <a:pPr indent="0" lvl="0" marL="0" rtl="0" algn="l">
              <a:spcBef>
                <a:spcPts val="1600"/>
              </a:spcBef>
              <a:spcAft>
                <a:spcPts val="0"/>
              </a:spcAft>
              <a:buClr>
                <a:schemeClr val="dk1"/>
              </a:buClr>
              <a:buSzPts val="1100"/>
              <a:buFont typeface="Arial"/>
              <a:buNone/>
            </a:pPr>
            <a:r>
              <a:rPr lang="zh-CN"/>
              <a:t>[UC016]check movie reviews: check movie reviews.</a:t>
            </a:r>
            <a:endParaRPr/>
          </a:p>
          <a:p>
            <a:pPr indent="0" lvl="0" marL="0" rtl="0" algn="l">
              <a:spcBef>
                <a:spcPts val="1600"/>
              </a:spcBef>
              <a:spcAft>
                <a:spcPts val="0"/>
              </a:spcAft>
              <a:buClr>
                <a:schemeClr val="dk1"/>
              </a:buClr>
              <a:buSzPts val="1100"/>
              <a:buFont typeface="Arial"/>
              <a:buNone/>
            </a:pPr>
            <a:r>
              <a:rPr lang="zh-CN"/>
              <a:t>[UC017]watch movie: you have option to watch trailer or whole movie.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[UC01]Use case discription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a:t>
            </a:r>
            <a:r>
              <a:rPr lang="zh-CN"/>
              <a:t>se case ID: UC01</a:t>
            </a:r>
            <a:endParaRPr/>
          </a:p>
          <a:p>
            <a:pPr indent="0" lvl="0" marL="0" rtl="0" algn="l">
              <a:spcBef>
                <a:spcPts val="1600"/>
              </a:spcBef>
              <a:spcAft>
                <a:spcPts val="0"/>
              </a:spcAft>
              <a:buNone/>
            </a:pPr>
            <a:r>
              <a:rPr lang="zh-CN"/>
              <a:t>Use case title: LOGIN</a:t>
            </a:r>
            <a:endParaRPr/>
          </a:p>
          <a:p>
            <a:pPr indent="0" lvl="0" marL="0" rtl="0" algn="l">
              <a:spcBef>
                <a:spcPts val="1600"/>
              </a:spcBef>
              <a:spcAft>
                <a:spcPts val="0"/>
              </a:spcAft>
              <a:buNone/>
            </a:pPr>
            <a:r>
              <a:rPr lang="zh-CN"/>
              <a:t>Use case </a:t>
            </a:r>
            <a:r>
              <a:rPr lang="zh-CN"/>
              <a:t>description</a:t>
            </a:r>
            <a:r>
              <a:rPr lang="zh-CN"/>
              <a:t>: This use case starts when an use typed in his/her username and password into the system and click login button. This use case can only activated by group member and it will activate password verify case model as an included case model. It also have the option to display the error message according to specific condition.</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[UC01]</a:t>
            </a:r>
            <a:r>
              <a:rPr lang="zh-CN"/>
              <a:t>u</a:t>
            </a:r>
            <a:r>
              <a:rPr lang="zh-CN"/>
              <a:t>se case discription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Preconditions: </a:t>
            </a:r>
            <a:endParaRPr/>
          </a:p>
          <a:p>
            <a:pPr indent="0" lvl="0" marL="0" rtl="0" algn="l">
              <a:spcBef>
                <a:spcPts val="1600"/>
              </a:spcBef>
              <a:spcAft>
                <a:spcPts val="0"/>
              </a:spcAft>
              <a:buNone/>
            </a:pPr>
            <a:r>
              <a:rPr lang="zh-CN"/>
              <a:t>The device for using this application works well.</a:t>
            </a:r>
            <a:endParaRPr/>
          </a:p>
          <a:p>
            <a:pPr indent="0" lvl="0" marL="0" rtl="0" algn="l">
              <a:spcBef>
                <a:spcPts val="1600"/>
              </a:spcBef>
              <a:spcAft>
                <a:spcPts val="0"/>
              </a:spcAft>
              <a:buNone/>
            </a:pPr>
            <a:r>
              <a:rPr lang="zh-CN"/>
              <a:t>The internet is connected. </a:t>
            </a:r>
            <a:endParaRPr/>
          </a:p>
          <a:p>
            <a:pPr indent="0" lvl="0" marL="0" rtl="0" algn="l">
              <a:spcBef>
                <a:spcPts val="1600"/>
              </a:spcBef>
              <a:spcAft>
                <a:spcPts val="0"/>
              </a:spcAft>
              <a:buNone/>
            </a:pPr>
            <a:r>
              <a:rPr lang="zh-CN"/>
              <a:t>Postcondition:</a:t>
            </a:r>
            <a:endParaRPr/>
          </a:p>
          <a:p>
            <a:pPr indent="0" lvl="0" marL="0" rtl="0" algn="l">
              <a:spcBef>
                <a:spcPts val="1600"/>
              </a:spcBef>
              <a:spcAft>
                <a:spcPts val="0"/>
              </a:spcAft>
              <a:buNone/>
            </a:pPr>
            <a:r>
              <a:rPr lang="zh-CN"/>
              <a:t>Show the main interface of this application.</a:t>
            </a:r>
            <a:endParaRPr/>
          </a:p>
          <a:p>
            <a:pPr indent="0" lvl="0" marL="0" rtl="0" algn="l">
              <a:spcBef>
                <a:spcPts val="1600"/>
              </a:spcBef>
              <a:spcAft>
                <a:spcPts val="0"/>
              </a:spcAft>
              <a:buNone/>
            </a:pPr>
            <a:r>
              <a:rPr lang="zh-CN"/>
              <a:t>Steps: The user types in the username and password and click login button, the data in the bar will be send to the backend to be verified.</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[UC02]</a:t>
            </a:r>
            <a:r>
              <a:rPr lang="zh-CN"/>
              <a:t>u</a:t>
            </a:r>
            <a:r>
              <a:rPr lang="zh-CN"/>
              <a:t>se case discription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a:t>
            </a:r>
            <a:r>
              <a:rPr lang="zh-CN"/>
              <a:t>se case ID: UC02</a:t>
            </a:r>
            <a:endParaRPr/>
          </a:p>
          <a:p>
            <a:pPr indent="0" lvl="0" marL="0" rtl="0" algn="l">
              <a:spcBef>
                <a:spcPts val="1600"/>
              </a:spcBef>
              <a:spcAft>
                <a:spcPts val="0"/>
              </a:spcAft>
              <a:buNone/>
            </a:pPr>
            <a:r>
              <a:rPr lang="zh-CN"/>
              <a:t>Use case title: VRIFY PASSWORD</a:t>
            </a:r>
            <a:endParaRPr/>
          </a:p>
          <a:p>
            <a:pPr indent="0" lvl="0" marL="0" rtl="0" algn="l">
              <a:spcBef>
                <a:spcPts val="1600"/>
              </a:spcBef>
              <a:spcAft>
                <a:spcPts val="1600"/>
              </a:spcAft>
              <a:buNone/>
            </a:pPr>
            <a:r>
              <a:rPr lang="zh-CN"/>
              <a:t>Use case description: This use case is the included use case of UC01, each time UC01 is executed, UC02 will be automatically executed. This process can not be controlled by the user.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[UC02]Use case discription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a:t>
            </a:r>
            <a:r>
              <a:rPr lang="zh-CN"/>
              <a:t>reconditions: </a:t>
            </a:r>
            <a:endParaRPr/>
          </a:p>
          <a:p>
            <a:pPr indent="0" lvl="0" marL="0" rtl="0" algn="l">
              <a:spcBef>
                <a:spcPts val="1600"/>
              </a:spcBef>
              <a:spcAft>
                <a:spcPts val="0"/>
              </a:spcAft>
              <a:buNone/>
            </a:pPr>
            <a:r>
              <a:rPr lang="zh-CN"/>
              <a:t>The device for using this application works well.</a:t>
            </a:r>
            <a:endParaRPr/>
          </a:p>
          <a:p>
            <a:pPr indent="0" lvl="0" marL="0" rtl="0" algn="l">
              <a:spcBef>
                <a:spcPts val="1600"/>
              </a:spcBef>
              <a:spcAft>
                <a:spcPts val="0"/>
              </a:spcAft>
              <a:buNone/>
            </a:pPr>
            <a:r>
              <a:rPr lang="zh-CN"/>
              <a:t>The internet is connected. </a:t>
            </a:r>
            <a:endParaRPr/>
          </a:p>
          <a:p>
            <a:pPr indent="0" lvl="0" marL="0" rtl="0" algn="l">
              <a:spcBef>
                <a:spcPts val="1600"/>
              </a:spcBef>
              <a:spcAft>
                <a:spcPts val="0"/>
              </a:spcAft>
              <a:buNone/>
            </a:pPr>
            <a:r>
              <a:rPr lang="zh-CN"/>
              <a:t>Passowrd is typed in.</a:t>
            </a:r>
            <a:endParaRPr/>
          </a:p>
          <a:p>
            <a:pPr indent="0" lvl="0" marL="0" rtl="0" algn="l">
              <a:spcBef>
                <a:spcPts val="1600"/>
              </a:spcBef>
              <a:spcAft>
                <a:spcPts val="0"/>
              </a:spcAft>
              <a:buNone/>
            </a:pPr>
            <a:r>
              <a:rPr lang="zh-CN"/>
              <a:t>Postcondition:</a:t>
            </a:r>
            <a:endParaRPr/>
          </a:p>
          <a:p>
            <a:pPr indent="0" lvl="0" marL="0" rtl="0" algn="l">
              <a:spcBef>
                <a:spcPts val="1600"/>
              </a:spcBef>
              <a:spcAft>
                <a:spcPts val="0"/>
              </a:spcAft>
              <a:buNone/>
            </a:pPr>
            <a:r>
              <a:rPr lang="zh-CN"/>
              <a:t>Data in the password input bar will be sent to the backend system. This data will be compare with the correct password in the database.</a:t>
            </a:r>
            <a:endParaRPr/>
          </a:p>
          <a:p>
            <a:pPr indent="0" lvl="0" marL="0" rtl="0" algn="l">
              <a:spcBef>
                <a:spcPts val="1600"/>
              </a:spcBef>
              <a:spcAft>
                <a:spcPts val="0"/>
              </a:spcAft>
              <a:buNone/>
            </a:pPr>
            <a:r>
              <a:rPr lang="zh-CN"/>
              <a:t>Steps: The user types in the username and password and click login button, the data in the bar will be send to the backend to be verified.</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