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Roboto Mon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Mono-boldItalic.fntdata"/><Relationship Id="rId72" Type="http://schemas.openxmlformats.org/officeDocument/2006/relationships/font" Target="fonts/RobotoMon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Mono-bold.fntdata"/><Relationship Id="rId70" Type="http://schemas.openxmlformats.org/officeDocument/2006/relationships/font" Target="fonts/RobotoMon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4ee9f13c_0_108:notes"/>
          <p:cNvSpPr/>
          <p:nvPr>
            <p:ph idx="2" type="sldImg"/>
          </p:nvPr>
        </p:nvSpPr>
        <p:spPr>
          <a:xfrm>
            <a:off x="685633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44ee9f13c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844ee9f13c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4ee9f13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4ee9f13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44ee9f13c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44ee9f13c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44ee9f13c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44ee9f13c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44ee9f13c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44ee9f13c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44ee9f13c_1_3:notes"/>
          <p:cNvSpPr/>
          <p:nvPr>
            <p:ph idx="2" type="sldImg"/>
          </p:nvPr>
        </p:nvSpPr>
        <p:spPr>
          <a:xfrm>
            <a:off x="685633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44ee9f13c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44ee9f13c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44ee9f13c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44ee9f13c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44ee9f13c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44ee9f13c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44ee9f13c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44ee9f13c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44ee9f13c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44ee9f13c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44ee9f13c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44ee9f13c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4ee9f13c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844ee9f13c_0_112:notes"/>
          <p:cNvSpPr/>
          <p:nvPr>
            <p:ph idx="2" type="sldImg"/>
          </p:nvPr>
        </p:nvSpPr>
        <p:spPr>
          <a:xfrm>
            <a:off x="685633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44ee9f13c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44ee9f13c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4ee9f13c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44ee9f13c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44ee9f13c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44ee9f13c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44ee9f13c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44ee9f13c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44ee9f13c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44ee9f13c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44ee9f13c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44ee9f13c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44ee9f13c_1_14:notes"/>
          <p:cNvSpPr/>
          <p:nvPr>
            <p:ph idx="2" type="sldImg"/>
          </p:nvPr>
        </p:nvSpPr>
        <p:spPr>
          <a:xfrm>
            <a:off x="685633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844ee9f13c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844ee9f13c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4ee9f13c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44ee9f13c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this , very cool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turtle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 = turtle.Turtle()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x in range(100):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t.forward(x)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t.left(82.5)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t.backward(x)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t.right(45)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44ee9f13c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44ee9f13c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44ee9f13c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44ee9f13c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4ee9f13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4ee9f13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44ee9f13c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44ee9f13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44ee9f13c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44ee9f13c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44ee9f13c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44ee9f13c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44ee9f13c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44ee9f13c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44ee9f13c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44ee9f13c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44ee9f13c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44ee9f13c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44ee9f13c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44ee9f13c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44ee9f13c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44ee9f13c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44ee9f13c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44ee9f13c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44ee9f13c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44ee9f13c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4ee9f13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4ee9f13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44ee9f13c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44ee9f13c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44ee9f13c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44ee9f13c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44ee9f13c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44ee9f13c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44ee9f13c_1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44ee9f13c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44ee9f13c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44ee9f13c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44ee9f13c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44ee9f13c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44ee9f13c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44ee9f13c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44ee9f13c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44ee9f13c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44ee9f13c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44ee9f13c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44ee9f13c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44ee9f13c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4ee9f13c_0_123:notes"/>
          <p:cNvSpPr/>
          <p:nvPr>
            <p:ph idx="2" type="sldImg"/>
          </p:nvPr>
        </p:nvSpPr>
        <p:spPr>
          <a:xfrm>
            <a:off x="685633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844ee9f13c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844ee9f13c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44ee9f13c_1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44ee9f13c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44ee9f13c_1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44ee9f13c_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44ee9f13c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44ee9f13c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44ee9f13c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44ee9f13c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44ee9f13c_1_25:notes"/>
          <p:cNvSpPr/>
          <p:nvPr>
            <p:ph idx="2" type="sldImg"/>
          </p:nvPr>
        </p:nvSpPr>
        <p:spPr>
          <a:xfrm>
            <a:off x="685633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844ee9f13c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844ee9f13c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44ee9f13c_1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44ee9f13c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44ee9f13c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844ee9f13c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44ee9f13c_1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44ee9f13c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44ee9f13c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44ee9f13c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844ee9f13c_1_36:notes"/>
          <p:cNvSpPr/>
          <p:nvPr>
            <p:ph idx="2" type="sldImg"/>
          </p:nvPr>
        </p:nvSpPr>
        <p:spPr>
          <a:xfrm>
            <a:off x="685633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844ee9f13c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844ee9f13c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4ee9f13c_0_133:notes"/>
          <p:cNvSpPr/>
          <p:nvPr>
            <p:ph idx="2" type="sldImg"/>
          </p:nvPr>
        </p:nvSpPr>
        <p:spPr>
          <a:xfrm>
            <a:off x="685633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844ee9f13c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844ee9f13c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44ee9f13c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844ee9f13c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44ee9f13c_1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44ee9f13c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44ee9f13c_1_79:notes"/>
          <p:cNvSpPr/>
          <p:nvPr>
            <p:ph idx="2" type="sldImg"/>
          </p:nvPr>
        </p:nvSpPr>
        <p:spPr>
          <a:xfrm>
            <a:off x="685633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844ee9f13c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844ee9f13c_1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44ee9f13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44ee9f13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44ee9f13c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44ee9f13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4ee9f13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4ee9f13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4ee9f13c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4ee9f13c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rporate Logo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0250" y="1270775"/>
            <a:ext cx="2376825" cy="6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50" y="2250125"/>
            <a:ext cx="19240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Slide">
  <p:cSld name="Title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482233" y="734695"/>
            <a:ext cx="8661900" cy="3430500"/>
          </a:xfrm>
          <a:prstGeom prst="rect">
            <a:avLst/>
          </a:prstGeom>
          <a:solidFill>
            <a:srgbClr val="1E64C8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type="ctrTitle"/>
          </p:nvPr>
        </p:nvSpPr>
        <p:spPr>
          <a:xfrm>
            <a:off x="680881" y="1205508"/>
            <a:ext cx="80073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53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676842" y="3625338"/>
            <a:ext cx="8011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ts val="700"/>
              <a:buFont typeface="Arial"/>
              <a:buNone/>
              <a:defRPr b="0" i="0" sz="1600" u="none" cap="none" strike="noStrike">
                <a:solidFill>
                  <a:srgbClr val="FFD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1687814" y="4411969"/>
            <a:ext cx="1205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241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950" lvl="2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762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187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222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65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908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/>
          <p:nvPr>
            <p:ph idx="3" type="pic"/>
          </p:nvPr>
        </p:nvSpPr>
        <p:spPr>
          <a:xfrm>
            <a:off x="3013004" y="4411969"/>
            <a:ext cx="1205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241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950" lvl="2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762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187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222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65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908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/>
          <p:nvPr>
            <p:ph idx="4" type="pic"/>
          </p:nvPr>
        </p:nvSpPr>
        <p:spPr>
          <a:xfrm>
            <a:off x="4340093" y="4411969"/>
            <a:ext cx="12246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241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950" lvl="2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762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187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222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65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908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/>
          <p:nvPr>
            <p:ph idx="5" type="pic"/>
          </p:nvPr>
        </p:nvSpPr>
        <p:spPr>
          <a:xfrm>
            <a:off x="5667182" y="4411969"/>
            <a:ext cx="12246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241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950" lvl="2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762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187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222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65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908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6" type="body"/>
          </p:nvPr>
        </p:nvSpPr>
        <p:spPr>
          <a:xfrm>
            <a:off x="4525165" y="208305"/>
            <a:ext cx="4374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48225" spcFirstLastPara="1" rIns="48225" wrap="square" tIns="48225">
            <a:noAutofit/>
          </a:bodyPr>
          <a:lstStyle>
            <a:lvl1pPr indent="-22860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700"/>
              <a:buFont typeface="Arial"/>
              <a:buNone/>
              <a:defRPr b="1" i="0" sz="700" u="sng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Font typeface="Arial"/>
              <a:buNone/>
              <a:defRPr b="0" i="0" sz="7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73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 Slide">
  <p:cSld name="Chapter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482233" y="0"/>
            <a:ext cx="8661900" cy="4165200"/>
          </a:xfrm>
          <a:prstGeom prst="rect">
            <a:avLst/>
          </a:prstGeom>
          <a:solidFill>
            <a:srgbClr val="1E64C8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680881" y="1711821"/>
            <a:ext cx="80073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53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700"/>
              <a:buFont typeface="Arial"/>
              <a:buNone/>
              <a:defRPr b="0" i="0" sz="2800" u="sng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-3873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73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73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>
  <p:cSld name="Closing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482233" y="734695"/>
            <a:ext cx="8661900" cy="3430500"/>
          </a:xfrm>
          <a:prstGeom prst="rect">
            <a:avLst/>
          </a:prstGeom>
          <a:solidFill>
            <a:srgbClr val="1E64C8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>
            <p:ph type="ctrTitle"/>
          </p:nvPr>
        </p:nvSpPr>
        <p:spPr>
          <a:xfrm>
            <a:off x="680881" y="919287"/>
            <a:ext cx="80073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860296" y="1632656"/>
            <a:ext cx="3827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-228600" lvl="0" marL="45720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73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Photo">
  <p:cSld name="Title, Text and Photo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700"/>
              <a:buFont typeface="Arial"/>
              <a:buNone/>
              <a:defRPr b="0" i="0" sz="2800" u="sng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/>
          <p:nvPr>
            <p:ph idx="2" type="pic"/>
          </p:nvPr>
        </p:nvSpPr>
        <p:spPr>
          <a:xfrm>
            <a:off x="5328838" y="723472"/>
            <a:ext cx="3322500" cy="3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25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241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950" lvl="2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762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187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222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65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908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40794" y="629840"/>
            <a:ext cx="44520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73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Photo">
  <p:cSld name="Title and Phot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700"/>
              <a:buFont typeface="Arial"/>
              <a:buNone/>
              <a:defRPr b="0" i="0" sz="2800" u="sng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0"/>
          <p:cNvSpPr/>
          <p:nvPr>
            <p:ph idx="2" type="pic"/>
          </p:nvPr>
        </p:nvSpPr>
        <p:spPr>
          <a:xfrm>
            <a:off x="502082" y="723305"/>
            <a:ext cx="81639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25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241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950" lvl="2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762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187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222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65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908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Only">
  <p:cSld name="Photo Only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1"/>
          <p:cNvSpPr/>
          <p:nvPr/>
        </p:nvSpPr>
        <p:spPr>
          <a:xfrm>
            <a:off x="-1" y="0"/>
            <a:ext cx="9143400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>
            <p:ph idx="2" type="pic"/>
          </p:nvPr>
        </p:nvSpPr>
        <p:spPr>
          <a:xfrm>
            <a:off x="-1" y="0"/>
            <a:ext cx="914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25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241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950" lvl="2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762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187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222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2565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2908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9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48225" spcFirstLastPara="1" rIns="48225" wrap="square" tIns="482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700"/>
              <a:buFont typeface="Arial"/>
              <a:buNone/>
              <a:defRPr b="0" i="0" sz="2800" u="sng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48225" spcFirstLastPara="1" rIns="48225" wrap="square" tIns="482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73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147683" y="4719043"/>
            <a:ext cx="121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591555" y="4743153"/>
            <a:ext cx="4405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48225" spcFirstLastPara="1" rIns="48225" wrap="square" tIns="482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17145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77150" y="4688788"/>
            <a:ext cx="1255671" cy="3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0250" y="4628300"/>
            <a:ext cx="948360" cy="455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ypl.github.io/PYPL.html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ypy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alpython.com/installing-python/" TargetMode="External"/><Relationship Id="rId4" Type="http://schemas.openxmlformats.org/officeDocument/2006/relationships/hyperlink" Target="https://www.anaconda.com/" TargetMode="External"/><Relationship Id="rId5" Type="http://schemas.openxmlformats.org/officeDocument/2006/relationships/hyperlink" Target="https://visualstudio.microsoft.com/vs/features/python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jetbrains.com/pycharm/" TargetMode="External"/><Relationship Id="rId4" Type="http://schemas.openxmlformats.org/officeDocument/2006/relationships/hyperlink" Target="https://eric-ide.python-projects.org/" TargetMode="External"/><Relationship Id="rId5" Type="http://schemas.openxmlformats.org/officeDocument/2006/relationships/hyperlink" Target="https://www.spyder-ide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hyperlink" Target="https://cocalc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rinket.io/" TargetMode="External"/><Relationship Id="rId4" Type="http://schemas.openxmlformats.org/officeDocument/2006/relationships/hyperlink" Target="https://trinket.io/mission-zero" TargetMode="External"/><Relationship Id="rId5" Type="http://schemas.openxmlformats.org/officeDocument/2006/relationships/hyperlink" Target="https://create.withcode.uk/" TargetMode="External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reate.withcode.uk/" TargetMode="External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rinket.io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python.org/3.3/library/turtle.html?highlight=turt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python.org/3.3/library/math.html" TargetMode="External"/><Relationship Id="rId4" Type="http://schemas.openxmlformats.org/officeDocument/2006/relationships/hyperlink" Target="https://docs.python.org/3.3/library/random.html" TargetMode="External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Relationship Id="rId5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ramps-project.org/blog/features/" TargetMode="External"/><Relationship Id="rId4" Type="http://schemas.openxmlformats.org/officeDocument/2006/relationships/hyperlink" Target="https://scikits-odes.readthedocs.io/en/stable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python.org/3.8/library/stdtypes.html#string-methods" TargetMode="External"/><Relationship Id="rId4" Type="http://schemas.openxmlformats.org/officeDocument/2006/relationships/hyperlink" Target="https://docs.python.org/3.8/library/string.html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ocs.python.org/3.8/library/stdtypes.html#lists" TargetMode="External"/><Relationship Id="rId4" Type="http://schemas.openxmlformats.org/officeDocument/2006/relationships/hyperlink" Target="https://docs.python.org/3.8/tutorial/datastructures.html" TargetMode="External"/><Relationship Id="rId5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ocs.python.org/3/tutorial/errors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ocs.python.org/3.8/py-modindex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pypi.org/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scipy.org/" TargetMode="External"/><Relationship Id="rId4" Type="http://schemas.openxmlformats.org/officeDocument/2006/relationships/hyperlink" Target="https://www.pygame.org/news" TargetMode="Externa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9" Type="http://schemas.openxmlformats.org/officeDocument/2006/relationships/hyperlink" Target="https://github.com/Ultimaker/Cura" TargetMode="External"/><Relationship Id="rId5" Type="http://schemas.openxmlformats.org/officeDocument/2006/relationships/hyperlink" Target="https://www.tensorflow.org/api_docs/python/tf" TargetMode="External"/><Relationship Id="rId6" Type="http://schemas.openxmlformats.org/officeDocument/2006/relationships/hyperlink" Target="https://pygobject.readthedocs.io/en/latest/" TargetMode="External"/><Relationship Id="rId7" Type="http://schemas.openxmlformats.org/officeDocument/2006/relationships/hyperlink" Target="https://kivy.org/#home" TargetMode="External"/><Relationship Id="rId8" Type="http://schemas.openxmlformats.org/officeDocument/2006/relationships/hyperlink" Target="https://github.com/Ultimaker/Uranium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trinket.io/mission-zero#" TargetMode="External"/><Relationship Id="rId4" Type="http://schemas.openxmlformats.org/officeDocument/2006/relationships/hyperlink" Target="https://pythonhosted.org/sense-hat/api/" TargetMode="External"/><Relationship Id="rId5" Type="http://schemas.openxmlformats.org/officeDocument/2006/relationships/hyperlink" Target="https://astro-pi.org/wp-content/uploads/2018/09/T05.2_Meet-the-Sense-HAT.pdf" TargetMode="External"/><Relationship Id="rId6" Type="http://schemas.openxmlformats.org/officeDocument/2006/relationships/hyperlink" Target="https://astro-pi.org/wp-content/uploads/2019/09/Astro_Pi_Mission_Zero_Project_Print_Out_2019_V4_PRINT.pdf" TargetMode="External"/><Relationship Id="rId7" Type="http://schemas.openxmlformats.org/officeDocument/2006/relationships/hyperlink" Target="https://github.com/astro-pi/python-sense-hat/blob/master/examples/README.md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www.python.org/" TargetMode="External"/><Relationship Id="rId4" Type="http://schemas.openxmlformats.org/officeDocument/2006/relationships/hyperlink" Target="https://docs.python.org/3.8/tutorial/" TargetMode="External"/><Relationship Id="rId5" Type="http://schemas.openxmlformats.org/officeDocument/2006/relationships/hyperlink" Target="https://realpython.com" TargetMode="External"/><Relationship Id="rId6" Type="http://schemas.openxmlformats.org/officeDocument/2006/relationships/hyperlink" Target="https://pynative.com/" TargetMode="External"/><Relationship Id="rId7" Type="http://schemas.openxmlformats.org/officeDocument/2006/relationships/hyperlink" Target="https://tutorialsimpact.com/pyth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 ?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00400" y="629850"/>
            <a:ext cx="5995800" cy="21432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Python</a:t>
            </a:r>
            <a:r>
              <a:rPr lang="en" sz="1800"/>
              <a:t> is the language of the </a:t>
            </a:r>
            <a:r>
              <a:rPr b="1" lang="en" sz="1800"/>
              <a:t>Python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Interpreter</a:t>
            </a:r>
            <a:r>
              <a:rPr lang="en" sz="1800"/>
              <a:t> and those who can converse with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it. An individual who can speak </a:t>
            </a:r>
            <a:r>
              <a:rPr b="1" lang="en" sz="1800"/>
              <a:t>Python</a:t>
            </a:r>
            <a:r>
              <a:rPr lang="en" sz="1800"/>
              <a:t> is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known as a </a:t>
            </a:r>
            <a:r>
              <a:rPr lang="en" sz="1800" u="sng"/>
              <a:t>Pythonista</a:t>
            </a:r>
            <a:r>
              <a:rPr lang="en" sz="1800"/>
              <a:t>. Nearly all known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Pythonistas use software initially developed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</a:t>
            </a:r>
            <a:r>
              <a:rPr lang="en" sz="1800" u="sng"/>
              <a:t>Guido van Rossum</a:t>
            </a:r>
            <a:r>
              <a:rPr lang="en" sz="1800"/>
              <a:t>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Guido van Rossum on Twitter: &quot;&gt;&gt;&gt; greetings = [&quot;world hello ..."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350" y="34453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400" y="2640057"/>
            <a:ext cx="1795085" cy="235104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547175" y="3608525"/>
            <a:ext cx="55032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Guido van Rossum was BDFL of Python.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from guiding Python, he worked for Google and Dropbox on big software projects … written in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stepped down July 2018, and is now in pension.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Interpreter ?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40794" y="527113"/>
            <a:ext cx="8279700" cy="36174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an interpreter. You talk to it with commands, and it interprets your commands to take 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How?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 u="sng"/>
              <a:t>Interactive</a:t>
            </a:r>
            <a:r>
              <a:rPr lang="en" sz="2000"/>
              <a:t>:  You type directly to Python one line at a time and it responds.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 u="sng"/>
              <a:t>Script</a:t>
            </a:r>
            <a:r>
              <a:rPr lang="en" sz="2000"/>
              <a:t>: You enter a sequence of statements (lines) into a file using a text editor and tell Python to execute the statements in the file. Python files use the extension .py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 Scripting Language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40800" y="629851"/>
            <a:ext cx="8279700" cy="39963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A programming language that is not compiled to byte code a computer processor understands, but is instead interpreted as commands are fed to it, is called a scripting language: Perl, PHP, Javascript, Python</a:t>
            </a:r>
            <a:br>
              <a:rPr lang="en"/>
            </a:b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b="1" lang="en"/>
              <a:t>However:</a:t>
            </a:r>
            <a:r>
              <a:rPr lang="en"/>
              <a:t> if wanted, python allows you to create byte code to speed up interpreting. You can even compile if needed … but that is for an advanced course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know Python ?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440800" y="1268675"/>
            <a:ext cx="2946300" cy="28923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http://pypl.github.io/PYPL.html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April 2020: 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875" y="629850"/>
            <a:ext cx="5307425" cy="426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/>
          <p:nvPr/>
        </p:nvSpPr>
        <p:spPr>
          <a:xfrm>
            <a:off x="3235275" y="4358900"/>
            <a:ext cx="1888800" cy="59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 txBox="1"/>
          <p:nvPr>
            <p:ph type="ctrTitle"/>
          </p:nvPr>
        </p:nvSpPr>
        <p:spPr>
          <a:xfrm>
            <a:off x="680881" y="1711821"/>
            <a:ext cx="80073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Python - Setting it up</a:t>
            </a:r>
            <a:endParaRPr b="0" i="0" sz="53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1E6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1440775" y="4285000"/>
            <a:ext cx="3284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used from: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422" y="4266181"/>
            <a:ext cx="745575" cy="7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400" y="4285000"/>
            <a:ext cx="1629735" cy="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050" y="4377025"/>
            <a:ext cx="18527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Python?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440800" y="527125"/>
            <a:ext cx="8279700" cy="40989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̶"/>
            </a:pPr>
            <a:r>
              <a:rPr lang="en" sz="2300"/>
              <a:t>There are several versions of python …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̶"/>
            </a:pPr>
            <a:r>
              <a:rPr lang="en" sz="2300"/>
              <a:t>Version Python 2.x will no longer be supported in 2021</a:t>
            </a:r>
            <a:br>
              <a:rPr lang="en" sz="2300"/>
            </a:br>
            <a:r>
              <a:rPr lang="en" sz="2300"/>
              <a:t>⇒ </a:t>
            </a:r>
            <a:r>
              <a:rPr b="1" lang="en" sz="2300"/>
              <a:t>DON’T USE IT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̶"/>
            </a:pPr>
            <a:r>
              <a:rPr b="1" lang="en" sz="2300"/>
              <a:t>Use version Python 3.5</a:t>
            </a:r>
            <a:r>
              <a:rPr lang="en" sz="2300"/>
              <a:t> or higher !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̶"/>
            </a:pPr>
            <a:r>
              <a:rPr lang="en" sz="2300"/>
              <a:t>Careful, you want </a:t>
            </a:r>
            <a:r>
              <a:rPr b="1" lang="en" sz="2300"/>
              <a:t>Python</a:t>
            </a:r>
            <a:r>
              <a:rPr lang="en" sz="2300"/>
              <a:t>, not Jython (interpreter in Java), cython (compiled C version), or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PyPy</a:t>
            </a:r>
            <a:r>
              <a:rPr lang="en" sz="2300"/>
              <a:t> (JIT compiler) </a:t>
            </a:r>
            <a:br>
              <a:rPr lang="en" sz="2300"/>
            </a:b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start: local install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440800" y="629851"/>
            <a:ext cx="8279700" cy="39963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You need to install the </a:t>
            </a:r>
            <a:r>
              <a:rPr b="1" lang="en" sz="2000"/>
              <a:t>Python Interpreter</a:t>
            </a:r>
            <a:r>
              <a:rPr lang="en" sz="2000"/>
              <a:t> if you want to run python programs locally.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Better than we can explain:</a:t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https://realpython.com/installing-python/</a:t>
            </a: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b="1" lang="en" sz="2000"/>
              <a:t>However:</a:t>
            </a:r>
            <a:r>
              <a:rPr lang="en" sz="2000"/>
              <a:t> 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Consider full environments instead like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https://www.anaconda.com/</a:t>
            </a:r>
            <a:r>
              <a:rPr lang="en" sz="2000"/>
              <a:t> 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Visual Studio Community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5"/>
              </a:rPr>
              <a:t>https://visualstudio.microsoft.com/vs/features/python/</a:t>
            </a:r>
            <a:r>
              <a:rPr lang="en" sz="2000"/>
              <a:t> </a:t>
            </a: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IDE?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also install an IDE to program.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Pycharm: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https://www.jetbrains.com/pycharm/</a:t>
            </a:r>
            <a:r>
              <a:rPr lang="en"/>
              <a:t>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Eric: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https://eric-ide.python-projects.org/</a:t>
            </a:r>
            <a:r>
              <a:rPr lang="en"/>
              <a:t>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Spyder: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https://www.spyder-ide.org/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the big boys like Eclipse, Visual Studio, 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Cloud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440800" y="629851"/>
            <a:ext cx="8279700" cy="39324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basic course: </a:t>
            </a:r>
            <a:r>
              <a:rPr b="1" lang="en"/>
              <a:t>Use python from your 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option: Interactive Notebook ! Used for courses.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in, and start a python notebook!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Alternative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https://cocalc.com/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Notebook - Hello World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bottom right: New Notebook</a:t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050" y="1107675"/>
            <a:ext cx="5800775" cy="384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40"/>
          <p:cNvCxnSpPr/>
          <p:nvPr/>
        </p:nvCxnSpPr>
        <p:spPr>
          <a:xfrm>
            <a:off x="5046625" y="1046125"/>
            <a:ext cx="1113900" cy="33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680875" y="1205500"/>
            <a:ext cx="82938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Python</a:t>
            </a:r>
            <a:r>
              <a:rPr lang="en" sz="4800"/>
              <a:t> - The Basics</a:t>
            </a:r>
            <a:endParaRPr sz="4800"/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676842" y="3625338"/>
            <a:ext cx="8011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100" lIns="48225" spcFirstLastPara="1" rIns="48225" wrap="square" tIns="241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Font typeface="Arial"/>
              <a:buNone/>
            </a:pPr>
            <a:r>
              <a:rPr lang="en"/>
              <a:t>Dr. B. Malengier</a:t>
            </a:r>
            <a:endParaRPr b="0" i="0" sz="1600" u="none" cap="none" strike="noStrike">
              <a:solidFill>
                <a:srgbClr val="FFD2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/>
          <p:nvPr>
            <p:ph idx="6" type="body"/>
          </p:nvPr>
        </p:nvSpPr>
        <p:spPr>
          <a:xfrm>
            <a:off x="2326340" y="3714805"/>
            <a:ext cx="4374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Font typeface="Arial"/>
              <a:buNone/>
            </a:pPr>
            <a:r>
              <a:rPr b="1" i="0" lang="en" sz="700" u="sng" cap="none" strike="noStrike">
                <a:solidFill>
                  <a:srgbClr val="FFD200"/>
                </a:solidFill>
                <a:latin typeface="Arial"/>
                <a:ea typeface="Arial"/>
                <a:cs typeface="Arial"/>
                <a:sym typeface="Arial"/>
              </a:rPr>
              <a:t>DEPARTMENT OF MATERIALS, TEXTILES AND CHEMICAL ENGINEERING</a:t>
            </a:r>
            <a:endParaRPr b="1" i="0" sz="700" u="sng" cap="none" strike="noStrike">
              <a:solidFill>
                <a:srgbClr val="FFD2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Font typeface="Arial"/>
              <a:buNone/>
            </a:pPr>
            <a:r>
              <a:rPr b="0" i="0" lang="en" sz="700" u="none" cap="none" strike="noStrike">
                <a:solidFill>
                  <a:srgbClr val="FFD200"/>
                </a:solidFill>
                <a:latin typeface="Arial"/>
                <a:ea typeface="Arial"/>
                <a:cs typeface="Arial"/>
                <a:sym typeface="Arial"/>
              </a:rPr>
              <a:t>CENTRE FOR TEXTILE SCIENCE AND ENGINEERING</a:t>
            </a:r>
            <a:endParaRPr b="0" i="0" sz="700" u="none" cap="none" strike="noStrike">
              <a:solidFill>
                <a:srgbClr val="FFD2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440800" y="329351"/>
            <a:ext cx="8279700" cy="38316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Give the notebook a name, eg Intro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Give text: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print(‘Hello World’)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Press SHIFT+ENTER</a:t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48" y="1801350"/>
            <a:ext cx="5650225" cy="25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6715800" y="2362575"/>
            <a:ext cx="20046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PYTHON CODE 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Excercise 1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book</a:t>
            </a:r>
            <a:r>
              <a:rPr i="1" lang="en"/>
              <a:t> Teach Your Kids To Code</a:t>
            </a:r>
            <a:r>
              <a:rPr lang="en"/>
              <a:t>, page 33, copy the MadLib.py example in the Notebook, and execute it! </a:t>
            </a:r>
            <a:endParaRPr i="1"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950" y="2081325"/>
            <a:ext cx="62674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Great! Interactive works. Now, what about scripts ?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440800" y="629851"/>
            <a:ext cx="8279700" cy="39123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simple examples: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Standard library: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https://trinket.io/</a:t>
            </a:r>
            <a:r>
              <a:rPr lang="en"/>
              <a:t>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Sense HAT on Raspberry Pi: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https://trinket.io/mission-zero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BBC MicroBit using </a:t>
            </a:r>
            <a:br>
              <a:rPr lang="en"/>
            </a:br>
            <a:r>
              <a:rPr lang="en"/>
              <a:t>MicroPython (smaller version)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https://create.withcode.uk/</a:t>
            </a:r>
            <a:r>
              <a:rPr lang="en"/>
              <a:t> </a:t>
            </a:r>
            <a:endParaRPr/>
          </a:p>
        </p:txBody>
      </p:sp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 b="0" l="0" r="22803" t="0"/>
          <a:stretch/>
        </p:blipFill>
        <p:spPr>
          <a:xfrm>
            <a:off x="5235925" y="1634875"/>
            <a:ext cx="3791424" cy="32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: Hello World on MicroBit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Paste following code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https://create.withcode.uk/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from microbit import *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while True: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display.scroll('Hello, World!')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display.show(Image.HEART)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sleep(2000)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944" y="2571749"/>
            <a:ext cx="4386274" cy="248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what is that *, import, :, while, …. ???? </a:t>
            </a:r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440800" y="629851"/>
            <a:ext cx="8279700" cy="37986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noticed the structure of the program?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Indentations are used and not curly brackets like { …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loved by </a:t>
            </a:r>
            <a:r>
              <a:rPr lang="en" u="sng"/>
              <a:t>orderly</a:t>
            </a:r>
            <a:r>
              <a:rPr lang="en"/>
              <a:t> people because </a:t>
            </a:r>
            <a:r>
              <a:rPr b="1" lang="en"/>
              <a:t>it forces you as much as possible to write orderly, readable, nice code</a:t>
            </a:r>
            <a:r>
              <a:rPr lang="en"/>
              <a:t>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Rossum 1999: "Computer Programming for Everybody"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Zen of Python</a:t>
            </a:r>
            <a:endParaRPr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440800" y="1087043"/>
            <a:ext cx="8279700" cy="10935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should be one-- and preferably only one --obvious way to do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544500" y="2479875"/>
            <a:ext cx="80550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 the notebook execute following code: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import this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/>
          <p:nvPr/>
        </p:nvSpPr>
        <p:spPr>
          <a:xfrm>
            <a:off x="3235275" y="4358900"/>
            <a:ext cx="1888800" cy="59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7"/>
          <p:cNvSpPr txBox="1"/>
          <p:nvPr>
            <p:ph type="ctrTitle"/>
          </p:nvPr>
        </p:nvSpPr>
        <p:spPr>
          <a:xfrm>
            <a:off x="680875" y="1711825"/>
            <a:ext cx="83469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Python - Language Syntax</a:t>
            </a:r>
            <a:endParaRPr b="0" i="0" sz="53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7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1E6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1440775" y="4285000"/>
            <a:ext cx="3284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used from:</a:t>
            </a:r>
            <a:endParaRPr/>
          </a:p>
        </p:txBody>
      </p:sp>
      <p:pic>
        <p:nvPicPr>
          <p:cNvPr id="289" name="Google Shape;28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422" y="4266181"/>
            <a:ext cx="745575" cy="7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400" y="4285000"/>
            <a:ext cx="1629735" cy="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050" y="4377025"/>
            <a:ext cx="18527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01: Turtle - import - variable - for loop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440800" y="629875"/>
            <a:ext cx="8279700" cy="38583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https://trinket.io/</a:t>
            </a:r>
            <a:r>
              <a:rPr lang="en"/>
              <a:t>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import turtle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 = turtle.Turtle()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for x in range(100):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t.forward(x)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t.left(90)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explain every line of code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Change the angle. Change the distance. Change the number of steps 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02: Lists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440800" y="629851"/>
            <a:ext cx="8279700" cy="4044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import turtle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 = turtle.Turtle()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colors = ["red", "yellow", "blue", "green"]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for x in range(100):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t.pencolor(colors[x%4])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t.forward(x)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t.left(91)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Exercise</a:t>
            </a:r>
            <a:r>
              <a:rPr lang="en" sz="2000"/>
              <a:t>: Go to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https://docs.python.org/3.3/library/turtle.html?highlight=turtle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Look up what circle does, and use it.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Look up in function color how an RGB color can be defined, and use it!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03: Math - IF Condition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440800" y="3581801"/>
            <a:ext cx="8279700" cy="8736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https://docs.python.org/3.3/library/math.html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https://docs.python.org/3.3/library/random.html</a:t>
            </a:r>
            <a:r>
              <a:rPr lang="en"/>
              <a:t> 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975" y="568625"/>
            <a:ext cx="4051250" cy="28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40800" y="527125"/>
            <a:ext cx="8279700" cy="40593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What is Python?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Local installation - Cloud use - Notebooks - Git - IDE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Language syntax ...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The power of libraries: the world at your fingers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Dive in 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Opdracht: Make a python code for Raspberry Pi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432150" y="293275"/>
            <a:ext cx="8279700" cy="43926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import turtle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import random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random.seed()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 = turtle.Turtle()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ts = turtle.getscreen()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ts.bgcolor("black")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colors = ["red", "yellow", "blue", "green"]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your_name = input("Enter your name", "What is your name?")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for x in range(80):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t.pencolor(colors[x%4])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t.fillcolor(colors[x%4])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if random.randint(0,1) == 1: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t.penup()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t.forward(x*4)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t.pendown()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t.write(your_name, font = ("Arial", int( (x + 4) / 4), "bold") 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t.left(90 + random.randint(0, 4))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Whitespace Rules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440800" y="629851"/>
            <a:ext cx="8279700" cy="401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key indentation rules laid out by PEP 8 are the following: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Use 4 consecutive spaces to indicate indentation.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Prefer spaces over tabs.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Usage: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Whitespace is meaningful in Python!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Use a newline to end a line of code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Use \ when must go to next line prematurely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No braces {} to mark blocks of code, use consistent indentation instead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First line with less indentation is outside of the block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First line with more indentation starts a nested block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Colons (:) start a new block in many constructs, e.g. function def, if-then clauses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327" name="Google Shape;327;p53"/>
          <p:cNvSpPr txBox="1"/>
          <p:nvPr>
            <p:ph idx="1" type="body"/>
          </p:nvPr>
        </p:nvSpPr>
        <p:spPr>
          <a:xfrm>
            <a:off x="440800" y="527125"/>
            <a:ext cx="8279700" cy="36336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U</a:t>
            </a:r>
            <a:r>
              <a:rPr lang="en"/>
              <a:t>se symbol # for commenting the lines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Multi-line comment starts with triple quotes ''' and ends with triple quotes '''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they are multiline text not assigned to a variable! 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Multi-line comments are used for the inbuild help. In Notebook, do: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help(print)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838" y="2602300"/>
            <a:ext cx="26384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: non Typed!</a:t>
            </a:r>
            <a:endParaRPr/>
          </a:p>
        </p:txBody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a container which is used to store values in a programs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no need to declare variables (is it an integer, a decimal number, text?) before using them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The Python Interpreter will identify the type of the variable and allocates space at run-time</a:t>
            </a: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In Notebook, do this, and do: 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type(sum)</a:t>
            </a:r>
            <a:r>
              <a:rPr lang="en" sz="2000"/>
              <a:t>. </a:t>
            </a:r>
            <a:br>
              <a:rPr lang="en" sz="2000"/>
            </a:br>
            <a:r>
              <a:rPr lang="en" sz="2000"/>
              <a:t>Change x in 25.8. Change x in </a:t>
            </a:r>
            <a:r>
              <a:rPr lang="en"/>
              <a:t>'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'</a:t>
            </a:r>
            <a:r>
              <a:rPr lang="en" sz="2000"/>
              <a:t>. Result?</a:t>
            </a:r>
            <a:endParaRPr sz="2000"/>
          </a:p>
        </p:txBody>
      </p:sp>
      <p:pic>
        <p:nvPicPr>
          <p:cNvPr id="335" name="Google Shape;3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988" y="2571750"/>
            <a:ext cx="23526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naming variables</a:t>
            </a:r>
            <a:endParaRPr/>
          </a:p>
        </p:txBody>
      </p:sp>
      <p:sp>
        <p:nvSpPr>
          <p:cNvPr id="341" name="Google Shape;341;p55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variable name can contain characters (both a-z and A-Z), underscore and digits (0-9). While naming any variable, we need to follow the following points: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A variable name can only start with any character or underscore. </a:t>
            </a:r>
            <a:r>
              <a:rPr b="1" lang="en" sz="1800"/>
              <a:t>NOT</a:t>
            </a:r>
            <a:r>
              <a:rPr lang="en" sz="1800"/>
              <a:t> number!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A variable name can contain digits.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A variable should not be a keyword:</a:t>
            </a: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̶"/>
            </a:pPr>
            <a:r>
              <a:rPr lang="en" sz="1800"/>
              <a:t>It can be of any length.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2" name="Google Shape;34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763" y="2675800"/>
            <a:ext cx="39528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a value</a:t>
            </a:r>
            <a:endParaRPr/>
          </a:p>
        </p:txBody>
      </p:sp>
      <p:sp>
        <p:nvSpPr>
          <p:cNvPr id="348" name="Google Shape;348;p56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is used to assign a value to a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Multi-assign is allowed. Try: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00" y="1912290"/>
            <a:ext cx="31623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700" y="2452678"/>
            <a:ext cx="43434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of Python: Data Types</a:t>
            </a:r>
            <a:endParaRPr/>
          </a:p>
        </p:txBody>
      </p:sp>
      <p:sp>
        <p:nvSpPr>
          <p:cNvPr id="356" name="Google Shape;356;p57"/>
          <p:cNvSpPr txBox="1"/>
          <p:nvPr>
            <p:ph idx="1" type="body"/>
          </p:nvPr>
        </p:nvSpPr>
        <p:spPr>
          <a:xfrm>
            <a:off x="440800" y="629850"/>
            <a:ext cx="848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varied number of data types creates many possibilities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data types: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Integer number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Float number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Complex number</a:t>
            </a:r>
            <a:endParaRPr/>
          </a:p>
        </p:txBody>
      </p:sp>
      <p:pic>
        <p:nvPicPr>
          <p:cNvPr id="357" name="Google Shape;35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825" y="1512150"/>
            <a:ext cx="26384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7"/>
          <p:cNvPicPr preferRelativeResize="0"/>
          <p:nvPr/>
        </p:nvPicPr>
        <p:blipFill rotWithShape="1">
          <a:blip r:embed="rId4">
            <a:alphaModFix/>
          </a:blip>
          <a:srcRect b="0" l="2104" r="0" t="0"/>
          <a:stretch/>
        </p:blipFill>
        <p:spPr>
          <a:xfrm>
            <a:off x="5217825" y="2131275"/>
            <a:ext cx="2443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825" y="2849275"/>
            <a:ext cx="1965500" cy="8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Types: Boolean</a:t>
            </a:r>
            <a:endParaRPr/>
          </a:p>
        </p:txBody>
      </p:sp>
      <p:sp>
        <p:nvSpPr>
          <p:cNvPr id="365" name="Google Shape;365;p58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Boolean Data Type: True, False</a:t>
            </a:r>
            <a:br>
              <a:rPr lang="en" sz="2000"/>
            </a:br>
            <a:r>
              <a:rPr lang="en" sz="2000"/>
              <a:t>Note: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number 0 is False, others True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Empty string </a:t>
            </a:r>
            <a:r>
              <a:rPr lang="en" sz="2000"/>
              <a:t>'' is False, others True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Result of conditional test.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Logical operators to compute with </a:t>
            </a:r>
            <a:br>
              <a:rPr lang="en" sz="2000"/>
            </a:br>
            <a:r>
              <a:rPr lang="en" sz="2000"/>
              <a:t>them</a:t>
            </a:r>
            <a:endParaRPr sz="2000"/>
          </a:p>
        </p:txBody>
      </p:sp>
      <p:pic>
        <p:nvPicPr>
          <p:cNvPr id="366" name="Google Shape;3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275" y="2561625"/>
            <a:ext cx="3781225" cy="26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520" y="71717"/>
            <a:ext cx="2928949" cy="248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Types: None</a:t>
            </a:r>
            <a:endParaRPr/>
          </a:p>
        </p:txBody>
      </p:sp>
      <p:sp>
        <p:nvSpPr>
          <p:cNvPr id="373" name="Google Shape;373;p59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 is a special data type in Python which represents an empty variable or absence of value.</a:t>
            </a:r>
            <a:endParaRPr/>
          </a:p>
        </p:txBody>
      </p:sp>
      <p:pic>
        <p:nvPicPr>
          <p:cNvPr id="374" name="Google Shape;3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575" y="2270263"/>
            <a:ext cx="21336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0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Types: Sequence</a:t>
            </a:r>
            <a:endParaRPr/>
          </a:p>
        </p:txBody>
      </p:sp>
      <p:sp>
        <p:nvSpPr>
          <p:cNvPr id="380" name="Google Shape;380;p60"/>
          <p:cNvSpPr txBox="1"/>
          <p:nvPr>
            <p:ph idx="1" type="body"/>
          </p:nvPr>
        </p:nvSpPr>
        <p:spPr>
          <a:xfrm>
            <a:off x="440800" y="629851"/>
            <a:ext cx="8279700" cy="37182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Sequence data types: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List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Tuple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sequence has an index referring to the elements. This starts with 0! A sequence has a length. A sequence element can be obtained with operator []. Slicing is possible: sequence[3:5]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sequence has membership operators: </a:t>
            </a:r>
            <a:r>
              <a:rPr b="1" lang="en" sz="2000"/>
              <a:t>in</a:t>
            </a:r>
            <a:r>
              <a:rPr lang="en" sz="2000"/>
              <a:t> and </a:t>
            </a:r>
            <a:r>
              <a:rPr b="1" lang="en" sz="2000"/>
              <a:t>not in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me?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Co-author of the application </a:t>
            </a:r>
            <a:r>
              <a:rPr b="1" lang="en"/>
              <a:t>GRAMPS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https://gramps-project.org/blog/features/</a:t>
            </a:r>
            <a:r>
              <a:rPr lang="en"/>
              <a:t>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Co-author of </a:t>
            </a:r>
            <a:r>
              <a:rPr b="1" lang="en"/>
              <a:t>odes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https://scikits-odes.readthedocs.io/en/stable/</a:t>
            </a:r>
            <a:r>
              <a:rPr lang="en"/>
              <a:t>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Years of experience, I can’t even remember when I started with Python programming!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Type: String</a:t>
            </a:r>
            <a:endParaRPr/>
          </a:p>
        </p:txBody>
      </p:sp>
      <p:sp>
        <p:nvSpPr>
          <p:cNvPr id="386" name="Google Shape;386;p61"/>
          <p:cNvSpPr txBox="1"/>
          <p:nvPr>
            <p:ph idx="1" type="body"/>
          </p:nvPr>
        </p:nvSpPr>
        <p:spPr>
          <a:xfrm>
            <a:off x="432150" y="3898477"/>
            <a:ext cx="8279700" cy="7425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https://docs.python.org/3.8/library/stdtypes.html#string-methods</a:t>
            </a: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https://docs.python.org/3.8/library/string.html</a:t>
            </a:r>
            <a:r>
              <a:rPr lang="en" sz="1800"/>
              <a:t> </a:t>
            </a:r>
            <a:endParaRPr sz="1800"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075" y="2155388"/>
            <a:ext cx="73628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7713" y="145613"/>
            <a:ext cx="55245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Type: List</a:t>
            </a:r>
            <a:endParaRPr/>
          </a:p>
        </p:txBody>
      </p:sp>
      <p:sp>
        <p:nvSpPr>
          <p:cNvPr id="394" name="Google Shape;394;p62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List is a sequence of values.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The values are enclosed in square brackets [ ].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The values are separated by commas [ 1, 2, 3 ].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Access each item of the list by using its index number. Lists can even contain another list as its element. Operations can be performed on Lists: Create, Update, Read,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Type: List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440800" y="3420867"/>
            <a:ext cx="8279700" cy="7401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https://docs.python.org/3.8/library/stdtypes.html#lists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https://docs.python.org/3.8/tutorial/datastructures.html</a:t>
            </a:r>
            <a:r>
              <a:rPr lang="en" sz="1800"/>
              <a:t> </a:t>
            </a:r>
            <a:endParaRPr sz="1800"/>
          </a:p>
        </p:txBody>
      </p:sp>
      <p:pic>
        <p:nvPicPr>
          <p:cNvPr id="401" name="Google Shape;40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050" y="727925"/>
            <a:ext cx="73152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Type: Tuple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is exactly the same as the list.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BUT: </a:t>
            </a:r>
            <a:r>
              <a:rPr lang="en"/>
              <a:t>we cannot change the size of the tuple.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Basically, when a tuple is declared once, it becomes read-only. We cannot update the tuple.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Declaration: use round brackets: ( 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Type: Tuple</a:t>
            </a:r>
            <a:endParaRPr/>
          </a:p>
        </p:txBody>
      </p:sp>
      <p:sp>
        <p:nvSpPr>
          <p:cNvPr id="413" name="Google Shape;413;p65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376363"/>
            <a:ext cx="73342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6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Types: Set</a:t>
            </a:r>
            <a:endParaRPr/>
          </a:p>
        </p:txBody>
      </p:sp>
      <p:sp>
        <p:nvSpPr>
          <p:cNvPr id="420" name="Google Shape;420;p66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Sets is a collection in which we can store values of different data types.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It stores data in </a:t>
            </a:r>
            <a:r>
              <a:rPr b="1" lang="en"/>
              <a:t>nonsequential</a:t>
            </a:r>
            <a:r>
              <a:rPr lang="en"/>
              <a:t> order and we cannot access its data elements by indexing.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Sets are declared inside curly brackets { }.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Another special thing in sets is that </a:t>
            </a:r>
            <a:r>
              <a:rPr b="1" lang="en"/>
              <a:t>duplicate entries are not allowed</a:t>
            </a:r>
            <a:r>
              <a:rPr lang="en"/>
              <a:t>. It contains only unique data items.</a:t>
            </a:r>
            <a:endParaRPr/>
          </a:p>
        </p:txBody>
      </p:sp>
      <p:pic>
        <p:nvPicPr>
          <p:cNvPr id="421" name="Google Shape;42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650" y="3922840"/>
            <a:ext cx="48863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7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Types: Dictionary</a:t>
            </a:r>
            <a:endParaRPr/>
          </a:p>
        </p:txBody>
      </p:sp>
      <p:sp>
        <p:nvSpPr>
          <p:cNvPr id="427" name="Google Shape;427;p67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Key, Value pairs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The keys in the dictionary should be unique.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63" y="1966900"/>
            <a:ext cx="54197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if elif else</a:t>
            </a:r>
            <a:endParaRPr/>
          </a:p>
        </p:txBody>
      </p:sp>
      <p:pic>
        <p:nvPicPr>
          <p:cNvPr id="434" name="Google Shape;4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225" y="1314250"/>
            <a:ext cx="39052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Control Flow: for loop</a:t>
            </a:r>
            <a:endParaRPr/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loops over a sequence type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Range is often used in combination with for loop: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50" y="1111965"/>
            <a:ext cx="2811334" cy="67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313" y="1111963"/>
            <a:ext cx="38004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2250" y="3469488"/>
            <a:ext cx="20574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2525" y="3766690"/>
            <a:ext cx="3759550" cy="623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0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Control Flow: for loop - else, break and continue</a:t>
            </a:r>
            <a:endParaRPr/>
          </a:p>
        </p:txBody>
      </p:sp>
      <p:sp>
        <p:nvSpPr>
          <p:cNvPr id="450" name="Google Shape;450;p70"/>
          <p:cNvSpPr txBox="1"/>
          <p:nvPr>
            <p:ph idx="1" type="body"/>
          </p:nvPr>
        </p:nvSpPr>
        <p:spPr>
          <a:xfrm>
            <a:off x="2361900" y="629850"/>
            <a:ext cx="6358200" cy="41427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for n in range(2, 10):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for x in range(2, n):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if n % x == 0: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print(n, 'equals', x, '*', n//x)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break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# loop fell through without finding a factor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print(n, 'is a prime number')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for num in range(2, 10):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if num % 2 == 0: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print("Found an even number", num)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continue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print("Found a number", num)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235275" y="4358900"/>
            <a:ext cx="1888800" cy="59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type="ctrTitle"/>
          </p:nvPr>
        </p:nvSpPr>
        <p:spPr>
          <a:xfrm>
            <a:off x="680881" y="1711821"/>
            <a:ext cx="80073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Python - What is it?</a:t>
            </a:r>
            <a:endParaRPr b="0" i="0" sz="53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1E6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440775" y="4285000"/>
            <a:ext cx="3284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used from: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422" y="4266181"/>
            <a:ext cx="745575" cy="7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400" y="4285000"/>
            <a:ext cx="1629735" cy="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050" y="4377025"/>
            <a:ext cx="18527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1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loop</a:t>
            </a:r>
            <a:endParaRPr/>
          </a:p>
        </p:txBody>
      </p:sp>
      <p:sp>
        <p:nvSpPr>
          <p:cNvPr id="456" name="Google Shape;456;p71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following loop: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Fibonacci series: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the sum of two elements defines the next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a, b = 0, 1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while a &lt; 10: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print(a)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a, b = b, a+b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2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</a:t>
            </a:r>
            <a:endParaRPr/>
          </a:p>
        </p:txBody>
      </p:sp>
      <p:sp>
        <p:nvSpPr>
          <p:cNvPr id="462" name="Google Shape;462;p72"/>
          <p:cNvSpPr txBox="1"/>
          <p:nvPr>
            <p:ph idx="1" type="body"/>
          </p:nvPr>
        </p:nvSpPr>
        <p:spPr>
          <a:xfrm>
            <a:off x="352050" y="629325"/>
            <a:ext cx="8279700" cy="36093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created with </a:t>
            </a:r>
            <a:r>
              <a:rPr b="1" lang="en"/>
              <a:t>def</a:t>
            </a:r>
            <a:r>
              <a:rPr lang="en"/>
              <a:t>, for example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def ask_ok(prompt, retries=4, reminder='Please try again!'):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while True: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ok = input(prompt)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if ok in ('y', 'ye', 'yes'):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return 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if ok in ('n', 'no', 'nop', 'nope'):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return False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retries = retries - 1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if retries &lt; 0: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raise ValueError('invalid user response')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print(reminder)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3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Catching errors: try … except</a:t>
            </a:r>
            <a:endParaRPr/>
          </a:p>
        </p:txBody>
      </p:sp>
      <p:sp>
        <p:nvSpPr>
          <p:cNvPr id="468" name="Google Shape;468;p73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You can catch errors being raised in a try block, by specifying the action that needs to happen in the except block. Example:</a:t>
            </a:r>
            <a:endParaRPr sz="2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x = </a:t>
            </a:r>
            <a:r>
              <a:rPr lang="en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"Please enter a number: 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0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"Oops!  That was no valid number.  Try again..."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Here, function int() raises an Error if not a number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More: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https://docs.python.org/3/tutorial/errors.html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4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Programming: Classes</a:t>
            </a:r>
            <a:endParaRPr/>
          </a:p>
        </p:txBody>
      </p:sp>
      <p:sp>
        <p:nvSpPr>
          <p:cNvPr id="474" name="Google Shape;474;p74"/>
          <p:cNvSpPr txBox="1"/>
          <p:nvPr>
            <p:ph idx="1" type="body"/>
          </p:nvPr>
        </p:nvSpPr>
        <p:spPr>
          <a:xfrm>
            <a:off x="440800" y="527125"/>
            <a:ext cx="3189900" cy="3987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MyClass: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"""A simple example class"""</a:t>
            </a:r>
            <a:endParaRPr sz="9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students =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.students = [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'Mary'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add_student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.students.append(name)  </a:t>
            </a:r>
            <a:endParaRPr sz="3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print_students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student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.students: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(student)</a:t>
            </a:r>
            <a:endParaRPr sz="3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number_of_students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.students)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testclass = MyClass()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(testclass.number_of_students())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testclass.add_student(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'Rose'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(testclass.number_of_students())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testclass.print_students()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5"/>
          <p:cNvSpPr/>
          <p:nvPr/>
        </p:nvSpPr>
        <p:spPr>
          <a:xfrm>
            <a:off x="3235275" y="4358900"/>
            <a:ext cx="1888800" cy="59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5"/>
          <p:cNvSpPr txBox="1"/>
          <p:nvPr>
            <p:ph type="ctrTitle"/>
          </p:nvPr>
        </p:nvSpPr>
        <p:spPr>
          <a:xfrm>
            <a:off x="680875" y="1711825"/>
            <a:ext cx="83469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Python - Libraries</a:t>
            </a:r>
            <a:endParaRPr b="0" i="0" sz="53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75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1E6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75"/>
          <p:cNvSpPr txBox="1"/>
          <p:nvPr/>
        </p:nvSpPr>
        <p:spPr>
          <a:xfrm>
            <a:off x="1440775" y="4285000"/>
            <a:ext cx="3284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used from:</a:t>
            </a:r>
            <a:endParaRPr/>
          </a:p>
        </p:txBody>
      </p:sp>
      <p:pic>
        <p:nvPicPr>
          <p:cNvPr id="484" name="Google Shape;48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422" y="4266181"/>
            <a:ext cx="745575" cy="7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400" y="4285000"/>
            <a:ext cx="1629735" cy="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050" y="4377025"/>
            <a:ext cx="18527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6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492" name="Google Shape;492;p76"/>
          <p:cNvSpPr txBox="1"/>
          <p:nvPr>
            <p:ph idx="1" type="body"/>
          </p:nvPr>
        </p:nvSpPr>
        <p:spPr>
          <a:xfrm>
            <a:off x="439275" y="600250"/>
            <a:ext cx="8279700" cy="39285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has many standard modules allowing you to extend the functionality.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import the namespace of the module using: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import modulename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Avoid importing everything, it makes debugging difficult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from modulename import *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import only what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from modulename import functioname, classname, variablename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make your own modules to structure code!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7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Modules</a:t>
            </a:r>
            <a:endParaRPr/>
          </a:p>
        </p:txBody>
      </p:sp>
      <p:sp>
        <p:nvSpPr>
          <p:cNvPr id="498" name="Google Shape;498;p77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present when you install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https://docs.python.org/3.8/py-modindex.html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However: micropython reduces what is available. The BBC Microbit uses micropython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8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modules	</a:t>
            </a:r>
            <a:endParaRPr/>
          </a:p>
        </p:txBody>
      </p:sp>
      <p:sp>
        <p:nvSpPr>
          <p:cNvPr id="504" name="Google Shape;504;p78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The power of Python is the high quality third party modules that extend the behavior.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They are collected in the PyPi index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https://pypi.org/</a:t>
            </a:r>
            <a:r>
              <a:rPr lang="en"/>
              <a:t>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… but many more are just personal projects on github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Anaconda gives an environment where packages are easy to install. In linux, packages are like normal software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9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Famous modules</a:t>
            </a:r>
            <a:endParaRPr/>
          </a:p>
        </p:txBody>
      </p:sp>
      <p:sp>
        <p:nvSpPr>
          <p:cNvPr id="510" name="Google Shape;510;p79"/>
          <p:cNvSpPr txBox="1"/>
          <p:nvPr>
            <p:ph idx="1" type="body"/>
          </p:nvPr>
        </p:nvSpPr>
        <p:spPr>
          <a:xfrm>
            <a:off x="440800" y="629852"/>
            <a:ext cx="8279700" cy="41136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Scipy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https://www.scipy.org/</a:t>
            </a:r>
            <a:r>
              <a:rPr lang="en" sz="2000"/>
              <a:t> 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https://www.pygame.org/news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Tensor machine learning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https://www.tensorflow.org/api_docs/python/tf</a:t>
            </a:r>
            <a:r>
              <a:rPr lang="en" sz="2000"/>
              <a:t>   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GUI programs: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https://pygobject.readthedocs.io/en/latest/</a:t>
            </a:r>
            <a:r>
              <a:rPr lang="en" sz="2000"/>
              <a:t> or </a:t>
            </a:r>
            <a:r>
              <a:rPr lang="en" sz="2000" u="sng">
                <a:solidFill>
                  <a:schemeClr val="hlink"/>
                </a:solidFill>
                <a:hlinkClick r:id="rId7"/>
              </a:rPr>
              <a:t>https://kivy.org/#home</a:t>
            </a:r>
            <a:r>
              <a:rPr lang="en" sz="2000"/>
              <a:t> or like Cura 3D print software, Uranium an on top of PyQt: </a:t>
            </a:r>
            <a:r>
              <a:rPr lang="en" sz="2000" u="sng">
                <a:solidFill>
                  <a:schemeClr val="hlink"/>
                </a:solidFill>
                <a:hlinkClick r:id="rId8"/>
              </a:rPr>
              <a:t>https://github.com/Ultimaker/Uranium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9"/>
              </a:rPr>
              <a:t>https://github.com/Ultimaker/Cura</a:t>
            </a:r>
            <a:r>
              <a:rPr lang="en" sz="2000"/>
              <a:t> </a:t>
            </a:r>
            <a:endParaRPr sz="2000"/>
          </a:p>
        </p:txBody>
      </p:sp>
      <p:pic>
        <p:nvPicPr>
          <p:cNvPr id="511" name="Google Shape;511;p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4475" y="52711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7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17975" y="1482865"/>
            <a:ext cx="1711595" cy="67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0"/>
          <p:cNvSpPr/>
          <p:nvPr/>
        </p:nvSpPr>
        <p:spPr>
          <a:xfrm>
            <a:off x="3235275" y="4358900"/>
            <a:ext cx="1888800" cy="59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80"/>
          <p:cNvSpPr txBox="1"/>
          <p:nvPr>
            <p:ph type="ctrTitle"/>
          </p:nvPr>
        </p:nvSpPr>
        <p:spPr>
          <a:xfrm>
            <a:off x="680875" y="1711825"/>
            <a:ext cx="83469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Python - Dive In !</a:t>
            </a:r>
            <a:endParaRPr b="0" i="0" sz="53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80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1E6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0"/>
          <p:cNvSpPr txBox="1"/>
          <p:nvPr/>
        </p:nvSpPr>
        <p:spPr>
          <a:xfrm>
            <a:off x="1440775" y="4285000"/>
            <a:ext cx="3284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used from:</a:t>
            </a:r>
            <a:endParaRPr/>
          </a:p>
        </p:txBody>
      </p:sp>
      <p:pic>
        <p:nvPicPr>
          <p:cNvPr id="522" name="Google Shape;52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422" y="4266181"/>
            <a:ext cx="745575" cy="7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400" y="4285000"/>
            <a:ext cx="1629735" cy="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050" y="4377025"/>
            <a:ext cx="18527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Font typeface="Arial"/>
              <a:buNone/>
            </a:pPr>
            <a:r>
              <a:rPr lang="en"/>
              <a:t>What is Python ?</a:t>
            </a:r>
            <a:endParaRPr b="0" i="0" sz="2800" u="sng" cap="none" strike="noStrike">
              <a:solidFill>
                <a:srgbClr val="1E6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1E6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369518" y="1261999"/>
            <a:ext cx="8229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programming language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way of life, … and coding.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Whatever you want it to be: calculator, scripting language, high end computing environment, and much, much more 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1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Sense HAT on Raspberry Pi</a:t>
            </a:r>
            <a:endParaRPr/>
          </a:p>
        </p:txBody>
      </p:sp>
      <p:sp>
        <p:nvSpPr>
          <p:cNvPr id="530" name="Google Shape;530;p81"/>
          <p:cNvSpPr txBox="1"/>
          <p:nvPr>
            <p:ph idx="1" type="body"/>
          </p:nvPr>
        </p:nvSpPr>
        <p:spPr>
          <a:xfrm>
            <a:off x="440800" y="527125"/>
            <a:ext cx="8339400" cy="42162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Go to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https://trinket.io/mission-zero#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Make a sensible program, using the sense HAT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Save the program in your github account!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To make your program, use: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API sense_hat: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https://pythonhosted.org/sense-hat/api/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Basic program: follow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https://astro-pi.org/wp-content/uploads/2018/09/T05.2_Meet-the-Sense-HAT.pdf</a:t>
            </a:r>
            <a:r>
              <a:rPr lang="en" sz="2000"/>
              <a:t> and adapt to your creativity. Also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https://astro-pi.org/wp-content/uploads/2019/09/Astro_Pi_Mission_Zero_Project_Print_Out_2019_V4_PRINT.pdf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̶"/>
            </a:pPr>
            <a:r>
              <a:rPr lang="en" sz="2000"/>
              <a:t>Advanced examples: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https://github.com/astro-pi/python-sense-hat/blob/master/examples/README.md</a:t>
            </a:r>
            <a:r>
              <a:rPr lang="en" sz="1100"/>
              <a:t> 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2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536" name="Google Shape;536;p82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Create random coloured dots on the screen as open screen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Create a short animation on the screen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Show temperature in a color scale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3"/>
          <p:cNvSpPr/>
          <p:nvPr/>
        </p:nvSpPr>
        <p:spPr>
          <a:xfrm>
            <a:off x="3235275" y="4358900"/>
            <a:ext cx="1888800" cy="59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83"/>
          <p:cNvSpPr txBox="1"/>
          <p:nvPr>
            <p:ph type="ctrTitle"/>
          </p:nvPr>
        </p:nvSpPr>
        <p:spPr>
          <a:xfrm>
            <a:off x="680875" y="1711825"/>
            <a:ext cx="83469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24100" lIns="48225" spcFirstLastPara="1" rIns="48225" wrap="square" tIns="24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Python - References</a:t>
            </a:r>
            <a:endParaRPr b="0" i="0" sz="53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83"/>
          <p:cNvSpPr txBox="1"/>
          <p:nvPr>
            <p:ph idx="12" type="sldNum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100" lIns="48225" spcFirstLastPara="1" rIns="48225" wrap="square" tIns="24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1E6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83"/>
          <p:cNvSpPr txBox="1"/>
          <p:nvPr/>
        </p:nvSpPr>
        <p:spPr>
          <a:xfrm>
            <a:off x="1440775" y="4285000"/>
            <a:ext cx="3284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used from:</a:t>
            </a:r>
            <a:endParaRPr/>
          </a:p>
        </p:txBody>
      </p:sp>
      <p:pic>
        <p:nvPicPr>
          <p:cNvPr id="546" name="Google Shape;54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422" y="4266181"/>
            <a:ext cx="745575" cy="7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400" y="4285000"/>
            <a:ext cx="1629735" cy="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050" y="4377025"/>
            <a:ext cx="18527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4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 on the shoulders of Giants</a:t>
            </a:r>
            <a:endParaRPr/>
          </a:p>
        </p:txBody>
      </p:sp>
      <p:sp>
        <p:nvSpPr>
          <p:cNvPr id="554" name="Google Shape;554;p84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</a:t>
            </a:r>
            <a:r>
              <a:rPr lang="en"/>
              <a:t>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https://docs.python.org/3.8/tutorial/</a:t>
            </a:r>
            <a:r>
              <a:rPr lang="en"/>
              <a:t>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Rework of CC-BY slides of</a:t>
            </a:r>
            <a:r>
              <a:rPr lang="en"/>
              <a:t> Copyright 2010- Charles R. Severance (www.dr-chuck.com) of the University of Michigan School of Information and open.umich.edu.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https://realpython.com</a:t>
            </a:r>
            <a:r>
              <a:rPr lang="en"/>
              <a:t>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https://pynative.com/</a:t>
            </a:r>
            <a:r>
              <a:rPr lang="en"/>
              <a:t>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https://tutorialsimpact.com/python/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vs. Programmers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288375" y="629850"/>
            <a:ext cx="8432100" cy="40503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b="1" lang="en"/>
              <a:t>Users</a:t>
            </a:r>
            <a:r>
              <a:rPr lang="en"/>
              <a:t> see computers as a </a:t>
            </a:r>
            <a:r>
              <a:rPr b="1" lang="en"/>
              <a:t>set of tools</a:t>
            </a:r>
            <a:r>
              <a:rPr lang="en"/>
              <a:t> - word processor, spreadsheet, map, todo list, etc.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b="1" lang="en"/>
              <a:t>Programmers</a:t>
            </a:r>
            <a:r>
              <a:rPr lang="en"/>
              <a:t> learn the computer do things using a computer language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Programmers build </a:t>
            </a:r>
            <a:r>
              <a:rPr b="1" lang="en"/>
              <a:t>new tools</a:t>
            </a:r>
            <a:endParaRPr b="1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Programmers write tools for lots of users, but sometimes they write little “helpers” for themselves to automate a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Code? Software? A Program?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40800" y="527125"/>
            <a:ext cx="8279700" cy="4308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A sequence of stored instructions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&gt; a little piece of </a:t>
            </a:r>
            <a:r>
              <a:rPr b="1" lang="en"/>
              <a:t>our</a:t>
            </a:r>
            <a:r>
              <a:rPr lang="en"/>
              <a:t> intelligence in the computer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&gt; a little piece of our intelligence we can give to others - we figure something out and then we encode it and then give it to someone else to save them the time and energy of figuring it out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A piece of creative art - particularly when we do a good job on user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37784" y="71732"/>
            <a:ext cx="8282700" cy="455400"/>
          </a:xfrm>
          <a:prstGeom prst="rect">
            <a:avLst/>
          </a:prstGeom>
        </p:spPr>
        <p:txBody>
          <a:bodyPr anchorCtr="0" anchor="b" bIns="48225" lIns="48225" spcFirstLastPara="1" rIns="482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Python made? Goals: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440794" y="629840"/>
            <a:ext cx="8279700" cy="3531000"/>
          </a:xfrm>
          <a:prstGeom prst="rect">
            <a:avLst/>
          </a:prstGeom>
        </p:spPr>
        <p:txBody>
          <a:bodyPr anchorCtr="0" anchor="t" bIns="48225" lIns="48225" spcFirstLastPara="1" rIns="48225" wrap="square" tIns="482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An </a:t>
            </a:r>
            <a:r>
              <a:rPr b="1" lang="en"/>
              <a:t>easy and intuitive</a:t>
            </a:r>
            <a:r>
              <a:rPr lang="en"/>
              <a:t> language just as powerful as major competitors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b="1" lang="en"/>
              <a:t>Open source</a:t>
            </a:r>
            <a:r>
              <a:rPr lang="en"/>
              <a:t>, so anyone can contribute to its development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Code that is as </a:t>
            </a:r>
            <a:r>
              <a:rPr b="1" lang="en"/>
              <a:t>understandable as plain English</a:t>
            </a:r>
            <a:endParaRPr b="1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̶"/>
            </a:pPr>
            <a:r>
              <a:rPr lang="en"/>
              <a:t>Suitability for everyday tasks, allowing for </a:t>
            </a:r>
            <a:r>
              <a:rPr b="1" lang="en"/>
              <a:t>short development times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