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6"/>
  </p:notesMasterIdLst>
  <p:sldIdLst>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176D"/>
    <a:srgbClr val="D4D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1" autoAdjust="0"/>
    <p:restoredTop sz="94694" autoAdjust="0"/>
  </p:normalViewPr>
  <p:slideViewPr>
    <p:cSldViewPr snapToGrid="0">
      <p:cViewPr varScale="1">
        <p:scale>
          <a:sx n="109" d="100"/>
          <a:sy n="109" d="100"/>
        </p:scale>
        <p:origin x="7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18691-4BB2-4AA2-95A3-198F465037B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61C00-6DC7-474C-B4C4-7E932159BA1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E358EC6-3DA9-4FB4-A6BC-7AF85A238A4C}" type="datetime2">
              <a:rPr lang="vi-V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0FF5B01-CF49-47A7-AC2E-FF0619FB6407}" type="datetime2">
              <a:rPr lang="vi-V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394D852-74F8-41ED-A62D-E09CA80ACF69}" type="datetime2">
              <a:rPr lang="vi-V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B2A6943-EDE3-4A4C-A6FF-F1D6A08AA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B2A6943-EDE3-4A4C-A6FF-F1D6A08AA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2A6943-EDE3-4A4C-A6FF-F1D6A08AA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B2A6943-EDE3-4A4C-A6FF-F1D6A08AAA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B2A6943-EDE3-4A4C-A6FF-F1D6A08AAA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B2A6943-EDE3-4A4C-A6FF-F1D6A08AAA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A6943-EDE3-4A4C-A6FF-F1D6A08AAA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B2A6943-EDE3-4A4C-A6FF-F1D6A08AAA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8B11A2D-D4BC-424B-89EC-3DF212EFB3CD}" type="datetime2">
              <a:rPr lang="vi-V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B2A6943-EDE3-4A4C-A6FF-F1D6A08AAA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B2A6943-EDE3-4A4C-A6FF-F1D6A08AA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B2A6943-EDE3-4A4C-A6FF-F1D6A08AA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547321B-89FA-F64E-9F55-0AC52D06046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547321B-89FA-F64E-9F55-0AC52D06046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547321B-89FA-F64E-9F55-0AC52D06046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547321B-89FA-F64E-9F55-0AC52D06046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547321B-89FA-F64E-9F55-0AC52D06046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547321B-89FA-F64E-9F55-0AC52D06046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47321B-89FA-F64E-9F55-0AC52D06046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839D68-2752-4A65-87FB-420641006516}" type="datetime2">
              <a:rPr lang="vi-V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547321B-89FA-F64E-9F55-0AC52D06046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547321B-89FA-F64E-9F55-0AC52D06046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547321B-89FA-F64E-9F55-0AC52D06046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547321B-89FA-F64E-9F55-0AC52D06046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96C8CC5-92C8-4580-8AD5-ABB05C508784}" type="datetime2">
              <a:rPr lang="vi-VN"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C45A628-E521-4B5C-8EE9-2C5D3E51530D}" type="datetime2">
              <a:rPr lang="vi-VN"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7E3EAB7-0F14-406A-8971-5610449F0BBD}" type="datetime2">
              <a:rPr lang="vi-VN"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559A96-5B6E-4EFA-B488-5918F0D30500}" type="datetime2">
              <a:rPr lang="vi-VN"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4E47695-E859-4344-A8AB-906FEA014869}" type="datetime2">
              <a:rPr lang="vi-VN"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E7BB052-7DF5-4645-BA89-E15990F2FDCF}" type="datetime2">
              <a:rPr lang="vi-VN"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C1ADA-AA7F-4124-B504-B17523281D17}" type="datetime2">
              <a:rPr lang="vi-VN"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FCFE7-4CFC-4698-A5C8-57D6C94FD847}" type="slidenum">
              <a:rPr lang="en-US" smtClean="0"/>
            </a:fld>
            <a:endParaRPr lang="en-US"/>
          </a:p>
        </p:txBody>
      </p:sp>
      <p:pic>
        <p:nvPicPr>
          <p:cNvPr id="7" name="Picture 6"/>
          <p:cNvPicPr>
            <a:picLocks noChangeAspect="1"/>
          </p:cNvPicPr>
          <p:nvPr userDrawn="1"/>
        </p:nvPicPr>
        <p:blipFill>
          <a:blip r:embed="rId12"/>
          <a:stretch>
            <a:fillRect/>
          </a:stretch>
        </p:blipFill>
        <p:spPr>
          <a:xfrm>
            <a:off x="0" y="-1"/>
            <a:ext cx="12192000" cy="695597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A6943-EDE3-4A4C-A6FF-F1D6A08AAA1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D144F-5DBD-9A48-9660-8470FF1D8E9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7321B-89FA-F64E-9F55-0AC52D060466}"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96F03-A6A2-FB47-A0B4-5ACFB75DEAD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5525" y="1214755"/>
            <a:ext cx="10141585" cy="2387600"/>
          </a:xfrm>
        </p:spPr>
        <p:txBody>
          <a:bodyPr>
            <a:normAutofit/>
          </a:bodyPr>
          <a:p>
            <a:pPr algn="ctr"/>
            <a:r>
              <a:rPr lang="en-GB" altLang="en-US" sz="2665" b="1">
                <a:cs typeface="+mj-lt"/>
                <a:sym typeface="+mn-ea"/>
              </a:rPr>
              <a:t>TÌM HIỂU VÀ HỖ TRỢ QUY TRÌNH XÂY DỰNG H</a:t>
            </a:r>
            <a:r>
              <a:rPr lang="en-US" altLang="en-GB" sz="2665" b="1">
                <a:cs typeface="+mj-lt"/>
                <a:sym typeface="+mn-ea"/>
              </a:rPr>
              <a:t>Ệ</a:t>
            </a:r>
            <a:r>
              <a:rPr lang="en-GB" altLang="en-US" sz="2665" b="1">
                <a:cs typeface="+mj-lt"/>
                <a:sym typeface="+mn-ea"/>
              </a:rPr>
              <a:t> THỐNG</a:t>
            </a:r>
            <a:r>
              <a:rPr lang="en-US" altLang="en-GB" sz="2665" b="1">
                <a:cs typeface="+mj-lt"/>
                <a:sym typeface="+mn-ea"/>
              </a:rPr>
              <a:t> </a:t>
            </a:r>
            <a:r>
              <a:rPr lang="en-GB" altLang="en-US" sz="2665" b="1">
                <a:cs typeface="+mj-lt"/>
                <a:sym typeface="+mn-ea"/>
              </a:rPr>
              <a:t>PHỤC VỤ CHO</a:t>
            </a:r>
            <a:r>
              <a:rPr lang="en-US" altLang="en-GB" sz="2665" b="1">
                <a:cs typeface="+mj-lt"/>
                <a:sym typeface="+mn-ea"/>
              </a:rPr>
              <a:t> </a:t>
            </a:r>
            <a:r>
              <a:rPr lang="en-GB" altLang="en-US" sz="2665" b="1">
                <a:cs typeface="+mj-lt"/>
                <a:sym typeface="+mn-ea"/>
              </a:rPr>
              <a:t>NHÀ MÁY TẠI BOSCH GLOBAL SOFTWARE TECHNOLOGIES VIETNAM</a:t>
            </a:r>
            <a:endParaRPr lang="en-GB" altLang="en-US" sz="2665" b="1">
              <a:cs typeface="+mj-lt"/>
            </a:endParaRPr>
          </a:p>
        </p:txBody>
      </p:sp>
      <p:sp>
        <p:nvSpPr>
          <p:cNvPr id="3" name="Subtitle 2"/>
          <p:cNvSpPr>
            <a:spLocks noGrp="1"/>
          </p:cNvSpPr>
          <p:nvPr>
            <p:ph type="subTitle" idx="1"/>
          </p:nvPr>
        </p:nvSpPr>
        <p:spPr>
          <a:xfrm>
            <a:off x="3538855" y="3602355"/>
            <a:ext cx="5113655" cy="1655445"/>
          </a:xfrm>
        </p:spPr>
        <p:txBody>
          <a:bodyPr anchor="ctr" anchorCtr="0"/>
          <a:p>
            <a:pPr algn="l">
              <a:lnSpc>
                <a:spcPct val="100000"/>
              </a:lnSpc>
            </a:pPr>
            <a:r>
              <a:rPr lang="en-US" b="1">
                <a:latin typeface="+mj-lt"/>
                <a:cs typeface="+mj-lt"/>
              </a:rPr>
              <a:t>Sinh viên thực hiện:	HOÀNG MINH TÀI </a:t>
            </a:r>
            <a:endParaRPr lang="en-US" b="1">
              <a:latin typeface="+mj-lt"/>
              <a:cs typeface="+mj-lt"/>
            </a:endParaRPr>
          </a:p>
          <a:p>
            <a:pPr algn="l">
              <a:lnSpc>
                <a:spcPct val="100000"/>
              </a:lnSpc>
            </a:pPr>
            <a:r>
              <a:rPr lang="en-US" b="1">
                <a:latin typeface="+mj-lt"/>
                <a:cs typeface="+mj-lt"/>
              </a:rPr>
              <a:t>MSSV		       :	6051071102</a:t>
            </a:r>
            <a:endParaRPr lang="en-US" b="1">
              <a:latin typeface="+mj-lt"/>
              <a:cs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nchor="ctr" anchorCtr="0"/>
          <a:p>
            <a:r>
              <a:rPr lang="en-US" altLang="en-GB">
                <a:solidFill>
                  <a:schemeClr val="bg1"/>
                </a:solidFill>
                <a:sym typeface="+mn-ea"/>
              </a:rPr>
              <a:t>Các công nghệ sử dụng</a:t>
            </a:r>
            <a:endParaRPr lang="en-US" altLang="en-GB">
              <a:solidFill>
                <a:schemeClr val="bg1"/>
              </a:solidFill>
              <a:sym typeface="+mn-ea"/>
            </a:endParaRPr>
          </a:p>
        </p:txBody>
      </p:sp>
      <p:graphicFrame>
        <p:nvGraphicFramePr>
          <p:cNvPr id="12" name="Content Placeholder 11"/>
          <p:cNvGraphicFramePr/>
          <p:nvPr>
            <p:ph sz="half" idx="1"/>
          </p:nvPr>
        </p:nvGraphicFramePr>
        <p:xfrm>
          <a:off x="838200" y="1825625"/>
          <a:ext cx="5181600" cy="2132965"/>
        </p:xfrm>
        <a:graphic>
          <a:graphicData uri="http://schemas.openxmlformats.org/drawingml/2006/table">
            <a:tbl>
              <a:tblPr firstRow="1" bandRow="1">
                <a:tableStyleId>{5C22544A-7EE6-4342-B048-85BDC9FD1C3A}</a:tableStyleId>
              </a:tblPr>
              <a:tblGrid>
                <a:gridCol w="2590800"/>
                <a:gridCol w="2590800"/>
              </a:tblGrid>
              <a:tr h="1073785">
                <a:tc gridSpan="2">
                  <a:txBody>
                    <a:bodyPr/>
                    <a:p>
                      <a:pPr algn="ctr">
                        <a:buNone/>
                      </a:pPr>
                      <a:endParaRPr lang="en-GB" altLang="en-US">
                        <a:solidFill>
                          <a:schemeClr val="tx1"/>
                        </a:solidFill>
                      </a:endParaRPr>
                    </a:p>
                  </a:txBody>
                  <a:tcPr>
                    <a:noFill/>
                  </a:tcPr>
                </a:tc>
                <a:tc hMerge="1">
                  <a:tcPr>
                    <a:noFill/>
                  </a:tcPr>
                </a:tc>
              </a:tr>
              <a:tr h="1059180">
                <a:tc>
                  <a:txBody>
                    <a:bodyPr/>
                    <a:p>
                      <a:pPr>
                        <a:buNone/>
                      </a:pPr>
                      <a:endParaRPr lang="en-GB" altLang="en-US"/>
                    </a:p>
                  </a:txBody>
                  <a:tcPr>
                    <a:noFill/>
                  </a:tcPr>
                </a:tc>
                <a:tc>
                  <a:txBody>
                    <a:bodyPr/>
                    <a:p>
                      <a:pPr>
                        <a:buNone/>
                      </a:pPr>
                      <a:endParaRPr lang="en-GB" altLang="en-US"/>
                    </a:p>
                  </a:txBody>
                  <a:tcPr>
                    <a:noFill/>
                  </a:tcPr>
                </a:tc>
              </a:tr>
            </a:tbl>
          </a:graphicData>
        </a:graphic>
      </p:graphicFrame>
      <p:sp>
        <p:nvSpPr>
          <p:cNvPr id="7" name="Text Placeholder 3"/>
          <p:cNvSpPr>
            <a:spLocks noGrp="1"/>
          </p:cNvSpPr>
          <p:nvPr/>
        </p:nvSpPr>
        <p:spPr>
          <a:xfrm>
            <a:off x="1376680" y="6189980"/>
            <a:ext cx="8828405" cy="513080"/>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lnSpc>
                <a:spcPct val="160000"/>
              </a:lnSpc>
              <a:buFont typeface="Arial" panose="020B0604020202020204" pitchFamily="34" charset="0"/>
            </a:pPr>
            <a:r>
              <a:rPr lang="en-US" altLang="en-GB" sz="2200" b="0">
                <a:sym typeface="+mn-ea"/>
              </a:rPr>
              <a:t>Mô hình client/server khi kết hợp với REST API</a:t>
            </a:r>
            <a:endParaRPr lang="en-US" altLang="en-GB" sz="2200" b="0">
              <a:sym typeface="+mn-ea"/>
            </a:endParaRPr>
          </a:p>
        </p:txBody>
      </p:sp>
      <p:pic>
        <p:nvPicPr>
          <p:cNvPr id="27" name="Picture 4" descr="IMG_256"/>
          <p:cNvPicPr>
            <a:picLocks noChangeAspect="1"/>
          </p:cNvPicPr>
          <p:nvPr>
            <p:ph sz="half" idx="2"/>
          </p:nvPr>
        </p:nvPicPr>
        <p:blipFill>
          <a:blip r:embed="rId1"/>
          <a:srcRect l="883" r="569" b="3152"/>
          <a:stretch>
            <a:fillRect/>
          </a:stretch>
        </p:blipFill>
        <p:spPr>
          <a:xfrm>
            <a:off x="3634105" y="1341120"/>
            <a:ext cx="4923790" cy="484886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5525" y="2235200"/>
            <a:ext cx="10141585" cy="2387600"/>
          </a:xfrm>
        </p:spPr>
        <p:txBody>
          <a:bodyPr anchor="ctr" anchorCtr="0">
            <a:normAutofit/>
          </a:bodyPr>
          <a:p>
            <a:pPr algn="ctr"/>
            <a:r>
              <a:rPr lang="en-US" b="1">
                <a:cs typeface="+mj-lt"/>
              </a:rPr>
              <a:t>CÁC TÁC VỤ ĐÃ THỰC HIỆN</a:t>
            </a:r>
            <a:endParaRPr lang="en-US" b="1">
              <a:cs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9788" y="262890"/>
            <a:ext cx="10515600" cy="1325563"/>
          </a:xfrm>
        </p:spPr>
        <p:txBody>
          <a:bodyPr anchor="ctr" anchorCtr="0"/>
          <a:p>
            <a:r>
              <a:rPr lang="en-US" altLang="en-GB">
                <a:solidFill>
                  <a:schemeClr val="bg1"/>
                </a:solidFill>
              </a:rPr>
              <a:t>CẤU TRÚC BÀI THUYẾT TRÌNH</a:t>
            </a:r>
            <a:endParaRPr lang="en-US" altLang="en-GB">
              <a:solidFill>
                <a:schemeClr val="bg1"/>
              </a:solidFill>
            </a:endParaRPr>
          </a:p>
        </p:txBody>
      </p:sp>
      <p:graphicFrame>
        <p:nvGraphicFramePr>
          <p:cNvPr id="12" name="Content Placeholder 11"/>
          <p:cNvGraphicFramePr/>
          <p:nvPr>
            <p:ph sz="half" idx="2"/>
          </p:nvPr>
        </p:nvGraphicFramePr>
        <p:xfrm>
          <a:off x="839788" y="2505075"/>
          <a:ext cx="5157470" cy="2132965"/>
        </p:xfrm>
        <a:graphic>
          <a:graphicData uri="http://schemas.openxmlformats.org/drawingml/2006/table">
            <a:tbl>
              <a:tblPr firstRow="1" bandRow="1">
                <a:tableStyleId>{5C22544A-7EE6-4342-B048-85BDC9FD1C3A}</a:tableStyleId>
              </a:tblPr>
              <a:tblGrid>
                <a:gridCol w="2578735"/>
                <a:gridCol w="2578735"/>
              </a:tblGrid>
              <a:tr h="1073785">
                <a:tc gridSpan="2">
                  <a:txBody>
                    <a:bodyPr/>
                    <a:p>
                      <a:pPr algn="ctr">
                        <a:buNone/>
                      </a:pPr>
                      <a:endParaRPr lang="en-GB" altLang="en-US">
                        <a:solidFill>
                          <a:schemeClr val="tx1"/>
                        </a:solidFill>
                      </a:endParaRPr>
                    </a:p>
                  </a:txBody>
                  <a:tcPr>
                    <a:noFill/>
                  </a:tcPr>
                </a:tc>
                <a:tc hMerge="1">
                  <a:tcPr>
                    <a:noFill/>
                  </a:tcPr>
                </a:tc>
              </a:tr>
              <a:tr h="1059180">
                <a:tc>
                  <a:txBody>
                    <a:bodyPr/>
                    <a:p>
                      <a:pPr>
                        <a:buNone/>
                      </a:pPr>
                      <a:endParaRPr lang="en-GB" altLang="en-US"/>
                    </a:p>
                  </a:txBody>
                  <a:tcPr>
                    <a:noFill/>
                  </a:tcPr>
                </a:tc>
                <a:tc>
                  <a:txBody>
                    <a:bodyPr/>
                    <a:p>
                      <a:pPr>
                        <a:buNone/>
                      </a:pPr>
                      <a:endParaRPr lang="en-GB" altLang="en-US"/>
                    </a:p>
                  </a:txBody>
                  <a:tcPr>
                    <a:noFill/>
                  </a:tcPr>
                </a:tc>
              </a:tr>
            </a:tbl>
          </a:graphicData>
        </a:graphic>
      </p:graphicFrame>
      <p:sp>
        <p:nvSpPr>
          <p:cNvPr id="4" name="Text Placeholder 3"/>
          <p:cNvSpPr>
            <a:spLocks noGrp="1"/>
          </p:cNvSpPr>
          <p:nvPr>
            <p:ph type="body" idx="1"/>
          </p:nvPr>
        </p:nvSpPr>
        <p:spPr>
          <a:xfrm>
            <a:off x="1299210" y="1779905"/>
            <a:ext cx="5157470" cy="3298190"/>
          </a:xfrm>
        </p:spPr>
        <p:txBody>
          <a:bodyPr>
            <a:noAutofit/>
          </a:bodyPr>
          <a:p>
            <a:pPr marL="457200" indent="-457200">
              <a:lnSpc>
                <a:spcPct val="200000"/>
              </a:lnSpc>
              <a:buAutoNum type="arabicPeriod"/>
            </a:pPr>
            <a:r>
              <a:rPr lang="en-US" altLang="en-GB"/>
              <a:t>Giới thiệu về công ty</a:t>
            </a:r>
            <a:endParaRPr lang="en-US" altLang="en-GB"/>
          </a:p>
          <a:p>
            <a:pPr marL="457200" indent="-457200">
              <a:lnSpc>
                <a:spcPct val="200000"/>
              </a:lnSpc>
              <a:buAutoNum type="arabicPeriod"/>
            </a:pPr>
            <a:r>
              <a:rPr lang="en-US" altLang="en-GB"/>
              <a:t>Quá trình thực tập</a:t>
            </a:r>
            <a:endParaRPr lang="en-US" altLang="en-GB"/>
          </a:p>
          <a:p>
            <a:pPr marL="457200" indent="-457200">
              <a:lnSpc>
                <a:spcPct val="200000"/>
              </a:lnSpc>
              <a:buAutoNum type="arabicPeriod"/>
            </a:pPr>
            <a:r>
              <a:rPr lang="en-US" altLang="en-GB"/>
              <a:t>Các công nghệ sử dụng</a:t>
            </a:r>
            <a:endParaRPr lang="en-US" altLang="en-GB"/>
          </a:p>
          <a:p>
            <a:pPr marL="457200" indent="-457200">
              <a:lnSpc>
                <a:spcPct val="200000"/>
              </a:lnSpc>
              <a:buAutoNum type="arabicPeriod"/>
            </a:pPr>
            <a:r>
              <a:rPr lang="en-US" altLang="en-GB"/>
              <a:t>Các tác vụ đã thực hiện</a:t>
            </a:r>
            <a:endParaRPr lang="en-US" altLang="en-GB"/>
          </a:p>
        </p:txBody>
      </p:sp>
      <p:pic>
        <p:nvPicPr>
          <p:cNvPr id="100" name="Content Placeholder 99"/>
          <p:cNvPicPr>
            <a:picLocks noChangeAspect="1"/>
          </p:cNvPicPr>
          <p:nvPr>
            <p:ph sz="quarter" idx="4"/>
          </p:nvPr>
        </p:nvPicPr>
        <p:blipFill>
          <a:blip r:embed="rId1"/>
          <a:stretch>
            <a:fillRect/>
          </a:stretch>
        </p:blipFill>
        <p:spPr>
          <a:xfrm>
            <a:off x="6456680" y="2336800"/>
            <a:ext cx="4524375" cy="100965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9788" y="233680"/>
            <a:ext cx="10515600" cy="1325563"/>
          </a:xfrm>
        </p:spPr>
        <p:txBody>
          <a:bodyPr anchor="ctr" anchorCtr="0"/>
          <a:p>
            <a:r>
              <a:rPr lang="en-US" altLang="en-GB">
                <a:solidFill>
                  <a:schemeClr val="bg1"/>
                </a:solidFill>
                <a:sym typeface="+mn-ea"/>
              </a:rPr>
              <a:t>Giới thiệu về công ty</a:t>
            </a:r>
            <a:endParaRPr lang="en-US" altLang="en-GB">
              <a:solidFill>
                <a:schemeClr val="bg1"/>
              </a:solidFill>
              <a:sym typeface="+mn-ea"/>
            </a:endParaRPr>
          </a:p>
        </p:txBody>
      </p:sp>
      <p:graphicFrame>
        <p:nvGraphicFramePr>
          <p:cNvPr id="12" name="Content Placeholder 11"/>
          <p:cNvGraphicFramePr/>
          <p:nvPr>
            <p:ph sz="half" idx="2"/>
          </p:nvPr>
        </p:nvGraphicFramePr>
        <p:xfrm>
          <a:off x="839788" y="2505075"/>
          <a:ext cx="5157470" cy="2132965"/>
        </p:xfrm>
        <a:graphic>
          <a:graphicData uri="http://schemas.openxmlformats.org/drawingml/2006/table">
            <a:tbl>
              <a:tblPr firstRow="1" bandRow="1">
                <a:tableStyleId>{5C22544A-7EE6-4342-B048-85BDC9FD1C3A}</a:tableStyleId>
              </a:tblPr>
              <a:tblGrid>
                <a:gridCol w="2578735"/>
                <a:gridCol w="2578735"/>
              </a:tblGrid>
              <a:tr h="1073785">
                <a:tc gridSpan="2">
                  <a:txBody>
                    <a:bodyPr/>
                    <a:p>
                      <a:pPr algn="ctr">
                        <a:buNone/>
                      </a:pPr>
                      <a:endParaRPr lang="en-GB" altLang="en-US">
                        <a:solidFill>
                          <a:schemeClr val="tx1"/>
                        </a:solidFill>
                      </a:endParaRPr>
                    </a:p>
                  </a:txBody>
                  <a:tcPr>
                    <a:noFill/>
                  </a:tcPr>
                </a:tc>
                <a:tc hMerge="1">
                  <a:tcPr>
                    <a:noFill/>
                  </a:tcPr>
                </a:tc>
              </a:tr>
              <a:tr h="1059180">
                <a:tc>
                  <a:txBody>
                    <a:bodyPr/>
                    <a:p>
                      <a:pPr>
                        <a:buNone/>
                      </a:pPr>
                      <a:endParaRPr lang="en-GB" altLang="en-US"/>
                    </a:p>
                  </a:txBody>
                  <a:tcPr>
                    <a:noFill/>
                  </a:tcPr>
                </a:tc>
                <a:tc>
                  <a:txBody>
                    <a:bodyPr/>
                    <a:p>
                      <a:pPr>
                        <a:buNone/>
                      </a:pPr>
                      <a:endParaRPr lang="en-GB" altLang="en-US"/>
                    </a:p>
                  </a:txBody>
                  <a:tcPr>
                    <a:noFill/>
                  </a:tcPr>
                </a:tc>
              </a:tr>
            </a:tbl>
          </a:graphicData>
        </a:graphic>
      </p:graphicFrame>
      <p:sp>
        <p:nvSpPr>
          <p:cNvPr id="4" name="Text Placeholder 3"/>
          <p:cNvSpPr>
            <a:spLocks noGrp="1"/>
          </p:cNvSpPr>
          <p:nvPr>
            <p:ph type="body" idx="1"/>
          </p:nvPr>
        </p:nvSpPr>
        <p:spPr>
          <a:xfrm>
            <a:off x="598170" y="1483995"/>
            <a:ext cx="7588885" cy="4638675"/>
          </a:xfrm>
        </p:spPr>
        <p:txBody>
          <a:bodyPr anchor="t" anchorCtr="0">
            <a:noAutofit/>
          </a:bodyPr>
          <a:p>
            <a:pPr>
              <a:lnSpc>
                <a:spcPct val="160000"/>
              </a:lnSpc>
            </a:pPr>
            <a:r>
              <a:rPr lang="en-US" altLang="en-GB" sz="2200" b="0"/>
              <a:t>Tên công ty: Bosch Global Software Technologies VietNam (BGSV)</a:t>
            </a:r>
            <a:endParaRPr lang="en-US" altLang="en-GB" sz="2200" b="0"/>
          </a:p>
          <a:p>
            <a:pPr algn="just">
              <a:lnSpc>
                <a:spcPct val="180000"/>
              </a:lnSpc>
            </a:pPr>
            <a:r>
              <a:rPr lang="en-US" altLang="en-GB" sz="2200" b="0"/>
              <a:t>Bắt đầu hoạt động từ ngày 19 tháng 10 năm 2010 tại E-Town2, TP.HCM. BGSV tham gia vào việc phát triển các hệ thống nhúng và phần mềm, thiết kế và mô phỏng cơ khí, đồng thời sẽ cung cấp CNTT (Tư vấn SAP, Phát triển JAVA….) và Dịch vụ Kinh doanh (Tài chính và kế toán, Kinh tế, Mua hàng, Logistics, Dịch Nhật-Anh - Giải pháp tiếng Nhật, Bảo mật thông tin) cho nhóm công ty Bosch trên toàn cầu.</a:t>
            </a:r>
            <a:endParaRPr lang="en-US" altLang="en-GB" sz="2200" b="0"/>
          </a:p>
        </p:txBody>
      </p:sp>
      <p:pic>
        <p:nvPicPr>
          <p:cNvPr id="100" name="Content Placeholder 99"/>
          <p:cNvPicPr>
            <a:picLocks noChangeAspect="1"/>
          </p:cNvPicPr>
          <p:nvPr>
            <p:ph sz="quarter" idx="4"/>
          </p:nvPr>
        </p:nvPicPr>
        <p:blipFill>
          <a:blip r:embed="rId1"/>
          <a:stretch>
            <a:fillRect/>
          </a:stretch>
        </p:blipFill>
        <p:spPr>
          <a:xfrm>
            <a:off x="8634095" y="3196590"/>
            <a:ext cx="3360420" cy="749935"/>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9788" y="233680"/>
            <a:ext cx="10515600" cy="1325563"/>
          </a:xfrm>
        </p:spPr>
        <p:txBody>
          <a:bodyPr anchor="ctr" anchorCtr="0"/>
          <a:p>
            <a:r>
              <a:rPr lang="en-US" altLang="en-GB">
                <a:solidFill>
                  <a:schemeClr val="bg1"/>
                </a:solidFill>
                <a:sym typeface="+mn-ea"/>
              </a:rPr>
              <a:t>Quá trình thực tập</a:t>
            </a:r>
            <a:endParaRPr lang="en-US" altLang="en-GB">
              <a:solidFill>
                <a:schemeClr val="bg1"/>
              </a:solidFill>
              <a:sym typeface="+mn-ea"/>
            </a:endParaRPr>
          </a:p>
        </p:txBody>
      </p:sp>
      <p:graphicFrame>
        <p:nvGraphicFramePr>
          <p:cNvPr id="12" name="Content Placeholder 11"/>
          <p:cNvGraphicFramePr/>
          <p:nvPr>
            <p:ph sz="half" idx="2"/>
          </p:nvPr>
        </p:nvGraphicFramePr>
        <p:xfrm>
          <a:off x="839788" y="2505075"/>
          <a:ext cx="5157470" cy="2132965"/>
        </p:xfrm>
        <a:graphic>
          <a:graphicData uri="http://schemas.openxmlformats.org/drawingml/2006/table">
            <a:tbl>
              <a:tblPr firstRow="1" bandRow="1">
                <a:tableStyleId>{5C22544A-7EE6-4342-B048-85BDC9FD1C3A}</a:tableStyleId>
              </a:tblPr>
              <a:tblGrid>
                <a:gridCol w="2578735"/>
                <a:gridCol w="2578735"/>
              </a:tblGrid>
              <a:tr h="1073785">
                <a:tc gridSpan="2">
                  <a:txBody>
                    <a:bodyPr/>
                    <a:p>
                      <a:pPr algn="ctr">
                        <a:buNone/>
                      </a:pPr>
                      <a:endParaRPr lang="en-GB" altLang="en-US">
                        <a:solidFill>
                          <a:schemeClr val="tx1"/>
                        </a:solidFill>
                      </a:endParaRPr>
                    </a:p>
                  </a:txBody>
                  <a:tcPr>
                    <a:noFill/>
                  </a:tcPr>
                </a:tc>
                <a:tc hMerge="1">
                  <a:tcPr>
                    <a:noFill/>
                  </a:tcPr>
                </a:tc>
              </a:tr>
              <a:tr h="1059180">
                <a:tc>
                  <a:txBody>
                    <a:bodyPr/>
                    <a:p>
                      <a:pPr>
                        <a:buNone/>
                      </a:pPr>
                      <a:endParaRPr lang="en-GB" altLang="en-US"/>
                    </a:p>
                  </a:txBody>
                  <a:tcPr>
                    <a:noFill/>
                  </a:tcPr>
                </a:tc>
                <a:tc>
                  <a:txBody>
                    <a:bodyPr/>
                    <a:p>
                      <a:pPr>
                        <a:buNone/>
                      </a:pPr>
                      <a:endParaRPr lang="en-GB" altLang="en-US"/>
                    </a:p>
                  </a:txBody>
                  <a:tcPr>
                    <a:noFill/>
                  </a:tcPr>
                </a:tc>
              </a:tr>
            </a:tbl>
          </a:graphicData>
        </a:graphic>
      </p:graphicFrame>
      <p:pic>
        <p:nvPicPr>
          <p:cNvPr id="100" name="Content Placeholder 99"/>
          <p:cNvPicPr>
            <a:picLocks noChangeAspect="1"/>
          </p:cNvPicPr>
          <p:nvPr>
            <p:ph sz="quarter" idx="4"/>
          </p:nvPr>
        </p:nvPicPr>
        <p:blipFill>
          <a:blip r:embed="rId1"/>
          <a:stretch>
            <a:fillRect/>
          </a:stretch>
        </p:blipFill>
        <p:spPr>
          <a:xfrm rot="16200000">
            <a:off x="-834390" y="3416300"/>
            <a:ext cx="3360420" cy="749935"/>
          </a:xfrm>
          <a:prstGeom prst="rect">
            <a:avLst/>
          </a:prstGeom>
          <a:noFill/>
          <a:ln w="9525">
            <a:noFill/>
          </a:ln>
        </p:spPr>
      </p:pic>
      <p:graphicFrame>
        <p:nvGraphicFramePr>
          <p:cNvPr id="3" name="Table 2"/>
          <p:cNvGraphicFramePr/>
          <p:nvPr/>
        </p:nvGraphicFramePr>
        <p:xfrm>
          <a:off x="1703070" y="1617980"/>
          <a:ext cx="8804910" cy="4610100"/>
        </p:xfrm>
        <a:graphic>
          <a:graphicData uri="http://schemas.openxmlformats.org/drawingml/2006/table">
            <a:tbl>
              <a:tblPr firstRow="1" bandRow="1">
                <a:tableStyleId>{5940675A-B579-460E-94D1-54222C63F5DA}</a:tableStyleId>
              </a:tblPr>
              <a:tblGrid>
                <a:gridCol w="2367915"/>
                <a:gridCol w="917575"/>
                <a:gridCol w="1019810"/>
                <a:gridCol w="1029970"/>
                <a:gridCol w="2516505"/>
                <a:gridCol w="953135"/>
              </a:tblGrid>
              <a:tr h="768350">
                <a:tc>
                  <a:txBody>
                    <a:bodyPr/>
                    <a:p>
                      <a:pPr indent="0">
                        <a:buNone/>
                      </a:pPr>
                      <a:endParaRPr lang="en-US" altLang="en-US" sz="1600" b="0">
                        <a:ea typeface="Times New Roman" panose="02020603050405020304" charset="0"/>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Tháng 9</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Tháng 10</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Tháng 11</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Tháng 12 đến tháng 2</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Tháng 3</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8350">
                <a:tc>
                  <a:txBody>
                    <a:bodyPr/>
                    <a:p>
                      <a:pPr indent="0">
                        <a:buNone/>
                      </a:pPr>
                      <a:r>
                        <a:rPr lang="en-US" sz="1600" b="0">
                          <a:cs typeface="+mn-lt"/>
                        </a:rPr>
                        <a:t>Quá trình gia nhập công ty</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8350">
                <a:tc>
                  <a:txBody>
                    <a:bodyPr/>
                    <a:p>
                      <a:pPr indent="0">
                        <a:buNone/>
                      </a:pPr>
                      <a:r>
                        <a:rPr lang="en-US" sz="1600" b="0">
                          <a:cs typeface="+mn-lt"/>
                        </a:rPr>
                        <a:t>Tìm hiểu kiến thức</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8350">
                <a:tc>
                  <a:txBody>
                    <a:bodyPr/>
                    <a:p>
                      <a:pPr indent="0">
                        <a:buNone/>
                      </a:pPr>
                      <a:r>
                        <a:rPr lang="en-US" sz="1600" b="0">
                          <a:cs typeface="+mn-lt"/>
                        </a:rPr>
                        <a:t>Hỗ trợ dự án</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8350">
                <a:tc>
                  <a:txBody>
                    <a:bodyPr/>
                    <a:p>
                      <a:pPr indent="0">
                        <a:buNone/>
                      </a:pPr>
                      <a:r>
                        <a:rPr lang="en-US" sz="1600" b="0">
                          <a:cs typeface="+mn-lt"/>
                        </a:rPr>
                        <a:t>Tham gia dự án</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8350">
                <a:tc>
                  <a:txBody>
                    <a:bodyPr/>
                    <a:p>
                      <a:pPr indent="0">
                        <a:buNone/>
                      </a:pPr>
                      <a:r>
                        <a:rPr lang="en-US" sz="1600" b="0">
                          <a:cs typeface="+mn-lt"/>
                        </a:rPr>
                        <a:t>Quá trính chuyển đổi</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cs typeface="+mn-lt"/>
                        </a:rPr>
                        <a:t> </a:t>
                      </a: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Times New Roman" panose="020206030504050203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5" name="Picture 4"/>
          <p:cNvPicPr/>
          <p:nvPr/>
        </p:nvPicPr>
        <p:blipFill>
          <a:blip r:embed="rId2"/>
          <a:stretch>
            <a:fillRect/>
          </a:stretch>
        </p:blipFill>
        <p:spPr>
          <a:xfrm>
            <a:off x="4531995" y="2390140"/>
            <a:ext cx="463550" cy="777240"/>
          </a:xfrm>
          <a:prstGeom prst="rect">
            <a:avLst/>
          </a:prstGeom>
          <a:noFill/>
          <a:ln w="9525">
            <a:noFill/>
          </a:ln>
        </p:spPr>
      </p:pic>
      <p:pic>
        <p:nvPicPr>
          <p:cNvPr id="6" name="Picture 5"/>
          <p:cNvPicPr/>
          <p:nvPr/>
        </p:nvPicPr>
        <p:blipFill>
          <a:blip r:embed="rId3"/>
          <a:stretch>
            <a:fillRect/>
          </a:stretch>
        </p:blipFill>
        <p:spPr>
          <a:xfrm>
            <a:off x="4980940" y="3159760"/>
            <a:ext cx="516890" cy="786384"/>
          </a:xfrm>
          <a:prstGeom prst="rect">
            <a:avLst/>
          </a:prstGeom>
          <a:noFill/>
          <a:ln w="9525">
            <a:noFill/>
          </a:ln>
        </p:spPr>
      </p:pic>
      <p:pic>
        <p:nvPicPr>
          <p:cNvPr id="7" name="Picture 6"/>
          <p:cNvPicPr/>
          <p:nvPr/>
        </p:nvPicPr>
        <p:blipFill>
          <a:blip r:embed="rId4"/>
          <a:stretch>
            <a:fillRect/>
          </a:stretch>
        </p:blipFill>
        <p:spPr>
          <a:xfrm>
            <a:off x="5497830" y="3930650"/>
            <a:ext cx="1008380" cy="777240"/>
          </a:xfrm>
          <a:prstGeom prst="rect">
            <a:avLst/>
          </a:prstGeom>
          <a:noFill/>
          <a:ln w="9525">
            <a:noFill/>
          </a:ln>
        </p:spPr>
      </p:pic>
      <p:pic>
        <p:nvPicPr>
          <p:cNvPr id="8" name="Picture 7"/>
          <p:cNvPicPr/>
          <p:nvPr/>
        </p:nvPicPr>
        <p:blipFill>
          <a:blip r:embed="rId5"/>
          <a:stretch>
            <a:fillRect/>
          </a:stretch>
        </p:blipFill>
        <p:spPr>
          <a:xfrm>
            <a:off x="6506210" y="4685665"/>
            <a:ext cx="3044190" cy="786384"/>
          </a:xfrm>
          <a:prstGeom prst="rect">
            <a:avLst/>
          </a:prstGeom>
          <a:noFill/>
          <a:ln w="9525">
            <a:noFill/>
          </a:ln>
        </p:spPr>
      </p:pic>
      <p:pic>
        <p:nvPicPr>
          <p:cNvPr id="9" name="Picture 8"/>
          <p:cNvPicPr/>
          <p:nvPr/>
        </p:nvPicPr>
        <p:blipFill>
          <a:blip r:embed="rId2"/>
          <a:stretch>
            <a:fillRect/>
          </a:stretch>
        </p:blipFill>
        <p:spPr>
          <a:xfrm>
            <a:off x="9565005" y="5457190"/>
            <a:ext cx="463550" cy="786384"/>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9788" y="248285"/>
            <a:ext cx="10515600" cy="1325563"/>
          </a:xfrm>
        </p:spPr>
        <p:txBody>
          <a:bodyPr anchor="ctr" anchorCtr="0"/>
          <a:p>
            <a:r>
              <a:rPr lang="en-US" altLang="en-GB">
                <a:solidFill>
                  <a:schemeClr val="bg1"/>
                </a:solidFill>
                <a:sym typeface="+mn-ea"/>
              </a:rPr>
              <a:t>Các công nghệ sử dụng</a:t>
            </a:r>
            <a:endParaRPr lang="en-US" altLang="en-GB">
              <a:solidFill>
                <a:schemeClr val="bg1"/>
              </a:solidFill>
              <a:sym typeface="+mn-ea"/>
            </a:endParaRPr>
          </a:p>
        </p:txBody>
      </p:sp>
      <p:graphicFrame>
        <p:nvGraphicFramePr>
          <p:cNvPr id="12" name="Content Placeholder 11"/>
          <p:cNvGraphicFramePr/>
          <p:nvPr>
            <p:ph sz="half" idx="2"/>
          </p:nvPr>
        </p:nvGraphicFramePr>
        <p:xfrm>
          <a:off x="839788" y="2505075"/>
          <a:ext cx="5157470" cy="2132965"/>
        </p:xfrm>
        <a:graphic>
          <a:graphicData uri="http://schemas.openxmlformats.org/drawingml/2006/table">
            <a:tbl>
              <a:tblPr firstRow="1" bandRow="1">
                <a:tableStyleId>{5C22544A-7EE6-4342-B048-85BDC9FD1C3A}</a:tableStyleId>
              </a:tblPr>
              <a:tblGrid>
                <a:gridCol w="2578735"/>
                <a:gridCol w="2578735"/>
              </a:tblGrid>
              <a:tr h="1073785">
                <a:tc gridSpan="2">
                  <a:txBody>
                    <a:bodyPr/>
                    <a:p>
                      <a:pPr algn="ctr">
                        <a:buNone/>
                      </a:pPr>
                      <a:endParaRPr lang="en-GB" altLang="en-US">
                        <a:solidFill>
                          <a:schemeClr val="tx1"/>
                        </a:solidFill>
                      </a:endParaRPr>
                    </a:p>
                  </a:txBody>
                  <a:tcPr>
                    <a:noFill/>
                  </a:tcPr>
                </a:tc>
                <a:tc hMerge="1">
                  <a:tcPr>
                    <a:noFill/>
                  </a:tcPr>
                </a:tc>
              </a:tr>
              <a:tr h="1059180">
                <a:tc>
                  <a:txBody>
                    <a:bodyPr/>
                    <a:p>
                      <a:pPr>
                        <a:buNone/>
                      </a:pPr>
                      <a:endParaRPr lang="en-GB" altLang="en-US"/>
                    </a:p>
                  </a:txBody>
                  <a:tcPr>
                    <a:noFill/>
                  </a:tcPr>
                </a:tc>
                <a:tc>
                  <a:txBody>
                    <a:bodyPr/>
                    <a:p>
                      <a:pPr>
                        <a:buNone/>
                      </a:pPr>
                      <a:endParaRPr lang="en-GB" altLang="en-US"/>
                    </a:p>
                  </a:txBody>
                  <a:tcPr>
                    <a:noFill/>
                  </a:tcPr>
                </a:tc>
              </a:tr>
            </a:tbl>
          </a:graphicData>
        </a:graphic>
      </p:graphicFrame>
      <p:sp>
        <p:nvSpPr>
          <p:cNvPr id="4" name="Text Placeholder 3"/>
          <p:cNvSpPr>
            <a:spLocks noGrp="1"/>
          </p:cNvSpPr>
          <p:nvPr>
            <p:ph type="body" idx="1"/>
          </p:nvPr>
        </p:nvSpPr>
        <p:spPr>
          <a:xfrm>
            <a:off x="598170" y="1483995"/>
            <a:ext cx="6158865" cy="3372485"/>
          </a:xfrm>
        </p:spPr>
        <p:txBody>
          <a:bodyPr anchor="t" anchorCtr="0">
            <a:noAutofit/>
          </a:bodyPr>
          <a:p>
            <a:pPr marL="342900" indent="-342900" algn="just">
              <a:lnSpc>
                <a:spcPct val="160000"/>
              </a:lnSpc>
              <a:buFont typeface="Arial" panose="020B0604020202020204" pitchFamily="34" charset="0"/>
              <a:buChar char="•"/>
            </a:pPr>
            <a:r>
              <a:rPr lang="en-US" altLang="en-GB" sz="2200" b="0"/>
              <a:t>Dependency Injection (DI): là một kỹ thuật lập trình giúp tách một class độc lập với các biến phụ thuộc. Với lập trình hướng đối tượng, chúng ta hầu như luôn phải làm việc với rất nhiều class trong một chương trình. Các class được liên kết với nhau theo một mối quan hệ nào đó. </a:t>
            </a:r>
            <a:endParaRPr lang="en-US" altLang="en-GB" sz="2200" b="0"/>
          </a:p>
        </p:txBody>
      </p:sp>
      <p:pic>
        <p:nvPicPr>
          <p:cNvPr id="5" name="Picture 1" descr="IMG_256"/>
          <p:cNvPicPr>
            <a:picLocks noChangeAspect="1"/>
          </p:cNvPicPr>
          <p:nvPr>
            <p:ph sz="quarter" idx="4"/>
          </p:nvPr>
        </p:nvPicPr>
        <p:blipFill>
          <a:blip r:embed="rId1"/>
          <a:stretch>
            <a:fillRect/>
          </a:stretch>
        </p:blipFill>
        <p:spPr>
          <a:xfrm>
            <a:off x="6786245" y="1311275"/>
            <a:ext cx="5408930" cy="3717925"/>
          </a:xfrm>
          <a:prstGeom prst="rect">
            <a:avLst/>
          </a:prstGeom>
          <a:noFill/>
          <a:ln w="9525">
            <a:noFill/>
          </a:ln>
        </p:spPr>
      </p:pic>
      <p:sp>
        <p:nvSpPr>
          <p:cNvPr id="7" name="Text Placeholder 3"/>
          <p:cNvSpPr>
            <a:spLocks noGrp="1"/>
          </p:cNvSpPr>
          <p:nvPr/>
        </p:nvSpPr>
        <p:spPr>
          <a:xfrm>
            <a:off x="840105" y="4856480"/>
            <a:ext cx="9945370" cy="106235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60000"/>
              </a:lnSpc>
              <a:buFont typeface="Arial" panose="020B0604020202020204" pitchFamily="34" charset="0"/>
            </a:pPr>
            <a:r>
              <a:rPr lang="en-US" altLang="en-GB" sz="2200" b="0"/>
              <a:t>Dependency là một loại quan hệ giữa 2 class mà trong đó một class hoạt động độc lập và class còn lại phụ thuộc bởi class kia.</a:t>
            </a:r>
            <a:endParaRPr lang="en-US" altLang="en-GB" sz="2200" b="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9788" y="248285"/>
            <a:ext cx="10515600" cy="1325563"/>
          </a:xfrm>
        </p:spPr>
        <p:txBody>
          <a:bodyPr anchor="ctr" anchorCtr="0"/>
          <a:p>
            <a:r>
              <a:rPr lang="en-US" altLang="en-GB">
                <a:solidFill>
                  <a:schemeClr val="bg1"/>
                </a:solidFill>
                <a:sym typeface="+mn-ea"/>
              </a:rPr>
              <a:t>Các công nghệ sử dụng</a:t>
            </a:r>
            <a:endParaRPr lang="en-US" altLang="en-GB">
              <a:solidFill>
                <a:schemeClr val="bg1"/>
              </a:solidFill>
              <a:sym typeface="+mn-ea"/>
            </a:endParaRPr>
          </a:p>
        </p:txBody>
      </p:sp>
      <p:graphicFrame>
        <p:nvGraphicFramePr>
          <p:cNvPr id="12" name="Content Placeholder 11"/>
          <p:cNvGraphicFramePr/>
          <p:nvPr>
            <p:ph sz="half" idx="2"/>
          </p:nvPr>
        </p:nvGraphicFramePr>
        <p:xfrm>
          <a:off x="839788" y="2505075"/>
          <a:ext cx="5157470" cy="2132965"/>
        </p:xfrm>
        <a:graphic>
          <a:graphicData uri="http://schemas.openxmlformats.org/drawingml/2006/table">
            <a:tbl>
              <a:tblPr firstRow="1" bandRow="1">
                <a:tableStyleId>{5C22544A-7EE6-4342-B048-85BDC9FD1C3A}</a:tableStyleId>
              </a:tblPr>
              <a:tblGrid>
                <a:gridCol w="2578735"/>
                <a:gridCol w="2578735"/>
              </a:tblGrid>
              <a:tr h="1073785">
                <a:tc gridSpan="2">
                  <a:txBody>
                    <a:bodyPr/>
                    <a:p>
                      <a:pPr algn="ctr">
                        <a:buNone/>
                      </a:pPr>
                      <a:endParaRPr lang="en-GB" altLang="en-US">
                        <a:solidFill>
                          <a:schemeClr val="tx1"/>
                        </a:solidFill>
                      </a:endParaRPr>
                    </a:p>
                  </a:txBody>
                  <a:tcPr>
                    <a:noFill/>
                  </a:tcPr>
                </a:tc>
                <a:tc hMerge="1">
                  <a:tcPr>
                    <a:noFill/>
                  </a:tcPr>
                </a:tc>
              </a:tr>
              <a:tr h="1059180">
                <a:tc>
                  <a:txBody>
                    <a:bodyPr/>
                    <a:p>
                      <a:pPr>
                        <a:buNone/>
                      </a:pPr>
                      <a:endParaRPr lang="en-GB" altLang="en-US"/>
                    </a:p>
                  </a:txBody>
                  <a:tcPr>
                    <a:noFill/>
                  </a:tcPr>
                </a:tc>
                <a:tc>
                  <a:txBody>
                    <a:bodyPr/>
                    <a:p>
                      <a:pPr>
                        <a:buNone/>
                      </a:pPr>
                      <a:endParaRPr lang="en-GB" altLang="en-US"/>
                    </a:p>
                  </a:txBody>
                  <a:tcPr>
                    <a:noFill/>
                  </a:tcPr>
                </a:tc>
              </a:tr>
            </a:tbl>
          </a:graphicData>
        </a:graphic>
      </p:graphicFrame>
      <p:sp>
        <p:nvSpPr>
          <p:cNvPr id="4" name="Text Placeholder 3"/>
          <p:cNvSpPr>
            <a:spLocks noGrp="1"/>
          </p:cNvSpPr>
          <p:nvPr>
            <p:ph type="body" idx="1"/>
          </p:nvPr>
        </p:nvSpPr>
        <p:spPr>
          <a:xfrm>
            <a:off x="598170" y="1483995"/>
            <a:ext cx="5082540" cy="3372485"/>
          </a:xfrm>
        </p:spPr>
        <p:txBody>
          <a:bodyPr anchor="t" anchorCtr="0">
            <a:noAutofit/>
          </a:bodyPr>
          <a:p>
            <a:pPr marL="342900" indent="-342900" algn="just">
              <a:lnSpc>
                <a:spcPct val="160000"/>
              </a:lnSpc>
              <a:buFont typeface="Arial" panose="020B0604020202020204" pitchFamily="34" charset="0"/>
              <a:buChar char="•"/>
            </a:pPr>
            <a:r>
              <a:rPr lang="en-US" altLang="en-GB" sz="2200" b="0"/>
              <a:t>Angular là một framework FE và được viết bằng TypeScript. Google tạo ra framework này với mục đích viết nên giao diện web đạt hiệu quả tốt về cả thời gian và trải nghiệm. </a:t>
            </a:r>
            <a:endParaRPr lang="en-US" altLang="en-GB" sz="2200" b="0"/>
          </a:p>
        </p:txBody>
      </p:sp>
      <p:sp>
        <p:nvSpPr>
          <p:cNvPr id="7" name="Text Placeholder 3"/>
          <p:cNvSpPr>
            <a:spLocks noGrp="1"/>
          </p:cNvSpPr>
          <p:nvPr/>
        </p:nvSpPr>
        <p:spPr>
          <a:xfrm>
            <a:off x="840105" y="4358640"/>
            <a:ext cx="8828405" cy="1680210"/>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lnSpc>
                <a:spcPct val="160000"/>
              </a:lnSpc>
              <a:buFont typeface="Arial" panose="020B0604020202020204" pitchFamily="34" charset="0"/>
            </a:pPr>
            <a:r>
              <a:rPr lang="en-US" altLang="en-GB" sz="2200" b="0">
                <a:sym typeface="+mn-ea"/>
              </a:rPr>
              <a:t>Không chỉ đem lại những lợi ích như một framework, mà Angular còn giữ nguyên cấu trúc như ngôn ngữ lập trình tiêu chuẩn. Điều đó giúp các nhà phát triển vừa dễ mở rộng dự án cũng như việc bảo trì.</a:t>
            </a:r>
            <a:endParaRPr lang="en-US" altLang="en-GB" sz="2200" b="0"/>
          </a:p>
        </p:txBody>
      </p:sp>
      <p:pic>
        <p:nvPicPr>
          <p:cNvPr id="101" name="Picture 100"/>
          <p:cNvPicPr/>
          <p:nvPr/>
        </p:nvPicPr>
        <p:blipFill>
          <a:blip r:embed="rId1"/>
          <a:stretch>
            <a:fillRect/>
          </a:stretch>
        </p:blipFill>
        <p:spPr>
          <a:xfrm>
            <a:off x="5997575" y="1617980"/>
            <a:ext cx="5855970" cy="289687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nchor="ctr" anchorCtr="0"/>
          <a:p>
            <a:r>
              <a:rPr lang="en-US" altLang="en-GB">
                <a:solidFill>
                  <a:schemeClr val="bg1"/>
                </a:solidFill>
                <a:sym typeface="+mn-ea"/>
              </a:rPr>
              <a:t>Các công nghệ sử dụng</a:t>
            </a:r>
            <a:endParaRPr lang="en-US" altLang="en-GB">
              <a:solidFill>
                <a:schemeClr val="bg1"/>
              </a:solidFill>
              <a:sym typeface="+mn-ea"/>
            </a:endParaRPr>
          </a:p>
        </p:txBody>
      </p:sp>
      <p:graphicFrame>
        <p:nvGraphicFramePr>
          <p:cNvPr id="12" name="Content Placeholder 11"/>
          <p:cNvGraphicFramePr/>
          <p:nvPr>
            <p:ph sz="half" idx="1"/>
          </p:nvPr>
        </p:nvGraphicFramePr>
        <p:xfrm>
          <a:off x="838200" y="1825625"/>
          <a:ext cx="5181600" cy="2132965"/>
        </p:xfrm>
        <a:graphic>
          <a:graphicData uri="http://schemas.openxmlformats.org/drawingml/2006/table">
            <a:tbl>
              <a:tblPr firstRow="1" bandRow="1">
                <a:tableStyleId>{5C22544A-7EE6-4342-B048-85BDC9FD1C3A}</a:tableStyleId>
              </a:tblPr>
              <a:tblGrid>
                <a:gridCol w="2590800"/>
                <a:gridCol w="2590800"/>
              </a:tblGrid>
              <a:tr h="1073785">
                <a:tc gridSpan="2">
                  <a:txBody>
                    <a:bodyPr/>
                    <a:p>
                      <a:pPr algn="ctr">
                        <a:buNone/>
                      </a:pPr>
                      <a:endParaRPr lang="en-GB" altLang="en-US">
                        <a:solidFill>
                          <a:schemeClr val="tx1"/>
                        </a:solidFill>
                      </a:endParaRPr>
                    </a:p>
                  </a:txBody>
                  <a:tcPr>
                    <a:noFill/>
                  </a:tcPr>
                </a:tc>
                <a:tc hMerge="1">
                  <a:tcPr>
                    <a:noFill/>
                  </a:tcPr>
                </a:tc>
              </a:tr>
              <a:tr h="1059180">
                <a:tc>
                  <a:txBody>
                    <a:bodyPr/>
                    <a:p>
                      <a:pPr>
                        <a:buNone/>
                      </a:pPr>
                      <a:endParaRPr lang="en-GB" altLang="en-US"/>
                    </a:p>
                  </a:txBody>
                  <a:tcPr>
                    <a:noFill/>
                  </a:tcPr>
                </a:tc>
                <a:tc>
                  <a:txBody>
                    <a:bodyPr/>
                    <a:p>
                      <a:pPr>
                        <a:buNone/>
                      </a:pPr>
                      <a:endParaRPr lang="en-GB" altLang="en-US"/>
                    </a:p>
                  </a:txBody>
                  <a:tcPr>
                    <a:noFill/>
                  </a:tcPr>
                </a:tc>
              </a:tr>
            </a:tbl>
          </a:graphicData>
        </a:graphic>
      </p:graphicFrame>
      <p:sp>
        <p:nvSpPr>
          <p:cNvPr id="7" name="Text Placeholder 3"/>
          <p:cNvSpPr>
            <a:spLocks noGrp="1"/>
          </p:cNvSpPr>
          <p:nvPr/>
        </p:nvSpPr>
        <p:spPr>
          <a:xfrm>
            <a:off x="1376680" y="6189980"/>
            <a:ext cx="8828405" cy="513080"/>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lnSpc>
                <a:spcPct val="160000"/>
              </a:lnSpc>
              <a:buFont typeface="Arial" panose="020B0604020202020204" pitchFamily="34" charset="0"/>
            </a:pPr>
            <a:r>
              <a:rPr lang="en-US" altLang="en-GB" sz="2200" b="0">
                <a:sym typeface="+mn-ea"/>
              </a:rPr>
              <a:t>Ưu điểm của Angular</a:t>
            </a:r>
            <a:endParaRPr lang="en-US" altLang="en-GB" sz="2200" b="0"/>
          </a:p>
        </p:txBody>
      </p:sp>
      <p:pic>
        <p:nvPicPr>
          <p:cNvPr id="24" name="Picture 1" descr="IMG_256"/>
          <p:cNvPicPr>
            <a:picLocks noChangeAspect="1"/>
          </p:cNvPicPr>
          <p:nvPr>
            <p:ph sz="half" idx="2"/>
          </p:nvPr>
        </p:nvPicPr>
        <p:blipFill>
          <a:blip r:embed="rId1"/>
          <a:stretch>
            <a:fillRect/>
          </a:stretch>
        </p:blipFill>
        <p:spPr>
          <a:xfrm>
            <a:off x="2094865" y="1578610"/>
            <a:ext cx="8002270" cy="457835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nchor="ctr" anchorCtr="0"/>
          <a:p>
            <a:r>
              <a:rPr lang="en-US" altLang="en-GB">
                <a:solidFill>
                  <a:schemeClr val="bg1"/>
                </a:solidFill>
                <a:sym typeface="+mn-ea"/>
              </a:rPr>
              <a:t>Các công nghệ sử dụng</a:t>
            </a:r>
            <a:endParaRPr lang="en-US" altLang="en-GB">
              <a:solidFill>
                <a:schemeClr val="bg1"/>
              </a:solidFill>
              <a:sym typeface="+mn-ea"/>
            </a:endParaRPr>
          </a:p>
        </p:txBody>
      </p:sp>
      <p:graphicFrame>
        <p:nvGraphicFramePr>
          <p:cNvPr id="12" name="Content Placeholder 11"/>
          <p:cNvGraphicFramePr/>
          <p:nvPr>
            <p:ph sz="half" idx="1"/>
          </p:nvPr>
        </p:nvGraphicFramePr>
        <p:xfrm>
          <a:off x="838200" y="1825625"/>
          <a:ext cx="5181600" cy="2132965"/>
        </p:xfrm>
        <a:graphic>
          <a:graphicData uri="http://schemas.openxmlformats.org/drawingml/2006/table">
            <a:tbl>
              <a:tblPr firstRow="1" bandRow="1">
                <a:tableStyleId>{5C22544A-7EE6-4342-B048-85BDC9FD1C3A}</a:tableStyleId>
              </a:tblPr>
              <a:tblGrid>
                <a:gridCol w="2590800"/>
                <a:gridCol w="2590800"/>
              </a:tblGrid>
              <a:tr h="1073785">
                <a:tc gridSpan="2">
                  <a:txBody>
                    <a:bodyPr/>
                    <a:p>
                      <a:pPr algn="ctr">
                        <a:buNone/>
                      </a:pPr>
                      <a:endParaRPr lang="en-GB" altLang="en-US">
                        <a:solidFill>
                          <a:schemeClr val="tx1"/>
                        </a:solidFill>
                      </a:endParaRPr>
                    </a:p>
                  </a:txBody>
                  <a:tcPr>
                    <a:noFill/>
                  </a:tcPr>
                </a:tc>
                <a:tc hMerge="1">
                  <a:tcPr>
                    <a:noFill/>
                  </a:tcPr>
                </a:tc>
              </a:tr>
              <a:tr h="1059180">
                <a:tc>
                  <a:txBody>
                    <a:bodyPr/>
                    <a:p>
                      <a:pPr>
                        <a:buNone/>
                      </a:pPr>
                      <a:endParaRPr lang="en-GB" altLang="en-US"/>
                    </a:p>
                  </a:txBody>
                  <a:tcPr>
                    <a:noFill/>
                  </a:tcPr>
                </a:tc>
                <a:tc>
                  <a:txBody>
                    <a:bodyPr/>
                    <a:p>
                      <a:pPr>
                        <a:buNone/>
                      </a:pPr>
                      <a:endParaRPr lang="en-GB" altLang="en-US"/>
                    </a:p>
                  </a:txBody>
                  <a:tcPr>
                    <a:noFill/>
                  </a:tcPr>
                </a:tc>
              </a:tr>
            </a:tbl>
          </a:graphicData>
        </a:graphic>
      </p:graphicFrame>
      <p:sp>
        <p:nvSpPr>
          <p:cNvPr id="7" name="Text Placeholder 3"/>
          <p:cNvSpPr>
            <a:spLocks noGrp="1"/>
          </p:cNvSpPr>
          <p:nvPr/>
        </p:nvSpPr>
        <p:spPr>
          <a:xfrm>
            <a:off x="1376680" y="6189980"/>
            <a:ext cx="8828405" cy="513080"/>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lnSpc>
                <a:spcPct val="160000"/>
              </a:lnSpc>
              <a:buFont typeface="Arial" panose="020B0604020202020204" pitchFamily="34" charset="0"/>
            </a:pPr>
            <a:r>
              <a:rPr lang="en-US" altLang="en-GB" sz="2200" b="0">
                <a:sym typeface="+mn-ea"/>
              </a:rPr>
              <a:t>Nhược điểm của Angular</a:t>
            </a:r>
            <a:endParaRPr lang="en-US" altLang="en-GB" sz="2200" b="0"/>
          </a:p>
        </p:txBody>
      </p:sp>
      <p:pic>
        <p:nvPicPr>
          <p:cNvPr id="25" name="Picture 2" descr="IMG_256"/>
          <p:cNvPicPr>
            <a:picLocks noChangeAspect="1"/>
          </p:cNvPicPr>
          <p:nvPr>
            <p:ph sz="half" idx="2"/>
          </p:nvPr>
        </p:nvPicPr>
        <p:blipFill>
          <a:blip r:embed="rId1"/>
          <a:stretch>
            <a:fillRect/>
          </a:stretch>
        </p:blipFill>
        <p:spPr>
          <a:xfrm>
            <a:off x="2147570" y="1562735"/>
            <a:ext cx="7896860" cy="461010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9788" y="229235"/>
            <a:ext cx="10515600" cy="1325563"/>
          </a:xfrm>
        </p:spPr>
        <p:txBody>
          <a:bodyPr anchor="ctr" anchorCtr="0"/>
          <a:p>
            <a:r>
              <a:rPr lang="en-US" altLang="en-GB">
                <a:solidFill>
                  <a:schemeClr val="bg1"/>
                </a:solidFill>
                <a:sym typeface="+mn-ea"/>
              </a:rPr>
              <a:t>Các công nghệ sử dụng</a:t>
            </a:r>
            <a:endParaRPr lang="en-US" altLang="en-GB">
              <a:solidFill>
                <a:schemeClr val="bg1"/>
              </a:solidFill>
              <a:sym typeface="+mn-ea"/>
            </a:endParaRPr>
          </a:p>
        </p:txBody>
      </p:sp>
      <p:graphicFrame>
        <p:nvGraphicFramePr>
          <p:cNvPr id="12" name="Content Placeholder 11"/>
          <p:cNvGraphicFramePr/>
          <p:nvPr>
            <p:ph sz="half" idx="2"/>
          </p:nvPr>
        </p:nvGraphicFramePr>
        <p:xfrm>
          <a:off x="839788" y="2505075"/>
          <a:ext cx="5157470" cy="2132965"/>
        </p:xfrm>
        <a:graphic>
          <a:graphicData uri="http://schemas.openxmlformats.org/drawingml/2006/table">
            <a:tbl>
              <a:tblPr firstRow="1" bandRow="1">
                <a:tableStyleId>{5C22544A-7EE6-4342-B048-85BDC9FD1C3A}</a:tableStyleId>
              </a:tblPr>
              <a:tblGrid>
                <a:gridCol w="2578735"/>
                <a:gridCol w="2578735"/>
              </a:tblGrid>
              <a:tr h="1073785">
                <a:tc gridSpan="2">
                  <a:txBody>
                    <a:bodyPr/>
                    <a:p>
                      <a:pPr algn="ctr">
                        <a:buNone/>
                      </a:pPr>
                      <a:endParaRPr lang="en-GB" altLang="en-US">
                        <a:solidFill>
                          <a:schemeClr val="tx1"/>
                        </a:solidFill>
                      </a:endParaRPr>
                    </a:p>
                  </a:txBody>
                  <a:tcPr>
                    <a:noFill/>
                  </a:tcPr>
                </a:tc>
                <a:tc hMerge="1">
                  <a:tcPr>
                    <a:noFill/>
                  </a:tcPr>
                </a:tc>
              </a:tr>
              <a:tr h="1059180">
                <a:tc>
                  <a:txBody>
                    <a:bodyPr/>
                    <a:p>
                      <a:pPr>
                        <a:buNone/>
                      </a:pPr>
                      <a:endParaRPr lang="en-GB" altLang="en-US"/>
                    </a:p>
                  </a:txBody>
                  <a:tcPr>
                    <a:noFill/>
                  </a:tcPr>
                </a:tc>
                <a:tc>
                  <a:txBody>
                    <a:bodyPr/>
                    <a:p>
                      <a:pPr>
                        <a:buNone/>
                      </a:pPr>
                      <a:endParaRPr lang="en-GB" altLang="en-US"/>
                    </a:p>
                  </a:txBody>
                  <a:tcPr>
                    <a:noFill/>
                  </a:tcPr>
                </a:tc>
              </a:tr>
            </a:tbl>
          </a:graphicData>
        </a:graphic>
      </p:graphicFrame>
      <p:sp>
        <p:nvSpPr>
          <p:cNvPr id="4" name="Text Placeholder 3"/>
          <p:cNvSpPr>
            <a:spLocks noGrp="1"/>
          </p:cNvSpPr>
          <p:nvPr>
            <p:ph type="body" idx="1"/>
          </p:nvPr>
        </p:nvSpPr>
        <p:spPr>
          <a:xfrm>
            <a:off x="930910" y="2148205"/>
            <a:ext cx="6047740" cy="823595"/>
          </a:xfrm>
        </p:spPr>
        <p:txBody>
          <a:bodyPr anchor="t" anchorCtr="0">
            <a:noAutofit/>
          </a:bodyPr>
          <a:p>
            <a:pPr marL="342900" indent="-342900" algn="just">
              <a:lnSpc>
                <a:spcPct val="160000"/>
              </a:lnSpc>
              <a:buFont typeface="Arial" panose="020B0604020202020204" pitchFamily="34" charset="0"/>
              <a:buChar char="•"/>
            </a:pPr>
            <a:r>
              <a:rPr lang="en-US" altLang="en-GB" sz="2200" b="0"/>
              <a:t>ASP.NET Web API : là một khuôn khổ để xây dựng các dịch vụ HTTP có thể được truy cập từ bất kỳ ứng dụng khách nào bao gồm cả trình duyệt và thiết bị di động. Nó là một nền tảng lý tưởng để xây dựng các ứng dụng RESTful trên .NET Framework</a:t>
            </a:r>
            <a:endParaRPr lang="en-US" altLang="en-GB" sz="2200" b="0"/>
          </a:p>
        </p:txBody>
      </p:sp>
      <p:pic>
        <p:nvPicPr>
          <p:cNvPr id="104" name="Picture 103"/>
          <p:cNvPicPr/>
          <p:nvPr/>
        </p:nvPicPr>
        <p:blipFill>
          <a:blip r:embed="rId1"/>
          <a:stretch>
            <a:fillRect/>
          </a:stretch>
        </p:blipFill>
        <p:spPr>
          <a:xfrm>
            <a:off x="6096000" y="3429000"/>
            <a:ext cx="0" cy="0"/>
          </a:xfrm>
          <a:prstGeom prst="rect">
            <a:avLst/>
          </a:prstGeom>
          <a:noFill/>
          <a:ln w="9525">
            <a:noFill/>
          </a:ln>
        </p:spPr>
      </p:pic>
      <p:pic>
        <p:nvPicPr>
          <p:cNvPr id="106" name="Content Placeholder 105"/>
          <p:cNvPicPr/>
          <p:nvPr>
            <p:ph sz="quarter" idx="4"/>
          </p:nvPr>
        </p:nvPicPr>
        <p:blipFill>
          <a:blip r:embed="rId2"/>
          <a:stretch>
            <a:fillRect/>
          </a:stretch>
        </p:blipFill>
        <p:spPr>
          <a:xfrm>
            <a:off x="7837805" y="1988185"/>
            <a:ext cx="3251200" cy="285242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2182</Words>
  <Application>WPS Presentation</Application>
  <PresentationFormat>Widescreen</PresentationFormat>
  <Paragraphs>117</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11</vt:i4>
      </vt:variant>
    </vt:vector>
  </HeadingPairs>
  <TitlesOfParts>
    <vt:vector size="24" baseType="lpstr">
      <vt:lpstr>Arial</vt:lpstr>
      <vt:lpstr>SimSun</vt:lpstr>
      <vt:lpstr>Wingdings</vt:lpstr>
      <vt:lpstr>Calibri Light</vt:lpstr>
      <vt:lpstr>Microsoft YaHei</vt:lpstr>
      <vt:lpstr>Arial Unicode MS</vt:lpstr>
      <vt:lpstr>Calibri</vt:lpstr>
      <vt:lpstr>Times New Roman</vt:lpstr>
      <vt:lpstr>Sitka Subheading</vt:lpstr>
      <vt:lpstr>Calisto MT</vt:lpstr>
      <vt:lpstr>Office Theme</vt:lpstr>
      <vt:lpstr>1_Custom Design</vt:lpstr>
      <vt:lpstr>Custom Design</vt:lpstr>
      <vt:lpstr>TÌM HIỂU VÀ HỖ TRỢ QUY TRÌNH XÂY DỰNG HỆ THỐNG PHỤC VỤ CHO NHÀ MÁY TẠI BOSCH GLOBAL SOFTWARE TECHNOLOGIES VIETNAM</vt:lpstr>
      <vt:lpstr>Hoàng Minh Tài</vt:lpstr>
      <vt:lpstr>CẤU TRÚC BÀI THUYẾT TRÌNH</vt:lpstr>
      <vt:lpstr>Giới thiệu về công ty</vt:lpstr>
      <vt:lpstr>Giới thiệu về công ty</vt:lpstr>
      <vt:lpstr>Các công nghệ sử dụng</vt:lpstr>
      <vt:lpstr>Các công nghệ sử dụng</vt:lpstr>
      <vt:lpstr>Các công nghệ sử dụng</vt:lpstr>
      <vt:lpstr>Các công nghệ sử dụng</vt:lpstr>
      <vt:lpstr>Các công nghệ sử dụng</vt:lpstr>
      <vt:lpstr>TÌM HIỂU VÀ HỖ TRỢ QUY TRÌNH XÂY DỰNG HỆ THỐNG PHỤC VỤ CHO NHÀ MÁY TẠI BOSCH GLOBAL SOFTWARE TECHNOLOGIES VIETNAM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quoc khanh</dc:creator>
  <cp:lastModifiedBy>M NexT</cp:lastModifiedBy>
  <cp:revision>121</cp:revision>
  <dcterms:created xsi:type="dcterms:W3CDTF">2021-04-24T02:00:00Z</dcterms:created>
  <dcterms:modified xsi:type="dcterms:W3CDTF">2023-03-29T15:38:31Z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66D992BAFCC64B7F95DCA092345D8F9A</vt:lpwstr>
  </property>
  <property fmtid="{D5CDD505-2E9C-101B-9397-08002B2CF9AE}" pid="3" name="KSOProductBuildVer">
    <vt:lpwstr>2057-11.2.0.11513</vt:lpwstr>
  </property>
</Properties>
</file>