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Outfit SemiBold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utfitSemiBold-regular.fntdata"/><Relationship Id="rId10" Type="http://schemas.openxmlformats.org/officeDocument/2006/relationships/slide" Target="slides/slide5.xml"/><Relationship Id="rId12" Type="http://schemas.openxmlformats.org/officeDocument/2006/relationships/font" Target="fonts/OutfitSemiBold-bold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SLIDES_API160285817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SLIDES_API160285817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SLIDES_API160285817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SLIDES_API160285817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SLIDES_API160285817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SLIDES_API160285817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SLIDES_API1602858174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SLIDES_API1602858174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03d1867c2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03d1867c2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pexels.com/?utm_source=magicslides.app&amp;utm_medium=presentation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exels.com/?utm_source=magicslides.app&amp;utm_medium=presentation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exels.com/?utm_source=magicslides.app&amp;utm_medium=presentation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3460750" y="0"/>
            <a:ext cx="0" cy="13971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p13"/>
          <p:cNvSpPr/>
          <p:nvPr/>
        </p:nvSpPr>
        <p:spPr>
          <a:xfrm>
            <a:off x="3757675" y="8892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>
                <a:solidFill>
                  <a:srgbClr val="1A67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Mastering Git Basics</a:t>
            </a:r>
            <a:endParaRPr sz="3200">
              <a:solidFill>
                <a:srgbClr val="1A674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757675" y="1465450"/>
            <a:ext cx="45720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Times New Roman"/>
                <a:ea typeface="Times New Roman"/>
                <a:cs typeface="Times New Roman"/>
                <a:sym typeface="Times New Roman"/>
              </a:rPr>
              <a:t>Essential Concepts for Version Control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222500" y="4699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800">
                <a:solidFill>
                  <a:srgbClr val="FFFFFF"/>
                </a:solidFill>
              </a:rPr>
              <a:t>Photo by </a:t>
            </a:r>
            <a:r>
              <a:rPr lang="uk" sz="8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65450"/>
            <a:ext cx="3491300" cy="221259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3779750" y="727800"/>
            <a:ext cx="39879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>
                <a:solidFill>
                  <a:srgbClr val="1A67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of Contents</a:t>
            </a:r>
            <a:endParaRPr sz="3200">
              <a:solidFill>
                <a:srgbClr val="1A674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660475" y="16223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Times New Roman"/>
                <a:ea typeface="Times New Roman"/>
                <a:cs typeface="Times New Roman"/>
                <a:sym typeface="Times New Roman"/>
              </a:rPr>
              <a:t>01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4168475" y="16223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Times New Roman"/>
                <a:ea typeface="Times New Roman"/>
                <a:cs typeface="Times New Roman"/>
                <a:sym typeface="Times New Roman"/>
              </a:rPr>
              <a:t>Understanding Git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660475" y="21303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Times New Roman"/>
                <a:ea typeface="Times New Roman"/>
                <a:cs typeface="Times New Roman"/>
                <a:sym typeface="Times New Roman"/>
              </a:rPr>
              <a:t>02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4168475" y="21303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Times New Roman"/>
                <a:ea typeface="Times New Roman"/>
                <a:cs typeface="Times New Roman"/>
                <a:sym typeface="Times New Roman"/>
              </a:rPr>
              <a:t>The Significance of Commits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0" name="Google Shape;70;p14"/>
          <p:cNvCxnSpPr/>
          <p:nvPr/>
        </p:nvCxnSpPr>
        <p:spPr>
          <a:xfrm>
            <a:off x="3460750" y="0"/>
            <a:ext cx="0" cy="13971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622300"/>
            <a:ext cx="3132726" cy="2017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" name="Google Shape;77;p15"/>
          <p:cNvCxnSpPr/>
          <p:nvPr/>
        </p:nvCxnSpPr>
        <p:spPr>
          <a:xfrm>
            <a:off x="3460750" y="0"/>
            <a:ext cx="0" cy="13971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5"/>
          <p:cNvSpPr/>
          <p:nvPr/>
        </p:nvSpPr>
        <p:spPr>
          <a:xfrm>
            <a:off x="3937000" y="0"/>
            <a:ext cx="507900" cy="5079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1</a:t>
            </a:r>
            <a:endParaRPr sz="20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3810000" y="1016000"/>
            <a:ext cx="5079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>
                <a:solidFill>
                  <a:srgbClr val="1A67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Understanding Git</a:t>
            </a:r>
            <a:endParaRPr sz="3200">
              <a:solidFill>
                <a:srgbClr val="1A674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4381500" y="1714500"/>
            <a:ext cx="431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Times New Roman"/>
                <a:ea typeface="Times New Roman"/>
                <a:cs typeface="Times New Roman"/>
                <a:sym typeface="Times New Roman"/>
              </a:rPr>
              <a:t>Version Control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3746500" y="2222500"/>
            <a:ext cx="50799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uk" sz="1200">
                <a:latin typeface="Times New Roman"/>
                <a:ea typeface="Times New Roman"/>
                <a:cs typeface="Times New Roman"/>
                <a:sym typeface="Times New Roman"/>
              </a:rPr>
              <a:t>Git is a distributed version control system used for tracking changes in source code during software development.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uk" sz="1200">
                <a:latin typeface="Times New Roman"/>
                <a:ea typeface="Times New Roman"/>
                <a:cs typeface="Times New Roman"/>
                <a:sym typeface="Times New Roman"/>
              </a:rPr>
              <a:t>It allows developers to collaborate, maintain code history, track changes, and revert to previous versions when necessary.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uk" sz="1200">
                <a:latin typeface="Times New Roman"/>
                <a:ea typeface="Times New Roman"/>
                <a:cs typeface="Times New Roman"/>
                <a:sym typeface="Times New Roman"/>
              </a:rPr>
              <a:t>Git performs actions like branching, merging, committing changes, and resolving conflicts, essential for efficient collaboration and project management.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uk" sz="1200">
                <a:latin typeface="Times New Roman"/>
                <a:ea typeface="Times New Roman"/>
                <a:cs typeface="Times New Roman"/>
                <a:sym typeface="Times New Roman"/>
              </a:rPr>
              <a:t>With Git, developers can work on the same codebase simultaneously, minimizing errors and enabling seamless integration of changes.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2222500" y="4699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800">
                <a:solidFill>
                  <a:srgbClr val="FFFFFF"/>
                </a:solidFill>
              </a:rPr>
              <a:t>Photo by </a:t>
            </a:r>
            <a:r>
              <a:rPr lang="uk" sz="8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8900" y="1714500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000" y="1584925"/>
            <a:ext cx="3117776" cy="239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" name="Google Shape;90;p16"/>
          <p:cNvCxnSpPr/>
          <p:nvPr/>
        </p:nvCxnSpPr>
        <p:spPr>
          <a:xfrm>
            <a:off x="3460750" y="0"/>
            <a:ext cx="0" cy="13971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6"/>
          <p:cNvSpPr/>
          <p:nvPr/>
        </p:nvSpPr>
        <p:spPr>
          <a:xfrm>
            <a:off x="3937000" y="0"/>
            <a:ext cx="507900" cy="5079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2</a:t>
            </a:r>
            <a:endParaRPr sz="20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3810000" y="1016000"/>
            <a:ext cx="5079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>
                <a:solidFill>
                  <a:srgbClr val="1A67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Significance of Commits</a:t>
            </a:r>
            <a:endParaRPr sz="3200">
              <a:solidFill>
                <a:srgbClr val="1A674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4381500" y="1714500"/>
            <a:ext cx="431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Times New Roman"/>
                <a:ea typeface="Times New Roman"/>
                <a:cs typeface="Times New Roman"/>
                <a:sym typeface="Times New Roman"/>
              </a:rPr>
              <a:t>Tracking Changes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3746500" y="2222500"/>
            <a:ext cx="50799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uk" sz="1200">
                <a:latin typeface="Times New Roman"/>
                <a:ea typeface="Times New Roman"/>
                <a:cs typeface="Times New Roman"/>
                <a:sym typeface="Times New Roman"/>
              </a:rPr>
              <a:t>A commit in Git is a snapshot of the repository at a specific point in time, capturing changes made to the files.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uk" sz="1200">
                <a:latin typeface="Times New Roman"/>
                <a:ea typeface="Times New Roman"/>
                <a:cs typeface="Times New Roman"/>
                <a:sym typeface="Times New Roman"/>
              </a:rPr>
              <a:t>Commits enable developers to track modifications, review code history, and understand the evolution of the project over time.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uk" sz="1200">
                <a:latin typeface="Times New Roman"/>
                <a:ea typeface="Times New Roman"/>
                <a:cs typeface="Times New Roman"/>
                <a:sym typeface="Times New Roman"/>
              </a:rPr>
              <a:t>By creating commits, developers have a detailed record of changes, making it easier to identify bugs, errors, and roll back to previous states if needed.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uk" sz="1200">
                <a:latin typeface="Times New Roman"/>
                <a:ea typeface="Times New Roman"/>
                <a:cs typeface="Times New Roman"/>
                <a:sym typeface="Times New Roman"/>
              </a:rPr>
              <a:t>Git's commit mechanism allows for granular tracking, ensuring accountability and providing a clear audit trail of code alterations.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2222500" y="4699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800">
                <a:solidFill>
                  <a:srgbClr val="FFFFFF"/>
                </a:solidFill>
              </a:rPr>
              <a:t>Photo by </a:t>
            </a:r>
            <a:r>
              <a:rPr lang="uk" sz="8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8900" y="1714500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000" y="2095500"/>
            <a:ext cx="3113973" cy="15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0"/>
            <a:ext cx="876299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