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9" d="100"/>
          <a:sy n="79" d="100"/>
        </p:scale>
        <p:origin x="17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a:t>
            </a:r>
          </a:p>
          <a:p>
            <a:endParaRPr lang="en-US" dirty="0"/>
          </a:p>
          <a:p>
            <a:r>
              <a:rPr lang="en-US" dirty="0"/>
              <a:t>There are many functional requirements; however, I believe these are the most important and deserve most of the focus.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ea typeface="Calibri" panose="020F0502020204030204" pitchFamily="34" charset="0"/>
                <a:cs typeface="Calibri Light" panose="020F0302020204030204" pitchFamily="34" charset="0"/>
              </a:rPr>
              <a:t>“The system shall provide three different driving packages to choose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Calibri Light" panose="020F03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Calibri" panose="020F0502020204030204" pitchFamily="34" charset="0"/>
                <a:cs typeface="Calibri Light" panose="020F0302020204030204" pitchFamily="34" charset="0"/>
              </a:rPr>
              <a:t>This is a perfect functional requirement that shows that the system will have three distinct packages that the user can choose from. This supports the </a:t>
            </a:r>
            <a:r>
              <a:rPr lang="en-US" sz="1200" dirty="0" err="1">
                <a:effectLst/>
                <a:latin typeface="Times New Roman" panose="02020603050405020304" pitchFamily="18" charset="0"/>
                <a:ea typeface="Calibri" panose="020F0502020204030204" pitchFamily="34" charset="0"/>
                <a:cs typeface="Calibri Light" panose="020F0302020204030204" pitchFamily="34" charset="0"/>
              </a:rPr>
              <a:t>DriverPass</a:t>
            </a:r>
            <a:r>
              <a:rPr lang="en-US" sz="1200" dirty="0">
                <a:effectLst/>
                <a:latin typeface="Times New Roman" panose="02020603050405020304" pitchFamily="18" charset="0"/>
                <a:ea typeface="Calibri" panose="020F0502020204030204" pitchFamily="34" charset="0"/>
                <a:cs typeface="Calibri Light" panose="020F0302020204030204" pitchFamily="34" charset="0"/>
              </a:rPr>
              <a:t> requirement of having different packages that the user can choose for their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ea typeface="Calibri" panose="020F0502020204030204" pitchFamily="34" charset="0"/>
                <a:cs typeface="Calibri Light" panose="020F0302020204030204" pitchFamily="34" charset="0"/>
              </a:rPr>
              <a:t>“The system shall provide different roles that can be assigned to the appropriate users</a:t>
            </a:r>
            <a:r>
              <a:rPr lang="en-US" sz="1600" b="1" dirty="0">
                <a:solidFill>
                  <a:srgbClr val="000000"/>
                </a:solidFill>
                <a:effectLst/>
                <a:latin typeface="+mn-lt"/>
                <a:ea typeface="+mn-ea"/>
                <a:cs typeface="+mn-cs"/>
              </a:rPr>
              <a:t>”:</a:t>
            </a:r>
            <a:endParaRPr lang="en-US" sz="1200" b="1" dirty="0">
              <a:effectLst/>
              <a:latin typeface="Calibri Light" panose="020F0302020204030204" pitchFamily="34" charset="0"/>
              <a:ea typeface="Calibri" panose="020F0502020204030204" pitchFamily="34" charset="0"/>
              <a:cs typeface="Calibri Light" panose="020F0302020204030204" pitchFamily="34" charset="0"/>
            </a:endParaRPr>
          </a:p>
          <a:p>
            <a:endParaRPr lang="en-US" dirty="0"/>
          </a:p>
          <a:p>
            <a:pPr marL="171450" indent="-171450">
              <a:buFont typeface="Arial" panose="020B0604020202020204" pitchFamily="34" charset="0"/>
              <a:buChar char="•"/>
            </a:pPr>
            <a:r>
              <a:rPr lang="en-US" dirty="0"/>
              <a:t>This functional requirement gives focus to the fact that there will be different users using the system and that they may have different roles. This supports the </a:t>
            </a:r>
            <a:r>
              <a:rPr lang="en-US" dirty="0" err="1"/>
              <a:t>DriverPass</a:t>
            </a:r>
            <a:r>
              <a:rPr lang="en-US" dirty="0"/>
              <a:t> requirement of having different roles for each user, and it also supports the system design of Object Oriented Programming.</a:t>
            </a:r>
          </a:p>
          <a:p>
            <a:endParaRPr lang="en-US" dirty="0"/>
          </a:p>
          <a:p>
            <a:r>
              <a:rPr lang="en-US" dirty="0"/>
              <a:t>Non-Functional: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Times New Roman" panose="02020603050405020304" pitchFamily="18" charset="0"/>
                <a:cs typeface="Times New Roman" panose="02020603050405020304" pitchFamily="18" charset="0"/>
              </a:rPr>
              <a:t>“The system will have a response time between .1 and .6 seconds”:</a:t>
            </a:r>
          </a:p>
          <a:p>
            <a:endParaRPr lang="en-US" dirty="0"/>
          </a:p>
          <a:p>
            <a:pPr marL="171450" indent="-171450">
              <a:buFont typeface="Arial" panose="020B0604020202020204" pitchFamily="34" charset="0"/>
              <a:buChar char="•"/>
            </a:pPr>
            <a:r>
              <a:rPr lang="en-US" dirty="0"/>
              <a:t>We don’t want the system be ‘</a:t>
            </a:r>
            <a:r>
              <a:rPr lang="en-US" dirty="0" err="1"/>
              <a:t>laggy</a:t>
            </a:r>
            <a:r>
              <a:rPr lang="en-US" dirty="0"/>
              <a:t>’, so it should have a response time between 100 and 600 milliseconds. The reason for this time frame is that the average reaction time of a person is over 700 milliseconds so having the system respond at a maximum of 600 milliseconds will ensure that there will not be any noticeable delay.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Times New Roman" panose="02020603050405020304" pitchFamily="18" charset="0"/>
                <a:cs typeface="Times New Roman" panose="02020603050405020304" pitchFamily="18" charset="0"/>
              </a:rPr>
              <a:t>“The system will only allow a single user to have admin/owner role properties”:</a:t>
            </a:r>
          </a:p>
          <a:p>
            <a:endParaRPr lang="en-US" dirty="0"/>
          </a:p>
          <a:p>
            <a:pPr marL="171450" indent="-171450">
              <a:buFont typeface="Arial" panose="020B0604020202020204" pitchFamily="34" charset="0"/>
              <a:buChar char="•"/>
            </a:pPr>
            <a:r>
              <a:rPr lang="en-US" dirty="0"/>
              <a:t>We don’t want many users to have the authority that the admin/owner has because it can cause one </a:t>
            </a:r>
            <a:r>
              <a:rPr lang="en-US" dirty="0" err="1"/>
              <a:t>crusial</a:t>
            </a:r>
            <a:r>
              <a:rPr lang="en-US" dirty="0"/>
              <a:t> problem which is security. Because of this it is essential that there are only the admin/owner role is only given to a maximum of one user.</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Lato" panose="020F0502020204030203" pitchFamily="34" charset="0"/>
              </a:rPr>
              <a:t>To start with we have three main people in this diagram.</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We have the user of the system, </a:t>
            </a:r>
            <a:r>
              <a:rPr lang="en-US" b="0" i="0" dirty="0" err="1">
                <a:solidFill>
                  <a:srgbClr val="202122"/>
                </a:solidFill>
                <a:effectLst/>
                <a:latin typeface="Lato" panose="020F0502020204030203" pitchFamily="34" charset="0"/>
              </a:rPr>
              <a:t>DriverPass</a:t>
            </a:r>
            <a:r>
              <a:rPr lang="en-US" b="0" i="0" dirty="0">
                <a:solidFill>
                  <a:srgbClr val="202122"/>
                </a:solidFill>
                <a:effectLst/>
                <a:latin typeface="Lato" panose="020F0502020204030203" pitchFamily="34" charset="0"/>
              </a:rPr>
              <a:t>, and the local DMV. </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The user has children namely customer and employee.</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The customer also has two children, one for a new customer and one for a returning customer. </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The user has seven distinct blue circles available to them, we call these blue circles use cases, which are things that the user should be able to do within the system.</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The things that the user should be able to do are sign up, login, access system report, access account, schedule lesson, access classes, and take test. Once the user logs in the system will verify the login information and if it is invalid it will then display an error message. The user can access their account and within it they can access their contact and payment information. The user can schedule a driving lesson which will make the system verify that they have a plan; if they don't have a plan then they will be given the option to choose a plan and if they do so, they will be directed to pay. Another thing is accessing classes. The user can take tests as well as access the system report. The system report can only be accessed by authorized user; otherwise, an error message will display.</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The </a:t>
            </a:r>
            <a:r>
              <a:rPr lang="en-US" b="0" i="0" dirty="0" err="1">
                <a:solidFill>
                  <a:srgbClr val="202122"/>
                </a:solidFill>
                <a:effectLst/>
                <a:latin typeface="Lato" panose="020F0502020204030203" pitchFamily="34" charset="0"/>
              </a:rPr>
              <a:t>DriverPass</a:t>
            </a:r>
            <a:r>
              <a:rPr lang="en-US" b="0" i="0" dirty="0">
                <a:solidFill>
                  <a:srgbClr val="202122"/>
                </a:solidFill>
                <a:effectLst/>
                <a:latin typeface="Lato" panose="020F0502020204030203" pitchFamily="34" charset="0"/>
              </a:rPr>
              <a:t> actor will have access to scheduling driving lesson, making payments, and accessing the classes provided.</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The local DMV will be allowed to update information in the system, this information is in two categories, test questions and driving rules/regulations.</a:t>
            </a:r>
          </a:p>
          <a:p>
            <a:endParaRPr lang="en-US" b="0" i="0" dirty="0">
              <a:solidFill>
                <a:srgbClr val="202122"/>
              </a:solidFill>
              <a:effectLst/>
              <a:latin typeface="Lato" panose="020F0502020204030203" pitchFamily="34" charset="0"/>
            </a:endParaRPr>
          </a:p>
          <a:p>
            <a:r>
              <a:rPr lang="en-US" b="0" i="0" dirty="0">
                <a:solidFill>
                  <a:srgbClr val="202122"/>
                </a:solidFill>
                <a:effectLst/>
                <a:latin typeface="Lato" panose="020F0502020204030203" pitchFamily="34" charset="0"/>
              </a:rPr>
              <a:t>We tried to keep all of </a:t>
            </a:r>
            <a:r>
              <a:rPr lang="en-US" b="0" i="0" dirty="0" err="1">
                <a:solidFill>
                  <a:srgbClr val="202122"/>
                </a:solidFill>
                <a:effectLst/>
                <a:latin typeface="Lato" panose="020F0502020204030203" pitchFamily="34" charset="0"/>
              </a:rPr>
              <a:t>DriverPass’s</a:t>
            </a:r>
            <a:r>
              <a:rPr lang="en-US" b="0" i="0" dirty="0">
                <a:solidFill>
                  <a:srgbClr val="202122"/>
                </a:solidFill>
                <a:effectLst/>
                <a:latin typeface="Lato" panose="020F0502020204030203" pitchFamily="34" charset="0"/>
              </a:rPr>
              <a:t> requirements in mind. The user will be able to do sing up for an account, log in to an existing account, access their account information, schedule lessons, purchase a plan, access classes, take tests, and of course they can also access the system report if they have the appropriate authentication. The local DMV is also involved in updating the system with the latest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explained the use case diagram there was a blue circle called log in, now this diagram explains that single blue circle in more detail.</a:t>
            </a:r>
          </a:p>
          <a:p>
            <a:endParaRPr lang="en-US" dirty="0"/>
          </a:p>
          <a:p>
            <a:r>
              <a:rPr lang="en-US" dirty="0"/>
              <a:t>Firstly let me explain what is going on here. First we read from top to bottom, when we start the user is prompted to enter their email that they used when they created the account. Next, if the email is valid, meaning that there is a user that uses this email, then the user will be prompted to enter the password that was used with that email. If the email was invalid then the user will just be prompted that the email is invalid, and they will be prompted to enter a valid email. If the password that was entered is invalid then the user will be prompted that the email was invalid and will be asked to try to enter the password again. If the password was valid then the user will be directed to the sites home page.</a:t>
            </a:r>
          </a:p>
          <a:p>
            <a:endParaRPr lang="en-US" dirty="0"/>
          </a:p>
          <a:p>
            <a:r>
              <a:rPr lang="en-US" dirty="0"/>
              <a:t>For this diagram we made sure that the user will be allowed to try and login again if they made a mistake along the way.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Firstly, security is very important and we have planned to take the necessary precautions.</a:t>
            </a:r>
          </a:p>
          <a:p>
            <a:endParaRPr lang="en-US" baseline="0" dirty="0"/>
          </a:p>
          <a:p>
            <a:pPr marL="0" indent="0">
              <a:buNone/>
            </a:pPr>
            <a:r>
              <a:rPr lang="en-US" b="1" baseline="0" dirty="0"/>
              <a:t>1. Username/Email and Password Required:</a:t>
            </a:r>
          </a:p>
          <a:p>
            <a:pPr marL="0" indent="0">
              <a:buNone/>
            </a:pPr>
            <a:r>
              <a:rPr lang="en-US" baseline="0" dirty="0"/>
              <a:t>For a user to be allowed into their account they will have to provide a username/email and a password. This makes sure that no-one can login to the wrong account on accident.</a:t>
            </a:r>
          </a:p>
          <a:p>
            <a:pPr marL="0" indent="0">
              <a:buNone/>
            </a:pPr>
            <a:endParaRPr lang="en-US" baseline="0" dirty="0"/>
          </a:p>
          <a:p>
            <a:pPr marL="0" indent="0">
              <a:buNone/>
            </a:pPr>
            <a:r>
              <a:rPr lang="en-US" b="1" baseline="0" dirty="0"/>
              <a:t>2. Encryption:</a:t>
            </a:r>
          </a:p>
          <a:p>
            <a:pPr marL="0" indent="0">
              <a:buNone/>
            </a:pPr>
            <a:r>
              <a:rPr lang="en-US" baseline="0" dirty="0"/>
              <a:t>This means that when data is being taken from point A to point B that it looks different. So the only way to know what the data is, is if you have a way to make that funny looking data look normal. Image the data as a pen and encryption as a locked box that you put they pen into, the only way to open the box and get the pen is if you have the right key.</a:t>
            </a:r>
          </a:p>
          <a:p>
            <a:pPr marL="0" indent="0">
              <a:buNone/>
            </a:pPr>
            <a:endParaRPr lang="en-US" baseline="0" dirty="0"/>
          </a:p>
          <a:p>
            <a:pPr marL="0" indent="0">
              <a:buNone/>
            </a:pPr>
            <a:r>
              <a:rPr lang="en-US" b="1" baseline="0" dirty="0"/>
              <a:t>3. No Brute Force:</a:t>
            </a:r>
          </a:p>
          <a:p>
            <a:pPr marL="0" indent="0">
              <a:buNone/>
            </a:pPr>
            <a:r>
              <a:rPr lang="en-US" baseline="0" dirty="0"/>
              <a:t>Basically for this we will just not allow users to try and login more than three failed attempts. This will ensure that no one will try each possible password with an email/username to try and login that way.</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Firstly, since the system is web-based (on the internet) there would need to be a designated server running and soring all the data, this will take a lot of storage space which may be a limitation down the road as more customers use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Another limitation is platform; as for now the system will only be accessible through the internet via an internet browser, this can result in many limitations such as network connections, availability, access to appropriate devices,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Not all potential customers will have access to the internet or devices capable of using internet browsers which will limit the number of customers that </a:t>
            </a:r>
            <a:r>
              <a:rPr lang="en-US" sz="1800" u="none" strike="noStrike" dirty="0" err="1">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DriverPass</a:t>
            </a:r>
            <a:r>
              <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 will receive.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Finally, the budget will be another limitation because as the project increases in size with new features and dependencies the budget will also increase which will result in one of two scenarios, </a:t>
            </a:r>
            <a:r>
              <a:rPr lang="en-US" sz="1800" u="none" strike="noStrike" dirty="0" err="1">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Driverpass</a:t>
            </a:r>
            <a:r>
              <a:rPr lang="en-US" sz="1800" u="none" strike="noStrike" dirty="0">
                <a:solidFill>
                  <a:srgbClr val="000000"/>
                </a:solidFill>
                <a:effectLst/>
                <a:latin typeface="Times New Roman" panose="02020603050405020304" pitchFamily="18" charset="0"/>
                <a:ea typeface="Calibri" panose="020F0502020204030204" pitchFamily="34" charset="0"/>
                <a:cs typeface="Calibri Light" panose="020F0302020204030204" pitchFamily="34" charset="0"/>
              </a:rPr>
              <a:t> is willing to increase the budget thus more features can be added or the scope of the project will have to be reevaluated. </a:t>
            </a:r>
            <a:endParaRPr lang="en-US" sz="1800" u="none" strike="noStrike"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Michael Steenkamp</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r>
              <a:rPr lang="en-US" sz="1800" dirty="0">
                <a:effectLst/>
                <a:latin typeface="Times New Roman" panose="02020603050405020304" pitchFamily="18" charset="0"/>
                <a:ea typeface="Calibri" panose="020F0502020204030204" pitchFamily="34" charset="0"/>
                <a:cs typeface="Calibri Light" panose="020F0302020204030204" pitchFamily="34" charset="0"/>
              </a:rPr>
              <a:t>The system shall provide three different driving packages to choose from.</a:t>
            </a:r>
            <a:endParaRPr lang="en-US" sz="1800" dirty="0">
              <a:effectLst/>
              <a:latin typeface="Calibri Light" panose="020F0302020204030204" pitchFamily="34" charset="0"/>
              <a:ea typeface="Calibri" panose="020F0502020204030204" pitchFamily="34" charset="0"/>
              <a:cs typeface="Calibri Light" panose="020F0302020204030204" pitchFamily="34" charset="0"/>
            </a:endParaRPr>
          </a:p>
          <a:p>
            <a:r>
              <a:rPr lang="en-US" sz="1800" dirty="0">
                <a:effectLst/>
                <a:latin typeface="Times New Roman" panose="02020603050405020304" pitchFamily="18" charset="0"/>
                <a:ea typeface="Calibri" panose="020F0502020204030204" pitchFamily="34" charset="0"/>
                <a:cs typeface="Calibri Light" panose="020F0302020204030204" pitchFamily="34" charset="0"/>
              </a:rPr>
              <a:t>The system shall provide different roles that can be assigned to the appropriate users.</a:t>
            </a:r>
            <a:endParaRPr lang="en-US" sz="2400" dirty="0">
              <a:solidFill>
                <a:srgbClr val="000000"/>
              </a:solidFill>
            </a:endParaRPr>
          </a:p>
          <a:p>
            <a:pPr marL="0" indent="0">
              <a:buNone/>
            </a:pPr>
            <a:r>
              <a:rPr lang="en-US" sz="2400" dirty="0">
                <a:solidFill>
                  <a:srgbClr val="000000"/>
                </a:solidFill>
              </a:rPr>
              <a:t>Non-Functional Requirements:</a:t>
            </a:r>
          </a:p>
          <a:p>
            <a:r>
              <a:rPr lang="en-US" sz="1800" dirty="0">
                <a:solidFill>
                  <a:srgbClr val="000000"/>
                </a:solidFill>
                <a:latin typeface="Times New Roman" panose="02020603050405020304" pitchFamily="18" charset="0"/>
                <a:cs typeface="Times New Roman" panose="02020603050405020304" pitchFamily="18" charset="0"/>
              </a:rPr>
              <a:t>The system will have a response time between .1 and .6 seconds.</a:t>
            </a:r>
          </a:p>
          <a:p>
            <a:r>
              <a:rPr lang="en-US" sz="1800" dirty="0">
                <a:solidFill>
                  <a:srgbClr val="000000"/>
                </a:solidFill>
                <a:latin typeface="Times New Roman" panose="02020603050405020304" pitchFamily="18" charset="0"/>
                <a:cs typeface="Times New Roman" panose="02020603050405020304" pitchFamily="18" charset="0"/>
              </a:rPr>
              <a:t>The system will only allow a single user to have admin/owner role properties.</a:t>
            </a:r>
            <a:endParaRPr sz="18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B385F2B9-6C60-309D-16EE-F5C33957515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65673" y="951378"/>
            <a:ext cx="6626326" cy="495524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DE9FD814-E376-3376-D8FF-0BA99D053D6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688902" y="835748"/>
            <a:ext cx="6143817" cy="5186504"/>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Username/Email Required</a:t>
            </a:r>
          </a:p>
          <a:p>
            <a:r>
              <a:rPr lang="en-US" sz="2400" dirty="0">
                <a:solidFill>
                  <a:srgbClr val="000000"/>
                </a:solidFill>
              </a:rPr>
              <a:t>Password Required</a:t>
            </a:r>
          </a:p>
          <a:p>
            <a:r>
              <a:rPr lang="en-US" sz="2400" dirty="0">
                <a:solidFill>
                  <a:srgbClr val="000000"/>
                </a:solidFill>
              </a:rPr>
              <a:t>Encryption</a:t>
            </a:r>
          </a:p>
          <a:p>
            <a:r>
              <a:rPr lang="en-US" sz="2400" dirty="0">
                <a:solidFill>
                  <a:srgbClr val="000000"/>
                </a:solidFill>
              </a:rPr>
              <a:t>No Brute Force</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Storage Space</a:t>
            </a:r>
          </a:p>
          <a:p>
            <a:r>
              <a:rPr lang="en-US" sz="2400" dirty="0">
                <a:solidFill>
                  <a:srgbClr val="000000"/>
                </a:solidFill>
              </a:rPr>
              <a:t>Platform</a:t>
            </a:r>
          </a:p>
          <a:p>
            <a:r>
              <a:rPr lang="en-US" sz="2400" dirty="0">
                <a:solidFill>
                  <a:srgbClr val="000000"/>
                </a:solidFill>
              </a:rPr>
              <a:t>Accessibility</a:t>
            </a:r>
          </a:p>
          <a:p>
            <a:r>
              <a:rPr lang="en-US" sz="2400" dirty="0">
                <a:solidFill>
                  <a:srgbClr val="000000"/>
                </a:solidFill>
              </a:rPr>
              <a:t>Budget</a:t>
            </a:r>
          </a:p>
          <a:p>
            <a:r>
              <a:rPr lang="en-US" sz="2400" dirty="0">
                <a:solidFill>
                  <a:srgbClr val="000000"/>
                </a:solidFill>
              </a:rPr>
              <a:t>Features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1392</TotalTime>
  <Words>1358</Words>
  <Application>Microsoft Office PowerPoint</Application>
  <PresentationFormat>Widescreen</PresentationFormat>
  <Paragraphs>88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Michael Steenkamp</cp:lastModifiedBy>
  <cp:revision>24</cp:revision>
  <dcterms:created xsi:type="dcterms:W3CDTF">2019-10-14T02:36:52Z</dcterms:created>
  <dcterms:modified xsi:type="dcterms:W3CDTF">2022-10-13T21:16:46Z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