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Oswald"/>
      <p:regular r:id="rId35"/>
      <p:bold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9" roundtripDataSignature="AMtx7mgd4c1urVzAXmFnstg3iu2sOTSm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71D206-F7BD-403B-9D63-7016FC736062}">
  <a:tblStyle styleId="{4071D206-F7BD-403B-9D63-7016FC73606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6DD4DB7-1B09-4B1C-9333-229C033FF2D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25068B7-449D-4A03-A854-C705F233213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C46B6F7-A637-458B-87A7-0FA1938B158F}" styleName="Table_3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omforta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Лиза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IlyaZelinskiy/-2022-/blob/main/dataFrame2020_2021.csv" TargetMode="External"/><Relationship Id="rId4" Type="http://schemas.openxmlformats.org/officeDocument/2006/relationships/hyperlink" Target="https://disk.yandex.ru/d/Wzr4KXQ1VWKDYg" TargetMode="External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image" Target="../media/image25.jpg"/><Relationship Id="rId5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619350"/>
            <a:ext cx="85206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/>
              <a:t>Разработка концепции оценки и анализа полифакторных ЧС в Волгоградской области, с использованием больших данных</a:t>
            </a:r>
            <a:endParaRPr sz="35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3395949"/>
            <a:ext cx="8520600" cy="1697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en-US">
                <a:solidFill>
                  <a:schemeClr val="dk1"/>
                </a:solidFill>
              </a:rPr>
              <a:t>BugrovTeam: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>
                <a:solidFill>
                  <a:schemeClr val="dk1"/>
                </a:solidFill>
              </a:rPr>
              <a:t>Елисеев Олег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>
                <a:solidFill>
                  <a:schemeClr val="dk1"/>
                </a:solidFill>
              </a:rPr>
              <a:t>Зудин Андрей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>
                <a:solidFill>
                  <a:schemeClr val="dk1"/>
                </a:solidFill>
              </a:rPr>
              <a:t>Мастерских Михаил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>
                <a:solidFill>
                  <a:schemeClr val="dk1"/>
                </a:solidFill>
              </a:rPr>
              <a:t>Тюрин Сергей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>
                <a:solidFill>
                  <a:schemeClr val="dk1"/>
                </a:solidFill>
              </a:rPr>
              <a:t>Чаулкин Никита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910" y="0"/>
            <a:ext cx="1198895" cy="124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/>
        </p:nvSpPr>
        <p:spPr>
          <a:xfrm>
            <a:off x="180444" y="218245"/>
            <a:ext cx="865875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2 506 703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полифакторных ЧС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–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характеристик ЧС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Период сбора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2019-01-01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2021-12-31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888152" y="619185"/>
            <a:ext cx="561662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timeIsoStr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время возникновения ЧС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район области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район города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уровень ЧС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наименование ЧС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тип ЧС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стадия ЧС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member_count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количество расчетов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member_ship_name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перечень экстренных служб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membership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наименование расчетов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isBlocking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блокировка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isDanger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опасность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isNear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рядом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долгота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широта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responseStatus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– статус запроса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0" y="-1"/>
            <a:ext cx="9144000" cy="703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Работа с данными  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105300" y="1023325"/>
            <a:ext cx="8933400" cy="7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 | level | state | cardId | region | isDanger | lostNumber | timeIsoStr | isChemFlood | responseStatus | assignTimeIsoStr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-1253" y="3969653"/>
            <a:ext cx="9146506" cy="620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repository: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sng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https://github.com/IlyaZelinskiy/-2022-/blob/main/dataFrame2020_2021.csv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61625" y="4565689"/>
            <a:ext cx="7332599" cy="398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source: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sng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https://disk.yandex.ru/d/Wzr4KXQ1VWKDYg</a:t>
            </a:r>
            <a:endParaRPr/>
          </a:p>
        </p:txBody>
      </p:sp>
      <p:pic>
        <p:nvPicPr>
          <p:cNvPr descr="Снимок экрана 2022-08-02 в 17.49.12.png" id="144" name="Google Shape;1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18290"/>
            <a:ext cx="9144001" cy="206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</a:t>
            </a:r>
            <a:endParaRPr/>
          </a:p>
        </p:txBody>
      </p:sp>
      <p:pic>
        <p:nvPicPr>
          <p:cNvPr descr="Снимок экрана 2022-08-02 в 17.58.09.png"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888" y="1078869"/>
            <a:ext cx="7702224" cy="404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4294967295" type="title"/>
          </p:nvPr>
        </p:nvSpPr>
        <p:spPr>
          <a:xfrm>
            <a:off x="311699" y="42948"/>
            <a:ext cx="8520602" cy="57270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Происшествия в Ворошиловском районе</a:t>
            </a:r>
            <a:endParaRPr/>
          </a:p>
        </p:txBody>
      </p:sp>
      <p:pic>
        <p:nvPicPr>
          <p:cNvPr descr="Снимок экрана 2022-08-02 в 18.04.13.png"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427110"/>
            <a:ext cx="9144002" cy="477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22-08-02 в 18.08.26.png"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12" y="674113"/>
            <a:ext cx="5003220" cy="437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22-08-02 в 18.09.40.png"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9" y="792745"/>
            <a:ext cx="3630292" cy="3558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2-08-02 в 18.10.43.png"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8814" y="792745"/>
            <a:ext cx="4227656" cy="355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22-08-02 в 18.12.21.png"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82" y="777725"/>
            <a:ext cx="3868371" cy="32188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2-08-02 в 18.12.56.png"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623" y="830109"/>
            <a:ext cx="4159099" cy="311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22-08-03 в 17.16.24.png"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287" y="819546"/>
            <a:ext cx="3721426" cy="350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22-08-03 в 17.36.36.png"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783" y="128472"/>
            <a:ext cx="6864909" cy="4383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64819" y="4522351"/>
            <a:ext cx="9125647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379013" y="1944710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– разработка концепции проведения анализа возникающих полифакторных ЧС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379013" y="2934456"/>
            <a:ext cx="838597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Проблемы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около 2,5 млн. строк неструктурированных данных без сортировки по муниципальным образованиям;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 понимания очагов локализации происшествий;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 концепции работы с данными (сбор данных, анализ и дальнейшее принятие управленческих решений)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62" y="93034"/>
            <a:ext cx="8070254" cy="123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.png"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95" y="0"/>
            <a:ext cx="733300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2533612" y="856767"/>
            <a:ext cx="4076776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Прогноз вероятности возникновения событий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2667145" y="2036659"/>
            <a:ext cx="3809710" cy="215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P(A) = m(A)/m(B) 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755750" y="3216550"/>
            <a:ext cx="6644606" cy="1295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P(A) - Вероятность возникновения события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m(A) - число исходов благоприятствующих наступлению события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m(B) - число всех исходов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22-08-04 в 17.17.27.png"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5" y="-2"/>
            <a:ext cx="4156094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2-08-04 в 17.18.02.png" id="202" name="Google Shape;2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2114" y="-19389"/>
            <a:ext cx="4944560" cy="518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1972394" y="168403"/>
            <a:ext cx="5199212" cy="89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Управленческие выводы по результатам анализа данных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879730" y="972371"/>
            <a:ext cx="8475527" cy="3958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04800" marR="0" rtl="0" algn="l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Перевести часть сбора и структурирования информации по чрезвычайным ситуациям на телефонного робота.</a:t>
            </a:r>
            <a:endParaRPr/>
          </a:p>
          <a:p>
            <a:pPr indent="0" lvl="0" marL="3048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уменьшения загруженности call-центра ложными звонками можно перейти</a:t>
            </a:r>
            <a:endParaRPr/>
          </a:p>
          <a:p>
            <a:pPr indent="0" lvl="0" marL="304800" marR="0" rtl="0" algn="l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на телефонного робота, который будет принимать вызовы, и в случае опасной ситуации для звонящего, будет переводить вызов на оператора call-центра.</a:t>
            </a:r>
            <a:endParaRPr/>
          </a:p>
          <a:p>
            <a:pPr indent="0" lvl="0" marL="3048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помощью теории вероятности можно просчитать как вероятность наступления происшествия, так и оценить ущерб.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47619" y="110288"/>
            <a:ext cx="3502350" cy="84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en-US" sz="2400"/>
              <a:t>Обработка данных.</a:t>
            </a:r>
            <a:endParaRPr sz="2400"/>
          </a:p>
        </p:txBody>
      </p:sp>
      <p:sp>
        <p:nvSpPr>
          <p:cNvPr id="214" name="Google Shape;214;p24"/>
          <p:cNvSpPr txBox="1"/>
          <p:nvPr/>
        </p:nvSpPr>
        <p:spPr>
          <a:xfrm>
            <a:off x="281850" y="775069"/>
            <a:ext cx="6150150" cy="11079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данные были кодированы по дискретной сетке uber h3: данный подход позволяет намного интереснее обобщить и визуализировать GEO данные, чем обычные тепловые карты и строить аналитику по каждому гексагону.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дальнейшем координаты проблемных гексагонов проходят обратное геокодирование сервисом Yandex для работы уже непосредственно с адресами, а не с координатами.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914" y="1995994"/>
            <a:ext cx="3406122" cy="285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38" y="182081"/>
            <a:ext cx="3885075" cy="89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795"/>
              <a:buNone/>
            </a:pPr>
            <a:r>
              <a:rPr lang="en-US" sz="3675">
                <a:solidFill>
                  <a:schemeClr val="lt1"/>
                </a:solidFill>
              </a:rPr>
              <a:t>Дискретные тепловые карты</a:t>
            </a:r>
            <a:endParaRPr sz="3675">
              <a:solidFill>
                <a:schemeClr val="lt1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20163"/>
            <a:ext cx="3594208" cy="2963963"/>
          </a:xfrm>
          <a:prstGeom prst="rect">
            <a:avLst/>
          </a:prstGeom>
          <a:noFill/>
          <a:ln>
            <a:noFill/>
          </a:ln>
          <a:effectLst>
            <a:outerShdw blurRad="1028700" rotWithShape="0" algn="bl" dir="5760000" dist="114300">
              <a:srgbClr val="000000">
                <a:alpha val="20000"/>
              </a:srgbClr>
            </a:outerShdw>
          </a:effectLst>
        </p:spPr>
      </p:pic>
      <p:sp>
        <p:nvSpPr>
          <p:cNvPr id="222" name="Google Shape;222;p25"/>
          <p:cNvSpPr txBox="1"/>
          <p:nvPr/>
        </p:nvSpPr>
        <p:spPr>
          <a:xfrm>
            <a:off x="677279" y="4494877"/>
            <a:ext cx="2239650" cy="369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Вызов с молчанием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582" y="1258332"/>
            <a:ext cx="2957396" cy="2732851"/>
          </a:xfrm>
          <a:prstGeom prst="rect">
            <a:avLst/>
          </a:prstGeom>
          <a:noFill/>
          <a:ln>
            <a:noFill/>
          </a:ln>
          <a:effectLst>
            <a:outerShdw blurRad="1028700" rotWithShape="0" algn="bl" dir="5760000" dist="114300">
              <a:srgbClr val="000000">
                <a:alpha val="20000"/>
              </a:srgbClr>
            </a:outerShdw>
          </a:effectLst>
        </p:spPr>
      </p:pic>
      <p:sp>
        <p:nvSpPr>
          <p:cNvPr id="224" name="Google Shape;224;p25"/>
          <p:cNvSpPr txBox="1"/>
          <p:nvPr/>
        </p:nvSpPr>
        <p:spPr>
          <a:xfrm>
            <a:off x="4196813" y="3597994"/>
            <a:ext cx="1344825" cy="830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Оказание медицинской помощи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3338" y="1"/>
            <a:ext cx="3710664" cy="2650631"/>
          </a:xfrm>
          <a:prstGeom prst="rect">
            <a:avLst/>
          </a:prstGeom>
          <a:noFill/>
          <a:ln>
            <a:noFill/>
          </a:ln>
          <a:effectLst>
            <a:outerShdw blurRad="1028700" rotWithShape="0" algn="bl" dir="5760000" dist="114300">
              <a:srgbClr val="000000">
                <a:alpha val="20000"/>
              </a:srgbClr>
            </a:outerShdw>
          </a:effectLst>
        </p:spPr>
      </p:pic>
      <p:sp>
        <p:nvSpPr>
          <p:cNvPr id="226" name="Google Shape;226;p25"/>
          <p:cNvSpPr txBox="1"/>
          <p:nvPr/>
        </p:nvSpPr>
        <p:spPr>
          <a:xfrm>
            <a:off x="7035919" y="2324606"/>
            <a:ext cx="1670175" cy="600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Случайный набор номера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None/>
            </a:pPr>
            <a:r>
              <a:rPr lang="en-US" sz="2948"/>
              <a:t>Самое большее количество обращений </a:t>
            </a:r>
            <a:endParaRPr sz="2948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None/>
            </a:pPr>
            <a:r>
              <a:rPr lang="en-US" sz="2948"/>
              <a:t>по разным сферам</a:t>
            </a:r>
            <a:endParaRPr sz="2948"/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311738" y="1648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{7C46B6F7-A637-458B-87A7-0FA1938B158F}</a:tableStyleId>
              </a:tblPr>
              <a:tblGrid>
                <a:gridCol w="678575"/>
                <a:gridCol w="3581675"/>
                <a:gridCol w="1141400"/>
                <a:gridCol w="3118850"/>
              </a:tblGrid>
              <a:tr h="60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01.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Прерывание вызова звонящим сразу после подключения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12225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Россия, Волгоград, площадь Павших Борцов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58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02.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Случайный набор номера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24985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Россия, Волгоград, площадь Павших Борцов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03.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Вызов с молчанием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39286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Россия, Волгоград, площадь Павших Борцов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57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04.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Оказание медицинской помощи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13300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Россия, Волгоградская область, Волжский, СНТ Заканалье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05.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Автоматические ложные вызовы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3632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Россия, Волгоградская область, Жирновск, Жирновская улица, 7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06.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Детские шалости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3496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Россия, Волгоград, площадь Павших Борцов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РЕСУРСЫ И ВЫВОДЫ</a:t>
            </a:r>
            <a:endParaRPr b="0" i="0" sz="3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628650" y="2555978"/>
            <a:ext cx="7886700" cy="20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анализа данных были сделаны выводы которые есть в отдельном файле на GITHUB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2055629" y="1810420"/>
            <a:ext cx="6459616" cy="1522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Спасибо за внимание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268224" y="249491"/>
            <a:ext cx="8534400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данных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(обработка неструктурированных данных, с целью их представления в структурированном виде) – анализ имеющегося массива данных по свершившимся происшествиям на территории Волгоградской области, в том числе в разрезе муниципальных образований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Логотип Python (Питон) / Программы / TopLogos.ru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115" y="1642948"/>
            <a:ext cx="1916435" cy="830954"/>
          </a:xfrm>
          <a:prstGeom prst="rect">
            <a:avLst/>
          </a:prstGeom>
          <a:noFill/>
          <a:ln>
            <a:noFill/>
          </a:ln>
        </p:spPr>
      </p:pic>
      <p:sp>
        <p:nvSpPr>
          <p:cNvPr descr="Файл:Pandas logo.svg — Википедия" id="78" name="Google Shape;78;p3"/>
          <p:cNvSpPr/>
          <p:nvPr/>
        </p:nvSpPr>
        <p:spPr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Файл:Pandas logo.svg — Википедия"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662" y="1479218"/>
            <a:ext cx="1911273" cy="7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Файл:NumPy logo 2020.svg" id="80" name="Google Shape;8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8949" y="2473902"/>
            <a:ext cx="2094713" cy="940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plotlib logo — Matplotlib 3.1.0 documentation" id="81" name="Google Shape;8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2030" y="2473902"/>
            <a:ext cx="2219623" cy="44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ussion of seaborn logo · Issue #2243 · mwaskom/seaborn · GitHub" id="82" name="Google Shape;8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1825" y="3219822"/>
            <a:ext cx="1118574" cy="11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Анализ данных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1152475"/>
            <a:ext cx="514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Анализ данных - процесс фильтрации, исследования и преобразования данных с целью извлечения полезной информации и принятия дальнейших решений.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/>
              <a:t>В нашем случае - обработка “сырого” массива данных: записей диспетчерской МЧС по вызовам.</a:t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664" y="865162"/>
            <a:ext cx="275938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5"/>
          <p:cNvGraphicFramePr/>
          <p:nvPr/>
        </p:nvGraphicFramePr>
        <p:xfrm>
          <a:off x="1277634" y="573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{4071D206-F7BD-403B-9D63-7016FC736062}</a:tableStyleId>
              </a:tblPr>
              <a:tblGrid>
                <a:gridCol w="1088575"/>
                <a:gridCol w="859400"/>
                <a:gridCol w="1088575"/>
                <a:gridCol w="797875"/>
                <a:gridCol w="871800"/>
                <a:gridCol w="941250"/>
                <a:gridCol w="941250"/>
              </a:tblGrid>
              <a:tr h="4059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Наименование файла</a:t>
                      </a:r>
                      <a:endParaRPr/>
                    </a:p>
                  </a:txBody>
                  <a:tcPr marT="34300" marB="3430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Количество строк данных</a:t>
                      </a:r>
                      <a:endParaRPr/>
                    </a:p>
                  </a:txBody>
                  <a:tcPr marT="34300" marB="3430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Количество характеристик ЧС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Период сбора данных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Отсутствуют координаты ЧС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Количество дубликатов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027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Начало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Конец</a:t>
                      </a:r>
                      <a:endParaRPr/>
                    </a:p>
                  </a:txBody>
                  <a:tcPr marT="34300" marB="34300" marR="68575" marL="68575"/>
                </a:tc>
                <a:tc vMerge="1"/>
                <a:tc vMerge="1"/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01-09.2019.csv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442132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2019-01-01 00:01:08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2019-09-30 23:58:47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1156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10-12.2019.csv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233715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2019-02-01 00:07:02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2019-12-31 23:59:37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399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01-06.2020.csv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448377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2020-01-01 00:00:02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2020-06-30 23:58:52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386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144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07-12.2020.csv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426424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2020-07-01 00:00:27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2020-12-31 23:59:35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402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224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01-06.2021.csv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502354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2021-01-01 00:01:11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2021-06-30 23:59:54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244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07-12.2021.csv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464865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2021-07-01 00:00:23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2021-12-31 23:57:32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278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1084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ВСЕГО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2 517 867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3 122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1 748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Сведения о данных</a:t>
            </a:r>
            <a:endParaRPr/>
          </a:p>
        </p:txBody>
      </p:sp>
      <p:graphicFrame>
        <p:nvGraphicFramePr>
          <p:cNvPr id="100" name="Google Shape;100;p6"/>
          <p:cNvGraphicFramePr/>
          <p:nvPr/>
        </p:nvGraphicFramePr>
        <p:xfrm>
          <a:off x="311700" y="122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{96DD4DB7-1B09-4B1C-9333-229C033FF2D5}</a:tableStyleId>
              </a:tblPr>
              <a:tblGrid>
                <a:gridCol w="382850"/>
                <a:gridCol w="1096150"/>
                <a:gridCol w="1021625"/>
                <a:gridCol w="1015875"/>
                <a:gridCol w="1170675"/>
              </a:tblGrid>
              <a:tr h="896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Файл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CFE2F3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файла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Разделитель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Количество строк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CFE2F3"/>
                    </a:solidFill>
                  </a:tcPr>
                </a:tc>
              </a:tr>
              <a:tr h="398175">
                <a:tc gridSpan="2" vMerge="1"/>
                <a:tc hMerge="1" vMerge="1"/>
                <a:tc vMerge="1"/>
                <a:tc vMerge="1"/>
                <a:tc vMerge="1"/>
              </a:tr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01-09.2019 (1)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CSV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Запятые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442132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10-12.2019 (1)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233715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01-06.2020 (1)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448377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07-12.2020 (1)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426424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01-06.2021 (1)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502354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07-12.2021 (1)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464865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</a:tr>
              <a:tr h="398175">
                <a:tc gridSpan="4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Итого записей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2517867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6"/>
          <p:cNvSpPr txBox="1"/>
          <p:nvPr/>
        </p:nvSpPr>
        <p:spPr>
          <a:xfrm>
            <a:off x="5364675" y="1509750"/>
            <a:ext cx="337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исходных данных 6 файлов формата .csv, хранящие записи о происшествиях в разных районах в Волгоградской области.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 структуры записей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о всех районах в одном файле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Большое количество “шума”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Данные очень “сырые”!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311700" y="1152475"/>
            <a:ext cx="399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lang="en-US"/>
              <a:t>После исследования файлов оказалось, что в некоторыми столбцами беда - они либо пусты, либо дублируют существующие столбцы.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311700" y="2272975"/>
            <a:ext cx="399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столбца дублируют другие столбцы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столбцов не несут полезной информации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столбцов пусты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7"/>
          <p:cNvGraphicFramePr/>
          <p:nvPr/>
        </p:nvGraphicFramePr>
        <p:xfrm>
          <a:off x="4745450" y="11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{A25068B7-449D-4A03-A854-C705F233213D}</a:tableStyleId>
              </a:tblPr>
              <a:tblGrid>
                <a:gridCol w="904875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cdPn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cityFiasId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cgPn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isBlocking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hrId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isMalicius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lostNumber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информации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дублирует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membership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ierId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streetCode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level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timeIsoStr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point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isChemFlood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информации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state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dispatchesId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информации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action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districtCode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информации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cardId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streetFiasId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isNear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clarification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region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injuredNumber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информации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ierType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responseStatus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cityCode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actionTimeIsoStr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информации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isDanger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assignTimeIsoStr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дублирует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isDanger.1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acceptOperatorFio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regionId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есть данные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acceptOperatorStr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нет данных</a:t>
                      </a:r>
                      <a:endParaRPr sz="10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Что необходимо сделать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Отфильтровать данные, исключив пустые или не несущие какой-либо информации строки/столбцы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Разбить данные по годам (если необходимо, то и по месяцам)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Для каждого района области - свой файл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Преобразовать в понятные для пользователей файлы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5033277" y="96378"/>
            <a:ext cx="3003249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'cdPn', 'cgPn', 'acceptOperatorStr‘,  'ierId‘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'action', 'isNear', 'ierType‘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'cityCode', 'isDanger', 'cityFiasId‘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'isMalicius', 'streetCode', 'streetFiasId‘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'clarification', 'acceptOperatorFio'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952064" y="228368"/>
            <a:ext cx="3243429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имеют значения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5475547" y="3188029"/>
            <a:ext cx="178219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'type‘, 'assignTimeIsoStr'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1367139" y="2841780"/>
            <a:ext cx="3510390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дублируют значения</a:t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5344684" y="1586139"/>
            <a:ext cx="238043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'lostNumber‘, 'districtCode‘, 'injuredNumber‘, 'regionId‘,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'actionTimeIsoStr‘, 'dispatchesId‘, 'isChemFlood'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1367139" y="1545636"/>
            <a:ext cx="3420885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не несут информации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