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7" r:id="rId2"/>
    <p:sldId id="263" r:id="rId3"/>
    <p:sldId id="260" r:id="rId4"/>
    <p:sldId id="258" r:id="rId5"/>
    <p:sldId id="261" r:id="rId6"/>
    <p:sldId id="285" r:id="rId7"/>
    <p:sldId id="270" r:id="rId8"/>
    <p:sldId id="266" r:id="rId9"/>
    <p:sldId id="267" r:id="rId10"/>
    <p:sldId id="286" r:id="rId11"/>
    <p:sldId id="268" r:id="rId12"/>
    <p:sldId id="294" r:id="rId13"/>
    <p:sldId id="269" r:id="rId14"/>
    <p:sldId id="296" r:id="rId15"/>
    <p:sldId id="297" r:id="rId16"/>
    <p:sldId id="298" r:id="rId17"/>
    <p:sldId id="299" r:id="rId18"/>
    <p:sldId id="300" r:id="rId19"/>
    <p:sldId id="301" r:id="rId20"/>
    <p:sldId id="302" r:id="rId21"/>
    <p:sldId id="303" r:id="rId22"/>
    <p:sldId id="304" r:id="rId23"/>
    <p:sldId id="305" r:id="rId24"/>
    <p:sldId id="272" r:id="rId25"/>
    <p:sldId id="281" r:id="rId26"/>
    <p:sldId id="282" r:id="rId27"/>
    <p:sldId id="306" r:id="rId28"/>
    <p:sldId id="283" r:id="rId29"/>
    <p:sldId id="284" r:id="rId30"/>
    <p:sldId id="275" r:id="rId31"/>
    <p:sldId id="277" r:id="rId32"/>
    <p:sldId id="278" r:id="rId33"/>
    <p:sldId id="279" r:id="rId34"/>
    <p:sldId id="280" r:id="rId35"/>
    <p:sldId id="293" r:id="rId36"/>
    <p:sldId id="287" r:id="rId37"/>
    <p:sldId id="288" r:id="rId38"/>
    <p:sldId id="289" r:id="rId39"/>
    <p:sldId id="290" r:id="rId40"/>
    <p:sldId id="291" r:id="rId41"/>
    <p:sldId id="292" r:id="rId42"/>
    <p:sldId id="29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t Vandepaer" initials="LV" lastIdx="2" clrIdx="0">
    <p:extLst/>
  </p:cmAuthor>
  <p:cmAuthor id="2" name="Thomas Gibon" initials="TG"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80" autoAdjust="0"/>
    <p:restoredTop sz="94660"/>
  </p:normalViewPr>
  <p:slideViewPr>
    <p:cSldViewPr snapToGrid="0">
      <p:cViewPr varScale="1">
        <p:scale>
          <a:sx n="86" d="100"/>
          <a:sy n="86" d="100"/>
        </p:scale>
        <p:origin x="4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dib\Documents\Mobility%20project\Input_data_for_scenarios\Test_input_data_1708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ib\Documents\Mobility%20project\Input_data_for_scenarios\Test_input_data_17081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dib\Documents\Mobility%20project\Input_data_for_scenarios\Test_input_data_1708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7806739726269"/>
          <c:y val="0.1966719365858724"/>
          <c:w val="0.59582150005005918"/>
          <c:h val="0.41181793781319803"/>
        </c:manualLayout>
      </c:layout>
      <c:areaChart>
        <c:grouping val="standard"/>
        <c:varyColors val="0"/>
        <c:ser>
          <c:idx val="0"/>
          <c:order val="0"/>
          <c:tx>
            <c:strRef>
              <c:f>Mapping!$J$85</c:f>
              <c:strCache>
                <c:ptCount val="1"/>
                <c:pt idx="0">
                  <c:v>Pumps</c:v>
                </c:pt>
              </c:strCache>
            </c:strRef>
          </c:tx>
          <c:cat>
            <c:numRef>
              <c:f>Mapping!$B$84:$E$84</c:f>
              <c:numCache>
                <c:formatCode>General</c:formatCode>
                <c:ptCount val="4"/>
                <c:pt idx="0">
                  <c:v>2020</c:v>
                </c:pt>
                <c:pt idx="1">
                  <c:v>2030</c:v>
                </c:pt>
                <c:pt idx="2">
                  <c:v>2040</c:v>
                </c:pt>
                <c:pt idx="3">
                  <c:v>2050</c:v>
                </c:pt>
              </c:numCache>
            </c:numRef>
          </c:cat>
          <c:val>
            <c:numRef>
              <c:f>Mapping!$B$85:$E$85</c:f>
              <c:numCache>
                <c:formatCode>0.00%</c:formatCode>
                <c:ptCount val="4"/>
                <c:pt idx="0">
                  <c:v>-0.11311269375785507</c:v>
                </c:pt>
                <c:pt idx="1">
                  <c:v>-0.11049723756906078</c:v>
                </c:pt>
                <c:pt idx="2">
                  <c:v>-0.10174418604651163</c:v>
                </c:pt>
                <c:pt idx="3">
                  <c:v>-9.0820629257217012E-2</c:v>
                </c:pt>
              </c:numCache>
            </c:numRef>
          </c:val>
          <c:extLst>
            <c:ext xmlns:c16="http://schemas.microsoft.com/office/drawing/2014/chart" uri="{C3380CC4-5D6E-409C-BE32-E72D297353CC}">
              <c16:uniqueId val="{00000000-00A9-4595-A1E0-FA274D15B279}"/>
            </c:ext>
          </c:extLst>
        </c:ser>
        <c:ser>
          <c:idx val="13"/>
          <c:order val="1"/>
          <c:tx>
            <c:strRef>
              <c:f>Mapping!$J$98</c:f>
              <c:strCache>
                <c:ptCount val="1"/>
                <c:pt idx="0">
                  <c:v>Wood (CHP)</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Mapping!$B$98:$E$98</c:f>
              <c:numCache>
                <c:formatCode>0.00%</c:formatCode>
                <c:ptCount val="4"/>
                <c:pt idx="0">
                  <c:v>1.1131126937578553</c:v>
                </c:pt>
                <c:pt idx="1">
                  <c:v>1.1104972375690607</c:v>
                </c:pt>
                <c:pt idx="2">
                  <c:v>1.1017441860465114</c:v>
                </c:pt>
                <c:pt idx="3">
                  <c:v>1.0908206292572171</c:v>
                </c:pt>
              </c:numCache>
            </c:numRef>
          </c:val>
          <c:extLst>
            <c:ext xmlns:c16="http://schemas.microsoft.com/office/drawing/2014/chart" uri="{C3380CC4-5D6E-409C-BE32-E72D297353CC}">
              <c16:uniqueId val="{00000001-00A9-4595-A1E0-FA274D15B279}"/>
            </c:ext>
          </c:extLst>
        </c:ser>
        <c:ser>
          <c:idx val="12"/>
          <c:order val="2"/>
          <c:tx>
            <c:strRef>
              <c:f>Mapping!$J$97</c:f>
              <c:strCache>
                <c:ptCount val="1"/>
                <c:pt idx="0">
                  <c:v>Wind</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Mapping!$B$97:$E$97</c:f>
              <c:numCache>
                <c:formatCode>0.00%</c:formatCode>
                <c:ptCount val="4"/>
                <c:pt idx="0">
                  <c:v>1.1122748219522416</c:v>
                </c:pt>
                <c:pt idx="1">
                  <c:v>1.1101026045777427</c:v>
                </c:pt>
                <c:pt idx="2">
                  <c:v>1.1017441860465114</c:v>
                </c:pt>
                <c:pt idx="3">
                  <c:v>1.0908206292572171</c:v>
                </c:pt>
              </c:numCache>
            </c:numRef>
          </c:val>
          <c:extLst>
            <c:ext xmlns:c16="http://schemas.microsoft.com/office/drawing/2014/chart" uri="{C3380CC4-5D6E-409C-BE32-E72D297353CC}">
              <c16:uniqueId val="{00000002-00A9-4595-A1E0-FA274D15B279}"/>
            </c:ext>
          </c:extLst>
        </c:ser>
        <c:ser>
          <c:idx val="11"/>
          <c:order val="3"/>
          <c:tx>
            <c:strRef>
              <c:f>Mapping!$J$96</c:f>
              <c:strCache>
                <c:ptCount val="1"/>
                <c:pt idx="0">
                  <c:v>Solar</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Mapping!$B$96:$E$96</c:f>
              <c:numCache>
                <c:formatCode>0.00%</c:formatCode>
                <c:ptCount val="4"/>
                <c:pt idx="0">
                  <c:v>1.1072475911185591</c:v>
                </c:pt>
                <c:pt idx="1">
                  <c:v>1.1073401736385162</c:v>
                </c:pt>
                <c:pt idx="2">
                  <c:v>1.0799418604651161</c:v>
                </c:pt>
                <c:pt idx="3">
                  <c:v>1.0603308465780086</c:v>
                </c:pt>
              </c:numCache>
            </c:numRef>
          </c:val>
          <c:extLst>
            <c:ext xmlns:c16="http://schemas.microsoft.com/office/drawing/2014/chart" uri="{C3380CC4-5D6E-409C-BE32-E72D297353CC}">
              <c16:uniqueId val="{00000003-00A9-4595-A1E0-FA274D15B279}"/>
            </c:ext>
          </c:extLst>
        </c:ser>
        <c:ser>
          <c:idx val="10"/>
          <c:order val="4"/>
          <c:tx>
            <c:strRef>
              <c:f>Mapping!$J$95</c:f>
              <c:strCache>
                <c:ptCount val="1"/>
                <c:pt idx="0">
                  <c:v>Geothermal</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Mapping!$B$95:$E$95</c:f>
              <c:numCache>
                <c:formatCode>0.00%</c:formatCode>
                <c:ptCount val="4"/>
                <c:pt idx="0">
                  <c:v>1.1055718475073315</c:v>
                </c:pt>
                <c:pt idx="1">
                  <c:v>1.1069455406471982</c:v>
                </c:pt>
                <c:pt idx="2">
                  <c:v>1.0799418604651161</c:v>
                </c:pt>
                <c:pt idx="3">
                  <c:v>1.0298410638988</c:v>
                </c:pt>
              </c:numCache>
            </c:numRef>
          </c:val>
          <c:extLst>
            <c:ext xmlns:c16="http://schemas.microsoft.com/office/drawing/2014/chart" uri="{C3380CC4-5D6E-409C-BE32-E72D297353CC}">
              <c16:uniqueId val="{00000004-00A9-4595-A1E0-FA274D15B279}"/>
            </c:ext>
          </c:extLst>
        </c:ser>
        <c:ser>
          <c:idx val="9"/>
          <c:order val="5"/>
          <c:tx>
            <c:strRef>
              <c:f>Mapping!$J$94</c:f>
              <c:strCache>
                <c:ptCount val="1"/>
                <c:pt idx="0">
                  <c:v>Hydro (From pumps) </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Mapping!$B$94:$E$94</c:f>
              <c:numCache>
                <c:formatCode>0.00%</c:formatCode>
                <c:ptCount val="4"/>
                <c:pt idx="0">
                  <c:v>1.1055718475073315</c:v>
                </c:pt>
                <c:pt idx="1">
                  <c:v>1.1069455406471982</c:v>
                </c:pt>
                <c:pt idx="2">
                  <c:v>1.0483284883720929</c:v>
                </c:pt>
                <c:pt idx="3">
                  <c:v>0.97859228024651324</c:v>
                </c:pt>
              </c:numCache>
            </c:numRef>
          </c:val>
          <c:extLst>
            <c:ext xmlns:c16="http://schemas.microsoft.com/office/drawing/2014/chart" uri="{C3380CC4-5D6E-409C-BE32-E72D297353CC}">
              <c16:uniqueId val="{00000005-00A9-4595-A1E0-FA274D15B279}"/>
            </c:ext>
          </c:extLst>
        </c:ser>
        <c:ser>
          <c:idx val="8"/>
          <c:order val="6"/>
          <c:tx>
            <c:strRef>
              <c:f>Mapping!$J$93</c:f>
              <c:strCache>
                <c:ptCount val="1"/>
                <c:pt idx="0">
                  <c:v>Hydro (Dam) </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Mapping!$B$93:$E$93</c:f>
              <c:numCache>
                <c:formatCode>0.00%</c:formatCode>
                <c:ptCount val="4"/>
                <c:pt idx="0">
                  <c:v>1.0175953079178888</c:v>
                </c:pt>
                <c:pt idx="1">
                  <c:v>1.0201262825572219</c:v>
                </c:pt>
                <c:pt idx="2">
                  <c:v>0.96838662790697672</c:v>
                </c:pt>
                <c:pt idx="3">
                  <c:v>0.90723321440155702</c:v>
                </c:pt>
              </c:numCache>
            </c:numRef>
          </c:val>
          <c:extLst>
            <c:ext xmlns:c16="http://schemas.microsoft.com/office/drawing/2014/chart" uri="{C3380CC4-5D6E-409C-BE32-E72D297353CC}">
              <c16:uniqueId val="{00000006-00A9-4595-A1E0-FA274D15B279}"/>
            </c:ext>
          </c:extLst>
        </c:ser>
        <c:ser>
          <c:idx val="7"/>
          <c:order val="7"/>
          <c:tx>
            <c:strRef>
              <c:f>Mapping!$J$92</c:f>
              <c:strCache>
                <c:ptCount val="1"/>
                <c:pt idx="0">
                  <c:v>Hydro (River) </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Mapping!$B$92:$E$92</c:f>
              <c:numCache>
                <c:formatCode>0.00%</c:formatCode>
                <c:ptCount val="4"/>
                <c:pt idx="0">
                  <c:v>0.71177209886887316</c:v>
                </c:pt>
                <c:pt idx="1">
                  <c:v>0.72809786898184692</c:v>
                </c:pt>
                <c:pt idx="2">
                  <c:v>0.69585755813953487</c:v>
                </c:pt>
                <c:pt idx="3">
                  <c:v>0.66396367174829718</c:v>
                </c:pt>
              </c:numCache>
            </c:numRef>
          </c:val>
          <c:extLst>
            <c:ext xmlns:c16="http://schemas.microsoft.com/office/drawing/2014/chart" uri="{C3380CC4-5D6E-409C-BE32-E72D297353CC}">
              <c16:uniqueId val="{00000007-00A9-4595-A1E0-FA274D15B279}"/>
            </c:ext>
          </c:extLst>
        </c:ser>
        <c:ser>
          <c:idx val="6"/>
          <c:order val="8"/>
          <c:tx>
            <c:strRef>
              <c:f>Mapping!$J$91</c:f>
              <c:strCache>
                <c:ptCount val="1"/>
                <c:pt idx="0">
                  <c:v>Nuclear</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Mapping!$B$91:$E$91</c:f>
              <c:numCache>
                <c:formatCode>0.00%</c:formatCode>
                <c:ptCount val="4"/>
                <c:pt idx="0">
                  <c:v>0.45622119815668211</c:v>
                </c:pt>
                <c:pt idx="1">
                  <c:v>0.48342541436464087</c:v>
                </c:pt>
                <c:pt idx="2">
                  <c:v>0.46693313953488369</c:v>
                </c:pt>
                <c:pt idx="3">
                  <c:v>0.45961725591955893</c:v>
                </c:pt>
              </c:numCache>
            </c:numRef>
          </c:val>
          <c:extLst>
            <c:ext xmlns:c16="http://schemas.microsoft.com/office/drawing/2014/chart" uri="{C3380CC4-5D6E-409C-BE32-E72D297353CC}">
              <c16:uniqueId val="{00000008-00A9-4595-A1E0-FA274D15B279}"/>
            </c:ext>
          </c:extLst>
        </c:ser>
        <c:ser>
          <c:idx val="5"/>
          <c:order val="9"/>
          <c:tx>
            <c:strRef>
              <c:f>Mapping!$J$90</c:f>
              <c:strCache>
                <c:ptCount val="1"/>
                <c:pt idx="0">
                  <c:v>Gas (Base)</c:v>
                </c:pt>
              </c:strCache>
            </c:strRef>
          </c:tx>
          <c:spPr>
            <a:solidFill>
              <a:srgbClr val="7030A0"/>
            </a:solidFill>
            <a:ln w="25400">
              <a:noFill/>
            </a:ln>
          </c:spPr>
          <c:cat>
            <c:numRef>
              <c:f>Mapping!$B$84:$E$84</c:f>
              <c:numCache>
                <c:formatCode>General</c:formatCode>
                <c:ptCount val="4"/>
                <c:pt idx="0">
                  <c:v>2020</c:v>
                </c:pt>
                <c:pt idx="1">
                  <c:v>2030</c:v>
                </c:pt>
                <c:pt idx="2">
                  <c:v>2040</c:v>
                </c:pt>
                <c:pt idx="3">
                  <c:v>2050</c:v>
                </c:pt>
              </c:numCache>
            </c:numRef>
          </c:cat>
          <c:val>
            <c:numRef>
              <c:f>Mapping!$B$90:$E$90</c:f>
              <c:numCache>
                <c:formatCode>0.00%</c:formatCode>
                <c:ptCount val="4"/>
                <c:pt idx="0">
                  <c:v>0.1126937578550482</c:v>
                </c:pt>
                <c:pt idx="1">
                  <c:v>0.32557221783741119</c:v>
                </c:pt>
                <c:pt idx="2">
                  <c:v>0.46693313953488369</c:v>
                </c:pt>
                <c:pt idx="3">
                  <c:v>0.45961725591955893</c:v>
                </c:pt>
              </c:numCache>
            </c:numRef>
          </c:val>
          <c:extLst>
            <c:ext xmlns:c16="http://schemas.microsoft.com/office/drawing/2014/chart" uri="{C3380CC4-5D6E-409C-BE32-E72D297353CC}">
              <c16:uniqueId val="{00000009-00A9-4595-A1E0-FA274D15B279}"/>
            </c:ext>
          </c:extLst>
        </c:ser>
        <c:ser>
          <c:idx val="4"/>
          <c:order val="10"/>
          <c:tx>
            <c:strRef>
              <c:f>Mapping!$J$89</c:f>
              <c:strCache>
                <c:ptCount val="1"/>
                <c:pt idx="0">
                  <c:v>Gas (Flex)</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Mapping!$B$89:$E$89</c:f>
              <c:numCache>
                <c:formatCode>0.00%</c:formatCode>
                <c:ptCount val="4"/>
                <c:pt idx="0">
                  <c:v>6.2421449518223732E-2</c:v>
                </c:pt>
                <c:pt idx="1">
                  <c:v>0.2308602999210734</c:v>
                </c:pt>
                <c:pt idx="2">
                  <c:v>0.38699127906976744</c:v>
                </c:pt>
                <c:pt idx="3">
                  <c:v>0.29419396691534222</c:v>
                </c:pt>
              </c:numCache>
            </c:numRef>
          </c:val>
          <c:extLst>
            <c:ext xmlns:c16="http://schemas.microsoft.com/office/drawing/2014/chart" uri="{C3380CC4-5D6E-409C-BE32-E72D297353CC}">
              <c16:uniqueId val="{0000000A-00A9-4595-A1E0-FA274D15B279}"/>
            </c:ext>
          </c:extLst>
        </c:ser>
        <c:ser>
          <c:idx val="3"/>
          <c:order val="11"/>
          <c:tx>
            <c:strRef>
              <c:f>Mapping!$J$88</c:f>
              <c:strCache>
                <c:ptCount val="1"/>
                <c:pt idx="0">
                  <c:v>Gas (CHP)</c:v>
                </c:pt>
              </c:strCache>
            </c:strRef>
          </c:tx>
          <c:cat>
            <c:numRef>
              <c:f>Mapping!$B$84:$E$84</c:f>
              <c:numCache>
                <c:formatCode>General</c:formatCode>
                <c:ptCount val="4"/>
                <c:pt idx="0">
                  <c:v>2020</c:v>
                </c:pt>
                <c:pt idx="1">
                  <c:v>2030</c:v>
                </c:pt>
                <c:pt idx="2">
                  <c:v>2040</c:v>
                </c:pt>
                <c:pt idx="3">
                  <c:v>2050</c:v>
                </c:pt>
              </c:numCache>
            </c:numRef>
          </c:cat>
          <c:val>
            <c:numRef>
              <c:f>Mapping!$B$88:$E$88</c:f>
              <c:numCache>
                <c:formatCode>0.00%</c:formatCode>
                <c:ptCount val="4"/>
                <c:pt idx="0">
                  <c:v>6.2421449518223732E-2</c:v>
                </c:pt>
                <c:pt idx="1">
                  <c:v>0.12825572217837411</c:v>
                </c:pt>
                <c:pt idx="2">
                  <c:v>0.13626453488372092</c:v>
                </c:pt>
                <c:pt idx="3">
                  <c:v>0.11903989620499515</c:v>
                </c:pt>
              </c:numCache>
            </c:numRef>
          </c:val>
          <c:extLst>
            <c:ext xmlns:c16="http://schemas.microsoft.com/office/drawing/2014/chart" uri="{C3380CC4-5D6E-409C-BE32-E72D297353CC}">
              <c16:uniqueId val="{0000000B-00A9-4595-A1E0-FA274D15B279}"/>
            </c:ext>
          </c:extLst>
        </c:ser>
        <c:ser>
          <c:idx val="2"/>
          <c:order val="12"/>
          <c:tx>
            <c:strRef>
              <c:f>Mapping!$J$87</c:f>
              <c:strCache>
                <c:ptCount val="1"/>
                <c:pt idx="0">
                  <c:v>Waste</c:v>
                </c:pt>
              </c:strCache>
            </c:strRef>
          </c:tx>
          <c:cat>
            <c:numRef>
              <c:f>Mapping!$B$84:$E$84</c:f>
              <c:numCache>
                <c:formatCode>General</c:formatCode>
                <c:ptCount val="4"/>
                <c:pt idx="0">
                  <c:v>2020</c:v>
                </c:pt>
                <c:pt idx="1">
                  <c:v>2030</c:v>
                </c:pt>
                <c:pt idx="2">
                  <c:v>2040</c:v>
                </c:pt>
                <c:pt idx="3">
                  <c:v>2050</c:v>
                </c:pt>
              </c:numCache>
            </c:numRef>
          </c:cat>
          <c:val>
            <c:numRef>
              <c:f>Mapping!$B$87:$E$87</c:f>
              <c:numCache>
                <c:formatCode>0.00%</c:formatCode>
                <c:ptCount val="4"/>
                <c:pt idx="0">
                  <c:v>4.5664013405948903E-2</c:v>
                </c:pt>
                <c:pt idx="1">
                  <c:v>8.879242304656669E-2</c:v>
                </c:pt>
                <c:pt idx="2">
                  <c:v>9.6293604651162795E-2</c:v>
                </c:pt>
                <c:pt idx="3">
                  <c:v>8.9847551086603972E-2</c:v>
                </c:pt>
              </c:numCache>
            </c:numRef>
          </c:val>
          <c:extLst>
            <c:ext xmlns:c16="http://schemas.microsoft.com/office/drawing/2014/chart" uri="{C3380CC4-5D6E-409C-BE32-E72D297353CC}">
              <c16:uniqueId val="{0000000C-00A9-4595-A1E0-FA274D15B279}"/>
            </c:ext>
          </c:extLst>
        </c:ser>
        <c:ser>
          <c:idx val="1"/>
          <c:order val="13"/>
          <c:tx>
            <c:strRef>
              <c:f>Mapping!$J$86</c:f>
              <c:strCache>
                <c:ptCount val="1"/>
                <c:pt idx="0">
                  <c:v>CHP-Distributed</c:v>
                </c:pt>
              </c:strCache>
            </c:strRef>
          </c:tx>
          <c:cat>
            <c:numRef>
              <c:f>Mapping!$B$84:$E$84</c:f>
              <c:numCache>
                <c:formatCode>General</c:formatCode>
                <c:ptCount val="4"/>
                <c:pt idx="0">
                  <c:v>2020</c:v>
                </c:pt>
                <c:pt idx="1">
                  <c:v>2030</c:v>
                </c:pt>
                <c:pt idx="2">
                  <c:v>2040</c:v>
                </c:pt>
                <c:pt idx="3">
                  <c:v>2050</c:v>
                </c:pt>
              </c:numCache>
            </c:numRef>
          </c:cat>
          <c:val>
            <c:numRef>
              <c:f>Mapping!$B$86:$E$86</c:f>
              <c:numCache>
                <c:formatCode>0.00%</c:formatCode>
                <c:ptCount val="4"/>
                <c:pt idx="0">
                  <c:v>2.0946795140343533E-2</c:v>
                </c:pt>
                <c:pt idx="1">
                  <c:v>6.7087608524072612E-2</c:v>
                </c:pt>
                <c:pt idx="2">
                  <c:v>7.6308139534883718E-2</c:v>
                </c:pt>
                <c:pt idx="3">
                  <c:v>7.1359065844956215E-2</c:v>
                </c:pt>
              </c:numCache>
            </c:numRef>
          </c:val>
          <c:extLst>
            <c:ext xmlns:c16="http://schemas.microsoft.com/office/drawing/2014/chart" uri="{C3380CC4-5D6E-409C-BE32-E72D297353CC}">
              <c16:uniqueId val="{0000000D-00A9-4595-A1E0-FA274D15B279}"/>
            </c:ext>
          </c:extLst>
        </c:ser>
        <c:dLbls>
          <c:showLegendKey val="0"/>
          <c:showVal val="0"/>
          <c:showCatName val="0"/>
          <c:showSerName val="0"/>
          <c:showPercent val="0"/>
          <c:showBubbleSize val="0"/>
        </c:dLbls>
        <c:axId val="137310976"/>
        <c:axId val="137736192"/>
      </c:areaChart>
      <c:catAx>
        <c:axId val="137310976"/>
        <c:scaling>
          <c:orientation val="minMax"/>
        </c:scaling>
        <c:delete val="0"/>
        <c:axPos val="b"/>
        <c:numFmt formatCode="General" sourceLinked="1"/>
        <c:majorTickMark val="out"/>
        <c:minorTickMark val="none"/>
        <c:tickLblPos val="low"/>
        <c:crossAx val="137736192"/>
        <c:crosses val="autoZero"/>
        <c:auto val="1"/>
        <c:lblAlgn val="ctr"/>
        <c:lblOffset val="100"/>
        <c:noMultiLvlLbl val="0"/>
      </c:catAx>
      <c:valAx>
        <c:axId val="137736192"/>
        <c:scaling>
          <c:orientation val="minMax"/>
        </c:scaling>
        <c:delete val="0"/>
        <c:axPos val="l"/>
        <c:majorGridlines/>
        <c:numFmt formatCode="0.00%" sourceLinked="1"/>
        <c:majorTickMark val="out"/>
        <c:minorTickMark val="none"/>
        <c:tickLblPos val="nextTo"/>
        <c:crossAx val="137310976"/>
        <c:crosses val="autoZero"/>
        <c:crossBetween val="midCat"/>
      </c:valAx>
    </c:plotArea>
    <c:legend>
      <c:legendPos val="b"/>
      <c:layout>
        <c:manualLayout>
          <c:xMode val="edge"/>
          <c:yMode val="edge"/>
          <c:x val="8.9729167157311628E-3"/>
          <c:y val="0.8510349573867213"/>
          <c:w val="0.980688425820329"/>
          <c:h val="0.13642519114633828"/>
        </c:manualLayout>
      </c:layout>
      <c:overlay val="0"/>
      <c:txPr>
        <a:bodyPr/>
        <a:lstStyle/>
        <a:p>
          <a:pPr>
            <a:defRPr sz="900">
              <a:latin typeface="Segoe UI" panose="020B0502040204020203" pitchFamily="34" charset="0"/>
              <a:ea typeface="Segoe UI" panose="020B0502040204020203" pitchFamily="34" charset="0"/>
              <a:cs typeface="Segoe UI" panose="020B0502040204020203" pitchFamily="34" charset="0"/>
            </a:defRPr>
          </a:pPr>
          <a:endParaRPr lang="en-US"/>
        </a:p>
      </c:txPr>
    </c:legend>
    <c:plotVisOnly val="1"/>
    <c:dispBlanksAs val="zero"/>
    <c:showDLblsOverMax val="0"/>
  </c:chart>
  <c:spPr>
    <a:ln>
      <a:noFill/>
    </a:ln>
  </c:sp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Mapping!$J$85</c:f>
              <c:strCache>
                <c:ptCount val="1"/>
                <c:pt idx="0">
                  <c:v>Pumps</c:v>
                </c:pt>
              </c:strCache>
            </c:strRef>
          </c:tx>
          <c:cat>
            <c:numRef>
              <c:f>Mapping!$B$84:$E$84</c:f>
              <c:numCache>
                <c:formatCode>General</c:formatCode>
                <c:ptCount val="4"/>
                <c:pt idx="0">
                  <c:v>2020</c:v>
                </c:pt>
                <c:pt idx="1">
                  <c:v>2030</c:v>
                </c:pt>
                <c:pt idx="2">
                  <c:v>2040</c:v>
                </c:pt>
                <c:pt idx="3">
                  <c:v>2050</c:v>
                </c:pt>
              </c:numCache>
            </c:numRef>
          </c:cat>
          <c:val>
            <c:numRef>
              <c:f>Mapping!$B$85:$E$85</c:f>
              <c:numCache>
                <c:formatCode>0.00%</c:formatCode>
                <c:ptCount val="4"/>
                <c:pt idx="0">
                  <c:v>-0.11311269375785507</c:v>
                </c:pt>
                <c:pt idx="1">
                  <c:v>-0.11049723756906078</c:v>
                </c:pt>
                <c:pt idx="2">
                  <c:v>-0.10174418604651163</c:v>
                </c:pt>
                <c:pt idx="3">
                  <c:v>-9.0820629257217012E-2</c:v>
                </c:pt>
              </c:numCache>
            </c:numRef>
          </c:val>
          <c:extLst>
            <c:ext xmlns:c16="http://schemas.microsoft.com/office/drawing/2014/chart" uri="{C3380CC4-5D6E-409C-BE32-E72D297353CC}">
              <c16:uniqueId val="{00000000-A950-4E5B-B20D-2730F0E45F96}"/>
            </c:ext>
          </c:extLst>
        </c:ser>
        <c:ser>
          <c:idx val="13"/>
          <c:order val="1"/>
          <c:tx>
            <c:strRef>
              <c:f>Mapping!$J$98</c:f>
              <c:strCache>
                <c:ptCount val="1"/>
                <c:pt idx="0">
                  <c:v>Wood (CHP)</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Mapping!$B$98:$E$98</c:f>
              <c:numCache>
                <c:formatCode>0.00%</c:formatCode>
                <c:ptCount val="4"/>
                <c:pt idx="0">
                  <c:v>1.1131126937578553</c:v>
                </c:pt>
                <c:pt idx="1">
                  <c:v>1.1104972375690607</c:v>
                </c:pt>
                <c:pt idx="2">
                  <c:v>1.1017441860465114</c:v>
                </c:pt>
                <c:pt idx="3">
                  <c:v>1.0908206292572171</c:v>
                </c:pt>
              </c:numCache>
            </c:numRef>
          </c:val>
          <c:extLst>
            <c:ext xmlns:c16="http://schemas.microsoft.com/office/drawing/2014/chart" uri="{C3380CC4-5D6E-409C-BE32-E72D297353CC}">
              <c16:uniqueId val="{00000001-A950-4E5B-B20D-2730F0E45F96}"/>
            </c:ext>
          </c:extLst>
        </c:ser>
        <c:ser>
          <c:idx val="12"/>
          <c:order val="2"/>
          <c:tx>
            <c:strRef>
              <c:f>Mapping!$J$97</c:f>
              <c:strCache>
                <c:ptCount val="1"/>
                <c:pt idx="0">
                  <c:v>Wind</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Mapping!$B$97:$E$97</c:f>
              <c:numCache>
                <c:formatCode>0.00%</c:formatCode>
                <c:ptCount val="4"/>
                <c:pt idx="0">
                  <c:v>1.1122748219522416</c:v>
                </c:pt>
                <c:pt idx="1">
                  <c:v>1.1101026045777427</c:v>
                </c:pt>
                <c:pt idx="2">
                  <c:v>1.1017441860465114</c:v>
                </c:pt>
                <c:pt idx="3">
                  <c:v>1.0908206292572171</c:v>
                </c:pt>
              </c:numCache>
            </c:numRef>
          </c:val>
          <c:extLst>
            <c:ext xmlns:c16="http://schemas.microsoft.com/office/drawing/2014/chart" uri="{C3380CC4-5D6E-409C-BE32-E72D297353CC}">
              <c16:uniqueId val="{00000002-A950-4E5B-B20D-2730F0E45F96}"/>
            </c:ext>
          </c:extLst>
        </c:ser>
        <c:ser>
          <c:idx val="11"/>
          <c:order val="3"/>
          <c:tx>
            <c:strRef>
              <c:f>Mapping!$J$96</c:f>
              <c:strCache>
                <c:ptCount val="1"/>
                <c:pt idx="0">
                  <c:v>Solar</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Mapping!$B$96:$E$96</c:f>
              <c:numCache>
                <c:formatCode>0.00%</c:formatCode>
                <c:ptCount val="4"/>
                <c:pt idx="0">
                  <c:v>1.1072475911185591</c:v>
                </c:pt>
                <c:pt idx="1">
                  <c:v>1.1073401736385162</c:v>
                </c:pt>
                <c:pt idx="2">
                  <c:v>1.0799418604651161</c:v>
                </c:pt>
                <c:pt idx="3">
                  <c:v>1.0603308465780086</c:v>
                </c:pt>
              </c:numCache>
            </c:numRef>
          </c:val>
          <c:extLst>
            <c:ext xmlns:c16="http://schemas.microsoft.com/office/drawing/2014/chart" uri="{C3380CC4-5D6E-409C-BE32-E72D297353CC}">
              <c16:uniqueId val="{00000003-A950-4E5B-B20D-2730F0E45F96}"/>
            </c:ext>
          </c:extLst>
        </c:ser>
        <c:ser>
          <c:idx val="10"/>
          <c:order val="4"/>
          <c:tx>
            <c:strRef>
              <c:f>Mapping!$J$95</c:f>
              <c:strCache>
                <c:ptCount val="1"/>
                <c:pt idx="0">
                  <c:v>Geothermal</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Mapping!$B$95:$E$95</c:f>
              <c:numCache>
                <c:formatCode>0.00%</c:formatCode>
                <c:ptCount val="4"/>
                <c:pt idx="0">
                  <c:v>1.1055718475073315</c:v>
                </c:pt>
                <c:pt idx="1">
                  <c:v>1.1069455406471982</c:v>
                </c:pt>
                <c:pt idx="2">
                  <c:v>1.0799418604651161</c:v>
                </c:pt>
                <c:pt idx="3">
                  <c:v>1.0298410638988</c:v>
                </c:pt>
              </c:numCache>
            </c:numRef>
          </c:val>
          <c:extLst>
            <c:ext xmlns:c16="http://schemas.microsoft.com/office/drawing/2014/chart" uri="{C3380CC4-5D6E-409C-BE32-E72D297353CC}">
              <c16:uniqueId val="{00000004-A950-4E5B-B20D-2730F0E45F96}"/>
            </c:ext>
          </c:extLst>
        </c:ser>
        <c:ser>
          <c:idx val="9"/>
          <c:order val="5"/>
          <c:tx>
            <c:strRef>
              <c:f>Mapping!$J$94</c:f>
              <c:strCache>
                <c:ptCount val="1"/>
                <c:pt idx="0">
                  <c:v>Hydro (From pumps) </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Mapping!$B$94:$E$94</c:f>
              <c:numCache>
                <c:formatCode>0.00%</c:formatCode>
                <c:ptCount val="4"/>
                <c:pt idx="0">
                  <c:v>1.1055718475073315</c:v>
                </c:pt>
                <c:pt idx="1">
                  <c:v>1.1069455406471982</c:v>
                </c:pt>
                <c:pt idx="2">
                  <c:v>1.0483284883720929</c:v>
                </c:pt>
                <c:pt idx="3">
                  <c:v>0.97859228024651324</c:v>
                </c:pt>
              </c:numCache>
            </c:numRef>
          </c:val>
          <c:extLst>
            <c:ext xmlns:c16="http://schemas.microsoft.com/office/drawing/2014/chart" uri="{C3380CC4-5D6E-409C-BE32-E72D297353CC}">
              <c16:uniqueId val="{00000005-A950-4E5B-B20D-2730F0E45F96}"/>
            </c:ext>
          </c:extLst>
        </c:ser>
        <c:ser>
          <c:idx val="8"/>
          <c:order val="6"/>
          <c:tx>
            <c:strRef>
              <c:f>Mapping!$J$93</c:f>
              <c:strCache>
                <c:ptCount val="1"/>
                <c:pt idx="0">
                  <c:v>Hydro (Dam) </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Mapping!$B$93:$E$93</c:f>
              <c:numCache>
                <c:formatCode>0.00%</c:formatCode>
                <c:ptCount val="4"/>
                <c:pt idx="0">
                  <c:v>1.0175953079178888</c:v>
                </c:pt>
                <c:pt idx="1">
                  <c:v>1.0201262825572219</c:v>
                </c:pt>
                <c:pt idx="2">
                  <c:v>0.96838662790697672</c:v>
                </c:pt>
                <c:pt idx="3">
                  <c:v>0.90723321440155702</c:v>
                </c:pt>
              </c:numCache>
            </c:numRef>
          </c:val>
          <c:extLst>
            <c:ext xmlns:c16="http://schemas.microsoft.com/office/drawing/2014/chart" uri="{C3380CC4-5D6E-409C-BE32-E72D297353CC}">
              <c16:uniqueId val="{00000006-A950-4E5B-B20D-2730F0E45F96}"/>
            </c:ext>
          </c:extLst>
        </c:ser>
        <c:ser>
          <c:idx val="7"/>
          <c:order val="7"/>
          <c:tx>
            <c:strRef>
              <c:f>Mapping!$J$92</c:f>
              <c:strCache>
                <c:ptCount val="1"/>
                <c:pt idx="0">
                  <c:v>Hydro (River) </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Mapping!$B$92:$E$92</c:f>
              <c:numCache>
                <c:formatCode>0.00%</c:formatCode>
                <c:ptCount val="4"/>
                <c:pt idx="0">
                  <c:v>0.71177209886887316</c:v>
                </c:pt>
                <c:pt idx="1">
                  <c:v>0.72809786898184692</c:v>
                </c:pt>
                <c:pt idx="2">
                  <c:v>0.69585755813953487</c:v>
                </c:pt>
                <c:pt idx="3">
                  <c:v>0.66396367174829718</c:v>
                </c:pt>
              </c:numCache>
            </c:numRef>
          </c:val>
          <c:extLst>
            <c:ext xmlns:c16="http://schemas.microsoft.com/office/drawing/2014/chart" uri="{C3380CC4-5D6E-409C-BE32-E72D297353CC}">
              <c16:uniqueId val="{00000007-A950-4E5B-B20D-2730F0E45F96}"/>
            </c:ext>
          </c:extLst>
        </c:ser>
        <c:ser>
          <c:idx val="6"/>
          <c:order val="8"/>
          <c:tx>
            <c:strRef>
              <c:f>Mapping!$J$91</c:f>
              <c:strCache>
                <c:ptCount val="1"/>
                <c:pt idx="0">
                  <c:v>Nuclear</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Mapping!$B$91:$E$91</c:f>
              <c:numCache>
                <c:formatCode>0.00%</c:formatCode>
                <c:ptCount val="4"/>
                <c:pt idx="0">
                  <c:v>0.45622119815668211</c:v>
                </c:pt>
                <c:pt idx="1">
                  <c:v>0.48342541436464087</c:v>
                </c:pt>
                <c:pt idx="2">
                  <c:v>0.46693313953488369</c:v>
                </c:pt>
                <c:pt idx="3">
                  <c:v>0.45961725591955893</c:v>
                </c:pt>
              </c:numCache>
            </c:numRef>
          </c:val>
          <c:extLst>
            <c:ext xmlns:c16="http://schemas.microsoft.com/office/drawing/2014/chart" uri="{C3380CC4-5D6E-409C-BE32-E72D297353CC}">
              <c16:uniqueId val="{00000008-A950-4E5B-B20D-2730F0E45F96}"/>
            </c:ext>
          </c:extLst>
        </c:ser>
        <c:ser>
          <c:idx val="5"/>
          <c:order val="9"/>
          <c:tx>
            <c:strRef>
              <c:f>Mapping!$J$90</c:f>
              <c:strCache>
                <c:ptCount val="1"/>
                <c:pt idx="0">
                  <c:v>Gas (Base)</c:v>
                </c:pt>
              </c:strCache>
            </c:strRef>
          </c:tx>
          <c:spPr>
            <a:solidFill>
              <a:srgbClr val="7030A0"/>
            </a:solidFill>
            <a:ln w="25400">
              <a:noFill/>
            </a:ln>
          </c:spPr>
          <c:cat>
            <c:numRef>
              <c:f>Mapping!$B$84:$E$84</c:f>
              <c:numCache>
                <c:formatCode>General</c:formatCode>
                <c:ptCount val="4"/>
                <c:pt idx="0">
                  <c:v>2020</c:v>
                </c:pt>
                <c:pt idx="1">
                  <c:v>2030</c:v>
                </c:pt>
                <c:pt idx="2">
                  <c:v>2040</c:v>
                </c:pt>
                <c:pt idx="3">
                  <c:v>2050</c:v>
                </c:pt>
              </c:numCache>
            </c:numRef>
          </c:cat>
          <c:val>
            <c:numRef>
              <c:f>Mapping!$B$90:$E$90</c:f>
              <c:numCache>
                <c:formatCode>0.00%</c:formatCode>
                <c:ptCount val="4"/>
                <c:pt idx="0">
                  <c:v>0.1126937578550482</c:v>
                </c:pt>
                <c:pt idx="1">
                  <c:v>0.32557221783741119</c:v>
                </c:pt>
                <c:pt idx="2">
                  <c:v>0.46693313953488369</c:v>
                </c:pt>
                <c:pt idx="3">
                  <c:v>0.45961725591955893</c:v>
                </c:pt>
              </c:numCache>
            </c:numRef>
          </c:val>
          <c:extLst>
            <c:ext xmlns:c16="http://schemas.microsoft.com/office/drawing/2014/chart" uri="{C3380CC4-5D6E-409C-BE32-E72D297353CC}">
              <c16:uniqueId val="{00000009-A950-4E5B-B20D-2730F0E45F96}"/>
            </c:ext>
          </c:extLst>
        </c:ser>
        <c:ser>
          <c:idx val="4"/>
          <c:order val="10"/>
          <c:tx>
            <c:strRef>
              <c:f>Mapping!$J$89</c:f>
              <c:strCache>
                <c:ptCount val="1"/>
                <c:pt idx="0">
                  <c:v>Gas (Flex)</c:v>
                </c:pt>
              </c:strCache>
            </c:strRef>
          </c:tx>
          <c:spPr>
            <a:ln w="25400">
              <a:noFill/>
            </a:ln>
          </c:spPr>
          <c:cat>
            <c:numRef>
              <c:f>Mapping!$B$84:$E$84</c:f>
              <c:numCache>
                <c:formatCode>General</c:formatCode>
                <c:ptCount val="4"/>
                <c:pt idx="0">
                  <c:v>2020</c:v>
                </c:pt>
                <c:pt idx="1">
                  <c:v>2030</c:v>
                </c:pt>
                <c:pt idx="2">
                  <c:v>2040</c:v>
                </c:pt>
                <c:pt idx="3">
                  <c:v>2050</c:v>
                </c:pt>
              </c:numCache>
            </c:numRef>
          </c:cat>
          <c:val>
            <c:numRef>
              <c:f>Mapping!$B$89:$E$89</c:f>
              <c:numCache>
                <c:formatCode>0.00%</c:formatCode>
                <c:ptCount val="4"/>
                <c:pt idx="0">
                  <c:v>6.2421449518223732E-2</c:v>
                </c:pt>
                <c:pt idx="1">
                  <c:v>0.2308602999210734</c:v>
                </c:pt>
                <c:pt idx="2">
                  <c:v>0.38699127906976744</c:v>
                </c:pt>
                <c:pt idx="3">
                  <c:v>0.29419396691534222</c:v>
                </c:pt>
              </c:numCache>
            </c:numRef>
          </c:val>
          <c:extLst>
            <c:ext xmlns:c16="http://schemas.microsoft.com/office/drawing/2014/chart" uri="{C3380CC4-5D6E-409C-BE32-E72D297353CC}">
              <c16:uniqueId val="{0000000A-A950-4E5B-B20D-2730F0E45F96}"/>
            </c:ext>
          </c:extLst>
        </c:ser>
        <c:ser>
          <c:idx val="3"/>
          <c:order val="11"/>
          <c:tx>
            <c:strRef>
              <c:f>Mapping!$J$88</c:f>
              <c:strCache>
                <c:ptCount val="1"/>
                <c:pt idx="0">
                  <c:v>Gas (CHP)</c:v>
                </c:pt>
              </c:strCache>
            </c:strRef>
          </c:tx>
          <c:cat>
            <c:numRef>
              <c:f>Mapping!$B$84:$E$84</c:f>
              <c:numCache>
                <c:formatCode>General</c:formatCode>
                <c:ptCount val="4"/>
                <c:pt idx="0">
                  <c:v>2020</c:v>
                </c:pt>
                <c:pt idx="1">
                  <c:v>2030</c:v>
                </c:pt>
                <c:pt idx="2">
                  <c:v>2040</c:v>
                </c:pt>
                <c:pt idx="3">
                  <c:v>2050</c:v>
                </c:pt>
              </c:numCache>
            </c:numRef>
          </c:cat>
          <c:val>
            <c:numRef>
              <c:f>Mapping!$B$88:$E$88</c:f>
              <c:numCache>
                <c:formatCode>0.00%</c:formatCode>
                <c:ptCount val="4"/>
                <c:pt idx="0">
                  <c:v>6.2421449518223732E-2</c:v>
                </c:pt>
                <c:pt idx="1">
                  <c:v>0.12825572217837411</c:v>
                </c:pt>
                <c:pt idx="2">
                  <c:v>0.13626453488372092</c:v>
                </c:pt>
                <c:pt idx="3">
                  <c:v>0.11903989620499515</c:v>
                </c:pt>
              </c:numCache>
            </c:numRef>
          </c:val>
          <c:extLst>
            <c:ext xmlns:c16="http://schemas.microsoft.com/office/drawing/2014/chart" uri="{C3380CC4-5D6E-409C-BE32-E72D297353CC}">
              <c16:uniqueId val="{0000000B-A950-4E5B-B20D-2730F0E45F96}"/>
            </c:ext>
          </c:extLst>
        </c:ser>
        <c:ser>
          <c:idx val="2"/>
          <c:order val="12"/>
          <c:tx>
            <c:strRef>
              <c:f>Mapping!$J$87</c:f>
              <c:strCache>
                <c:ptCount val="1"/>
                <c:pt idx="0">
                  <c:v>Waste</c:v>
                </c:pt>
              </c:strCache>
            </c:strRef>
          </c:tx>
          <c:cat>
            <c:numRef>
              <c:f>Mapping!$B$84:$E$84</c:f>
              <c:numCache>
                <c:formatCode>General</c:formatCode>
                <c:ptCount val="4"/>
                <c:pt idx="0">
                  <c:v>2020</c:v>
                </c:pt>
                <c:pt idx="1">
                  <c:v>2030</c:v>
                </c:pt>
                <c:pt idx="2">
                  <c:v>2040</c:v>
                </c:pt>
                <c:pt idx="3">
                  <c:v>2050</c:v>
                </c:pt>
              </c:numCache>
            </c:numRef>
          </c:cat>
          <c:val>
            <c:numRef>
              <c:f>Mapping!$B$87:$E$87</c:f>
              <c:numCache>
                <c:formatCode>0.00%</c:formatCode>
                <c:ptCount val="4"/>
                <c:pt idx="0">
                  <c:v>4.5664013405948903E-2</c:v>
                </c:pt>
                <c:pt idx="1">
                  <c:v>8.879242304656669E-2</c:v>
                </c:pt>
                <c:pt idx="2">
                  <c:v>9.6293604651162795E-2</c:v>
                </c:pt>
                <c:pt idx="3">
                  <c:v>8.9847551086603972E-2</c:v>
                </c:pt>
              </c:numCache>
            </c:numRef>
          </c:val>
          <c:extLst>
            <c:ext xmlns:c16="http://schemas.microsoft.com/office/drawing/2014/chart" uri="{C3380CC4-5D6E-409C-BE32-E72D297353CC}">
              <c16:uniqueId val="{0000000C-A950-4E5B-B20D-2730F0E45F96}"/>
            </c:ext>
          </c:extLst>
        </c:ser>
        <c:ser>
          <c:idx val="1"/>
          <c:order val="13"/>
          <c:tx>
            <c:strRef>
              <c:f>Mapping!$J$86</c:f>
              <c:strCache>
                <c:ptCount val="1"/>
                <c:pt idx="0">
                  <c:v>CHP-Distributed</c:v>
                </c:pt>
              </c:strCache>
            </c:strRef>
          </c:tx>
          <c:cat>
            <c:numRef>
              <c:f>Mapping!$B$84:$E$84</c:f>
              <c:numCache>
                <c:formatCode>General</c:formatCode>
                <c:ptCount val="4"/>
                <c:pt idx="0">
                  <c:v>2020</c:v>
                </c:pt>
                <c:pt idx="1">
                  <c:v>2030</c:v>
                </c:pt>
                <c:pt idx="2">
                  <c:v>2040</c:v>
                </c:pt>
                <c:pt idx="3">
                  <c:v>2050</c:v>
                </c:pt>
              </c:numCache>
            </c:numRef>
          </c:cat>
          <c:val>
            <c:numRef>
              <c:f>Mapping!$B$86:$E$86</c:f>
              <c:numCache>
                <c:formatCode>0.00%</c:formatCode>
                <c:ptCount val="4"/>
                <c:pt idx="0">
                  <c:v>2.0946795140343533E-2</c:v>
                </c:pt>
                <c:pt idx="1">
                  <c:v>6.7087608524072612E-2</c:v>
                </c:pt>
                <c:pt idx="2">
                  <c:v>7.6308139534883718E-2</c:v>
                </c:pt>
                <c:pt idx="3">
                  <c:v>7.1359065844956215E-2</c:v>
                </c:pt>
              </c:numCache>
            </c:numRef>
          </c:val>
          <c:extLst>
            <c:ext xmlns:c16="http://schemas.microsoft.com/office/drawing/2014/chart" uri="{C3380CC4-5D6E-409C-BE32-E72D297353CC}">
              <c16:uniqueId val="{0000000D-A950-4E5B-B20D-2730F0E45F96}"/>
            </c:ext>
          </c:extLst>
        </c:ser>
        <c:dLbls>
          <c:showLegendKey val="0"/>
          <c:showVal val="0"/>
          <c:showCatName val="0"/>
          <c:showSerName val="0"/>
          <c:showPercent val="0"/>
          <c:showBubbleSize val="0"/>
        </c:dLbls>
        <c:axId val="146513280"/>
        <c:axId val="180417664"/>
      </c:areaChart>
      <c:catAx>
        <c:axId val="146513280"/>
        <c:scaling>
          <c:orientation val="minMax"/>
        </c:scaling>
        <c:delete val="0"/>
        <c:axPos val="b"/>
        <c:numFmt formatCode="General" sourceLinked="1"/>
        <c:majorTickMark val="out"/>
        <c:minorTickMark val="none"/>
        <c:tickLblPos val="low"/>
        <c:txPr>
          <a:bodyPr/>
          <a:lstStyle/>
          <a:p>
            <a:pPr>
              <a:defRPr sz="1000">
                <a:latin typeface="Segoe UI" panose="020B0502040204020203" pitchFamily="34" charset="0"/>
                <a:ea typeface="Segoe UI" panose="020B0502040204020203" pitchFamily="34" charset="0"/>
                <a:cs typeface="Segoe UI" panose="020B0502040204020203" pitchFamily="34" charset="0"/>
              </a:defRPr>
            </a:pPr>
            <a:endParaRPr lang="en-US"/>
          </a:p>
        </c:txPr>
        <c:crossAx val="180417664"/>
        <c:crosses val="autoZero"/>
        <c:auto val="1"/>
        <c:lblAlgn val="ctr"/>
        <c:lblOffset val="100"/>
        <c:noMultiLvlLbl val="0"/>
      </c:catAx>
      <c:valAx>
        <c:axId val="180417664"/>
        <c:scaling>
          <c:orientation val="minMax"/>
        </c:scaling>
        <c:delete val="0"/>
        <c:axPos val="l"/>
        <c:numFmt formatCode="0.00%" sourceLinked="1"/>
        <c:majorTickMark val="out"/>
        <c:minorTickMark val="none"/>
        <c:tickLblPos val="nextTo"/>
        <c:txPr>
          <a:bodyPr/>
          <a:lstStyle/>
          <a:p>
            <a:pPr>
              <a:defRPr sz="1000">
                <a:latin typeface="Segoe UI" panose="020B0502040204020203" pitchFamily="34" charset="0"/>
                <a:ea typeface="Segoe UI" panose="020B0502040204020203" pitchFamily="34" charset="0"/>
                <a:cs typeface="Segoe UI" panose="020B0502040204020203" pitchFamily="34" charset="0"/>
              </a:defRPr>
            </a:pPr>
            <a:endParaRPr lang="en-US"/>
          </a:p>
        </c:txPr>
        <c:crossAx val="146513280"/>
        <c:crosses val="autoZero"/>
        <c:crossBetween val="midCat"/>
      </c:valAx>
    </c:plotArea>
    <c:plotVisOnly val="1"/>
    <c:dispBlanksAs val="zero"/>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Mapping!$J$85</c:f>
              <c:strCache>
                <c:ptCount val="1"/>
                <c:pt idx="0">
                  <c:v>Pumps</c:v>
                </c:pt>
              </c:strCache>
            </c:strRef>
          </c:tx>
          <c:cat>
            <c:numRef>
              <c:f>Mapping!$F$84:$I$84</c:f>
              <c:numCache>
                <c:formatCode>General</c:formatCode>
                <c:ptCount val="4"/>
                <c:pt idx="0">
                  <c:v>2020</c:v>
                </c:pt>
                <c:pt idx="1">
                  <c:v>2030</c:v>
                </c:pt>
                <c:pt idx="2">
                  <c:v>2040</c:v>
                </c:pt>
                <c:pt idx="3">
                  <c:v>2050</c:v>
                </c:pt>
              </c:numCache>
            </c:numRef>
          </c:cat>
          <c:val>
            <c:numRef>
              <c:f>Mapping!$F$85:$I$85</c:f>
              <c:numCache>
                <c:formatCode>0.00%</c:formatCode>
                <c:ptCount val="4"/>
                <c:pt idx="0">
                  <c:v>-0.11175496688741722</c:v>
                </c:pt>
                <c:pt idx="1">
                  <c:v>-7.4891604256996466E-2</c:v>
                </c:pt>
                <c:pt idx="2">
                  <c:v>-1.3550135501355014E-2</c:v>
                </c:pt>
                <c:pt idx="3">
                  <c:v>0</c:v>
                </c:pt>
              </c:numCache>
            </c:numRef>
          </c:val>
          <c:extLst>
            <c:ext xmlns:c16="http://schemas.microsoft.com/office/drawing/2014/chart" uri="{C3380CC4-5D6E-409C-BE32-E72D297353CC}">
              <c16:uniqueId val="{00000000-E63B-4BC9-8B2F-35AD8AE47D5A}"/>
            </c:ext>
          </c:extLst>
        </c:ser>
        <c:ser>
          <c:idx val="13"/>
          <c:order val="1"/>
          <c:tx>
            <c:strRef>
              <c:f>Mapping!$J$98</c:f>
              <c:strCache>
                <c:ptCount val="1"/>
                <c:pt idx="0">
                  <c:v>Wood (CHP)</c:v>
                </c:pt>
              </c:strCache>
            </c:strRef>
          </c:tx>
          <c:spPr>
            <a:ln w="25400">
              <a:noFill/>
            </a:ln>
          </c:spPr>
          <c:cat>
            <c:numRef>
              <c:f>Mapping!$F$84:$I$84</c:f>
              <c:numCache>
                <c:formatCode>General</c:formatCode>
                <c:ptCount val="4"/>
                <c:pt idx="0">
                  <c:v>2020</c:v>
                </c:pt>
                <c:pt idx="1">
                  <c:v>2030</c:v>
                </c:pt>
                <c:pt idx="2">
                  <c:v>2040</c:v>
                </c:pt>
                <c:pt idx="3">
                  <c:v>2050</c:v>
                </c:pt>
              </c:numCache>
            </c:numRef>
          </c:cat>
          <c:val>
            <c:numRef>
              <c:f>Mapping!$F$98:$I$98</c:f>
              <c:numCache>
                <c:formatCode>0.00%</c:formatCode>
                <c:ptCount val="4"/>
                <c:pt idx="0">
                  <c:v>1.1117549668874174</c:v>
                </c:pt>
                <c:pt idx="1">
                  <c:v>1.0748916042569967</c:v>
                </c:pt>
                <c:pt idx="2">
                  <c:v>1.013550135501355</c:v>
                </c:pt>
                <c:pt idx="3">
                  <c:v>1</c:v>
                </c:pt>
              </c:numCache>
            </c:numRef>
          </c:val>
          <c:extLst>
            <c:ext xmlns:c16="http://schemas.microsoft.com/office/drawing/2014/chart" uri="{C3380CC4-5D6E-409C-BE32-E72D297353CC}">
              <c16:uniqueId val="{00000001-E63B-4BC9-8B2F-35AD8AE47D5A}"/>
            </c:ext>
          </c:extLst>
        </c:ser>
        <c:ser>
          <c:idx val="12"/>
          <c:order val="2"/>
          <c:tx>
            <c:strRef>
              <c:f>Mapping!$J$97</c:f>
              <c:strCache>
                <c:ptCount val="1"/>
                <c:pt idx="0">
                  <c:v>Wind</c:v>
                </c:pt>
              </c:strCache>
            </c:strRef>
          </c:tx>
          <c:spPr>
            <a:ln w="25400">
              <a:noFill/>
            </a:ln>
          </c:spPr>
          <c:cat>
            <c:numRef>
              <c:f>Mapping!$F$84:$I$84</c:f>
              <c:numCache>
                <c:formatCode>General</c:formatCode>
                <c:ptCount val="4"/>
                <c:pt idx="0">
                  <c:v>2020</c:v>
                </c:pt>
                <c:pt idx="1">
                  <c:v>2030</c:v>
                </c:pt>
                <c:pt idx="2">
                  <c:v>2040</c:v>
                </c:pt>
                <c:pt idx="3">
                  <c:v>2050</c:v>
                </c:pt>
              </c:numCache>
            </c:numRef>
          </c:cat>
          <c:val>
            <c:numRef>
              <c:f>Mapping!$F$97:$I$97</c:f>
              <c:numCache>
                <c:formatCode>0.00%</c:formatCode>
                <c:ptCount val="4"/>
                <c:pt idx="0">
                  <c:v>1.110927152317881</c:v>
                </c:pt>
                <c:pt idx="1">
                  <c:v>1.0744974379188019</c:v>
                </c:pt>
                <c:pt idx="2">
                  <c:v>1.013550135501355</c:v>
                </c:pt>
                <c:pt idx="3">
                  <c:v>1</c:v>
                </c:pt>
              </c:numCache>
            </c:numRef>
          </c:val>
          <c:extLst>
            <c:ext xmlns:c16="http://schemas.microsoft.com/office/drawing/2014/chart" uri="{C3380CC4-5D6E-409C-BE32-E72D297353CC}">
              <c16:uniqueId val="{00000002-E63B-4BC9-8B2F-35AD8AE47D5A}"/>
            </c:ext>
          </c:extLst>
        </c:ser>
        <c:ser>
          <c:idx val="11"/>
          <c:order val="3"/>
          <c:tx>
            <c:strRef>
              <c:f>Mapping!$J$96</c:f>
              <c:strCache>
                <c:ptCount val="1"/>
                <c:pt idx="0">
                  <c:v>Solar</c:v>
                </c:pt>
              </c:strCache>
            </c:strRef>
          </c:tx>
          <c:spPr>
            <a:ln w="25400">
              <a:noFill/>
            </a:ln>
          </c:spPr>
          <c:cat>
            <c:numRef>
              <c:f>Mapping!$F$84:$I$84</c:f>
              <c:numCache>
                <c:formatCode>General</c:formatCode>
                <c:ptCount val="4"/>
                <c:pt idx="0">
                  <c:v>2020</c:v>
                </c:pt>
                <c:pt idx="1">
                  <c:v>2030</c:v>
                </c:pt>
                <c:pt idx="2">
                  <c:v>2040</c:v>
                </c:pt>
                <c:pt idx="3">
                  <c:v>2050</c:v>
                </c:pt>
              </c:numCache>
            </c:numRef>
          </c:cat>
          <c:val>
            <c:numRef>
              <c:f>Mapping!$F$96:$I$96</c:f>
              <c:numCache>
                <c:formatCode>0.00%</c:formatCode>
                <c:ptCount val="4"/>
                <c:pt idx="0">
                  <c:v>1.1059602649006623</c:v>
                </c:pt>
                <c:pt idx="1">
                  <c:v>1.0599132834055973</c:v>
                </c:pt>
                <c:pt idx="2">
                  <c:v>0.9932249322493224</c:v>
                </c:pt>
                <c:pt idx="3">
                  <c:v>0.96939107782481282</c:v>
                </c:pt>
              </c:numCache>
            </c:numRef>
          </c:val>
          <c:extLst>
            <c:ext xmlns:c16="http://schemas.microsoft.com/office/drawing/2014/chart" uri="{C3380CC4-5D6E-409C-BE32-E72D297353CC}">
              <c16:uniqueId val="{00000003-E63B-4BC9-8B2F-35AD8AE47D5A}"/>
            </c:ext>
          </c:extLst>
        </c:ser>
        <c:ser>
          <c:idx val="10"/>
          <c:order val="4"/>
          <c:tx>
            <c:strRef>
              <c:f>Mapping!$J$95</c:f>
              <c:strCache>
                <c:ptCount val="1"/>
                <c:pt idx="0">
                  <c:v>Geothermal</c:v>
                </c:pt>
              </c:strCache>
            </c:strRef>
          </c:tx>
          <c:spPr>
            <a:ln w="25400">
              <a:noFill/>
            </a:ln>
          </c:spPr>
          <c:cat>
            <c:numRef>
              <c:f>Mapping!$F$84:$I$84</c:f>
              <c:numCache>
                <c:formatCode>General</c:formatCode>
                <c:ptCount val="4"/>
                <c:pt idx="0">
                  <c:v>2020</c:v>
                </c:pt>
                <c:pt idx="1">
                  <c:v>2030</c:v>
                </c:pt>
                <c:pt idx="2">
                  <c:v>2040</c:v>
                </c:pt>
                <c:pt idx="3">
                  <c:v>2050</c:v>
                </c:pt>
              </c:numCache>
            </c:numRef>
          </c:cat>
          <c:val>
            <c:numRef>
              <c:f>Mapping!$F$95:$I$95</c:f>
              <c:numCache>
                <c:formatCode>0.00%</c:formatCode>
                <c:ptCount val="4"/>
                <c:pt idx="0">
                  <c:v>1.1043046357615895</c:v>
                </c:pt>
                <c:pt idx="1">
                  <c:v>1.0595191170674025</c:v>
                </c:pt>
                <c:pt idx="2">
                  <c:v>0.90853658536585358</c:v>
                </c:pt>
                <c:pt idx="3">
                  <c:v>0.85477043308368617</c:v>
                </c:pt>
              </c:numCache>
            </c:numRef>
          </c:val>
          <c:extLst>
            <c:ext xmlns:c16="http://schemas.microsoft.com/office/drawing/2014/chart" uri="{C3380CC4-5D6E-409C-BE32-E72D297353CC}">
              <c16:uniqueId val="{00000004-E63B-4BC9-8B2F-35AD8AE47D5A}"/>
            </c:ext>
          </c:extLst>
        </c:ser>
        <c:ser>
          <c:idx val="9"/>
          <c:order val="5"/>
          <c:tx>
            <c:strRef>
              <c:f>Mapping!$J$94</c:f>
              <c:strCache>
                <c:ptCount val="1"/>
                <c:pt idx="0">
                  <c:v>Hydro (From pumps) </c:v>
                </c:pt>
              </c:strCache>
            </c:strRef>
          </c:tx>
          <c:spPr>
            <a:ln w="25400">
              <a:noFill/>
            </a:ln>
          </c:spPr>
          <c:cat>
            <c:numRef>
              <c:f>Mapping!$F$84:$I$84</c:f>
              <c:numCache>
                <c:formatCode>General</c:formatCode>
                <c:ptCount val="4"/>
                <c:pt idx="0">
                  <c:v>2020</c:v>
                </c:pt>
                <c:pt idx="1">
                  <c:v>2030</c:v>
                </c:pt>
                <c:pt idx="2">
                  <c:v>2040</c:v>
                </c:pt>
                <c:pt idx="3">
                  <c:v>2050</c:v>
                </c:pt>
              </c:numCache>
            </c:numRef>
          </c:cat>
          <c:val>
            <c:numRef>
              <c:f>Mapping!$F$94:$I$94</c:f>
              <c:numCache>
                <c:formatCode>0.00%</c:formatCode>
                <c:ptCount val="4"/>
                <c:pt idx="0">
                  <c:v>1.1043046357615895</c:v>
                </c:pt>
                <c:pt idx="1">
                  <c:v>1.0551832873472606</c:v>
                </c:pt>
                <c:pt idx="2">
                  <c:v>0.87906504065040647</c:v>
                </c:pt>
                <c:pt idx="3">
                  <c:v>0.8033213936828395</c:v>
                </c:pt>
              </c:numCache>
            </c:numRef>
          </c:val>
          <c:extLst>
            <c:ext xmlns:c16="http://schemas.microsoft.com/office/drawing/2014/chart" uri="{C3380CC4-5D6E-409C-BE32-E72D297353CC}">
              <c16:uniqueId val="{00000005-E63B-4BC9-8B2F-35AD8AE47D5A}"/>
            </c:ext>
          </c:extLst>
        </c:ser>
        <c:ser>
          <c:idx val="8"/>
          <c:order val="6"/>
          <c:tx>
            <c:strRef>
              <c:f>Mapping!$J$93</c:f>
              <c:strCache>
                <c:ptCount val="1"/>
                <c:pt idx="0">
                  <c:v>Hydro (Dam) </c:v>
                </c:pt>
              </c:strCache>
            </c:strRef>
          </c:tx>
          <c:spPr>
            <a:ln w="25400">
              <a:noFill/>
            </a:ln>
          </c:spPr>
          <c:cat>
            <c:numRef>
              <c:f>Mapping!$F$84:$I$84</c:f>
              <c:numCache>
                <c:formatCode>General</c:formatCode>
                <c:ptCount val="4"/>
                <c:pt idx="0">
                  <c:v>2020</c:v>
                </c:pt>
                <c:pt idx="1">
                  <c:v>2030</c:v>
                </c:pt>
                <c:pt idx="2">
                  <c:v>2040</c:v>
                </c:pt>
                <c:pt idx="3">
                  <c:v>2050</c:v>
                </c:pt>
              </c:numCache>
            </c:numRef>
          </c:cat>
          <c:val>
            <c:numRef>
              <c:f>Mapping!$F$93:$I$93</c:f>
              <c:numCache>
                <c:formatCode>0.00%</c:formatCode>
                <c:ptCount val="4"/>
                <c:pt idx="0">
                  <c:v>1.0132450331125828</c:v>
                </c:pt>
                <c:pt idx="1">
                  <c:v>0.99605833661805288</c:v>
                </c:pt>
                <c:pt idx="2">
                  <c:v>0.86890243902439024</c:v>
                </c:pt>
                <c:pt idx="3">
                  <c:v>0.8033213936828395</c:v>
                </c:pt>
              </c:numCache>
            </c:numRef>
          </c:val>
          <c:extLst>
            <c:ext xmlns:c16="http://schemas.microsoft.com/office/drawing/2014/chart" uri="{C3380CC4-5D6E-409C-BE32-E72D297353CC}">
              <c16:uniqueId val="{00000006-E63B-4BC9-8B2F-35AD8AE47D5A}"/>
            </c:ext>
          </c:extLst>
        </c:ser>
        <c:ser>
          <c:idx val="7"/>
          <c:order val="7"/>
          <c:tx>
            <c:strRef>
              <c:f>Mapping!$J$92</c:f>
              <c:strCache>
                <c:ptCount val="1"/>
                <c:pt idx="0">
                  <c:v>Hydro (River) </c:v>
                </c:pt>
              </c:strCache>
            </c:strRef>
          </c:tx>
          <c:spPr>
            <a:ln w="25400">
              <a:noFill/>
            </a:ln>
          </c:spPr>
          <c:cat>
            <c:numRef>
              <c:f>Mapping!$F$84:$I$84</c:f>
              <c:numCache>
                <c:formatCode>General</c:formatCode>
                <c:ptCount val="4"/>
                <c:pt idx="0">
                  <c:v>2020</c:v>
                </c:pt>
                <c:pt idx="1">
                  <c:v>2030</c:v>
                </c:pt>
                <c:pt idx="2">
                  <c:v>2040</c:v>
                </c:pt>
                <c:pt idx="3">
                  <c:v>2050</c:v>
                </c:pt>
              </c:numCache>
            </c:numRef>
          </c:cat>
          <c:val>
            <c:numRef>
              <c:f>Mapping!$F$92:$I$92</c:f>
              <c:numCache>
                <c:formatCode>0.00%</c:formatCode>
                <c:ptCount val="4"/>
                <c:pt idx="0">
                  <c:v>0.71109271523178808</c:v>
                </c:pt>
                <c:pt idx="1">
                  <c:v>0.70437524635396143</c:v>
                </c:pt>
                <c:pt idx="2">
                  <c:v>0.61483739837398377</c:v>
                </c:pt>
                <c:pt idx="3">
                  <c:v>0.55910126994464349</c:v>
                </c:pt>
              </c:numCache>
            </c:numRef>
          </c:val>
          <c:extLst>
            <c:ext xmlns:c16="http://schemas.microsoft.com/office/drawing/2014/chart" uri="{C3380CC4-5D6E-409C-BE32-E72D297353CC}">
              <c16:uniqueId val="{00000007-E63B-4BC9-8B2F-35AD8AE47D5A}"/>
            </c:ext>
          </c:extLst>
        </c:ser>
        <c:ser>
          <c:idx val="6"/>
          <c:order val="8"/>
          <c:tx>
            <c:strRef>
              <c:f>Mapping!$J$91</c:f>
              <c:strCache>
                <c:ptCount val="1"/>
                <c:pt idx="0">
                  <c:v>Nuclear</c:v>
                </c:pt>
              </c:strCache>
            </c:strRef>
          </c:tx>
          <c:spPr>
            <a:ln w="25400">
              <a:noFill/>
            </a:ln>
          </c:spPr>
          <c:cat>
            <c:numRef>
              <c:f>Mapping!$F$84:$I$84</c:f>
              <c:numCache>
                <c:formatCode>General</c:formatCode>
                <c:ptCount val="4"/>
                <c:pt idx="0">
                  <c:v>2020</c:v>
                </c:pt>
                <c:pt idx="1">
                  <c:v>2030</c:v>
                </c:pt>
                <c:pt idx="2">
                  <c:v>2040</c:v>
                </c:pt>
                <c:pt idx="3">
                  <c:v>2050</c:v>
                </c:pt>
              </c:numCache>
            </c:numRef>
          </c:cat>
          <c:val>
            <c:numRef>
              <c:f>Mapping!$F$91:$I$91</c:f>
              <c:numCache>
                <c:formatCode>0.00%</c:formatCode>
                <c:ptCount val="4"/>
                <c:pt idx="0">
                  <c:v>0.45860927152317882</c:v>
                </c:pt>
                <c:pt idx="1">
                  <c:v>0.45999211667323614</c:v>
                </c:pt>
                <c:pt idx="2">
                  <c:v>0.40142276422764234</c:v>
                </c:pt>
                <c:pt idx="3">
                  <c:v>0.35395636600455882</c:v>
                </c:pt>
              </c:numCache>
            </c:numRef>
          </c:val>
          <c:extLst>
            <c:ext xmlns:c16="http://schemas.microsoft.com/office/drawing/2014/chart" uri="{C3380CC4-5D6E-409C-BE32-E72D297353CC}">
              <c16:uniqueId val="{00000008-E63B-4BC9-8B2F-35AD8AE47D5A}"/>
            </c:ext>
          </c:extLst>
        </c:ser>
        <c:ser>
          <c:idx val="5"/>
          <c:order val="9"/>
          <c:tx>
            <c:strRef>
              <c:f>Mapping!$J$90</c:f>
              <c:strCache>
                <c:ptCount val="1"/>
                <c:pt idx="0">
                  <c:v>Gas (Base)</c:v>
                </c:pt>
              </c:strCache>
            </c:strRef>
          </c:tx>
          <c:spPr>
            <a:solidFill>
              <a:srgbClr val="7030A0"/>
            </a:solidFill>
            <a:ln w="25400">
              <a:noFill/>
            </a:ln>
          </c:spPr>
          <c:cat>
            <c:numRef>
              <c:f>Mapping!$F$84:$I$84</c:f>
              <c:numCache>
                <c:formatCode>General</c:formatCode>
                <c:ptCount val="4"/>
                <c:pt idx="0">
                  <c:v>2020</c:v>
                </c:pt>
                <c:pt idx="1">
                  <c:v>2030</c:v>
                </c:pt>
                <c:pt idx="2">
                  <c:v>2040</c:v>
                </c:pt>
                <c:pt idx="3">
                  <c:v>2050</c:v>
                </c:pt>
              </c:numCache>
            </c:numRef>
          </c:cat>
          <c:val>
            <c:numRef>
              <c:f>Mapping!$F$90:$I$90</c:f>
              <c:numCache>
                <c:formatCode>0.00%</c:formatCode>
                <c:ptCount val="4"/>
                <c:pt idx="0">
                  <c:v>0.11920529801324505</c:v>
                </c:pt>
                <c:pt idx="1">
                  <c:v>0.30232558139534887</c:v>
                </c:pt>
                <c:pt idx="2">
                  <c:v>0.40142276422764234</c:v>
                </c:pt>
                <c:pt idx="3">
                  <c:v>0.35395636600455882</c:v>
                </c:pt>
              </c:numCache>
            </c:numRef>
          </c:val>
          <c:extLst>
            <c:ext xmlns:c16="http://schemas.microsoft.com/office/drawing/2014/chart" uri="{C3380CC4-5D6E-409C-BE32-E72D297353CC}">
              <c16:uniqueId val="{00000009-E63B-4BC9-8B2F-35AD8AE47D5A}"/>
            </c:ext>
          </c:extLst>
        </c:ser>
        <c:ser>
          <c:idx val="4"/>
          <c:order val="10"/>
          <c:tx>
            <c:strRef>
              <c:f>Mapping!$J$89</c:f>
              <c:strCache>
                <c:ptCount val="1"/>
                <c:pt idx="0">
                  <c:v>Gas (Flex)</c:v>
                </c:pt>
              </c:strCache>
            </c:strRef>
          </c:tx>
          <c:spPr>
            <a:ln w="25400">
              <a:noFill/>
            </a:ln>
          </c:spPr>
          <c:cat>
            <c:numRef>
              <c:f>Mapping!$F$84:$I$84</c:f>
              <c:numCache>
                <c:formatCode>General</c:formatCode>
                <c:ptCount val="4"/>
                <c:pt idx="0">
                  <c:v>2020</c:v>
                </c:pt>
                <c:pt idx="1">
                  <c:v>2030</c:v>
                </c:pt>
                <c:pt idx="2">
                  <c:v>2040</c:v>
                </c:pt>
                <c:pt idx="3">
                  <c:v>2050</c:v>
                </c:pt>
              </c:numCache>
            </c:numRef>
          </c:cat>
          <c:val>
            <c:numRef>
              <c:f>Mapping!$F$89:$I$89</c:f>
              <c:numCache>
                <c:formatCode>0.00%</c:formatCode>
                <c:ptCount val="4"/>
                <c:pt idx="0">
                  <c:v>6.1258278145695372E-2</c:v>
                </c:pt>
                <c:pt idx="1">
                  <c:v>0.13677571935356722</c:v>
                </c:pt>
                <c:pt idx="2">
                  <c:v>0.15074525745257453</c:v>
                </c:pt>
                <c:pt idx="3">
                  <c:v>0.13578638879843702</c:v>
                </c:pt>
              </c:numCache>
            </c:numRef>
          </c:val>
          <c:extLst>
            <c:ext xmlns:c16="http://schemas.microsoft.com/office/drawing/2014/chart" uri="{C3380CC4-5D6E-409C-BE32-E72D297353CC}">
              <c16:uniqueId val="{0000000A-E63B-4BC9-8B2F-35AD8AE47D5A}"/>
            </c:ext>
          </c:extLst>
        </c:ser>
        <c:ser>
          <c:idx val="3"/>
          <c:order val="11"/>
          <c:tx>
            <c:strRef>
              <c:f>Mapping!$J$88</c:f>
              <c:strCache>
                <c:ptCount val="1"/>
                <c:pt idx="0">
                  <c:v>Gas (CHP)</c:v>
                </c:pt>
              </c:strCache>
            </c:strRef>
          </c:tx>
          <c:cat>
            <c:numRef>
              <c:f>Mapping!$F$84:$I$84</c:f>
              <c:numCache>
                <c:formatCode>General</c:formatCode>
                <c:ptCount val="4"/>
                <c:pt idx="0">
                  <c:v>2020</c:v>
                </c:pt>
                <c:pt idx="1">
                  <c:v>2030</c:v>
                </c:pt>
                <c:pt idx="2">
                  <c:v>2040</c:v>
                </c:pt>
                <c:pt idx="3">
                  <c:v>2050</c:v>
                </c:pt>
              </c:numCache>
            </c:numRef>
          </c:cat>
          <c:val>
            <c:numRef>
              <c:f>Mapping!$F$88:$I$88</c:f>
              <c:numCache>
                <c:formatCode>0.00%</c:formatCode>
                <c:ptCount val="4"/>
                <c:pt idx="0">
                  <c:v>6.1258278145695372E-2</c:v>
                </c:pt>
                <c:pt idx="1">
                  <c:v>0.13677571935356722</c:v>
                </c:pt>
                <c:pt idx="2">
                  <c:v>0.15074525745257453</c:v>
                </c:pt>
                <c:pt idx="3">
                  <c:v>0.13578638879843702</c:v>
                </c:pt>
              </c:numCache>
            </c:numRef>
          </c:val>
          <c:extLst>
            <c:ext xmlns:c16="http://schemas.microsoft.com/office/drawing/2014/chart" uri="{C3380CC4-5D6E-409C-BE32-E72D297353CC}">
              <c16:uniqueId val="{0000000B-E63B-4BC9-8B2F-35AD8AE47D5A}"/>
            </c:ext>
          </c:extLst>
        </c:ser>
        <c:ser>
          <c:idx val="2"/>
          <c:order val="12"/>
          <c:tx>
            <c:strRef>
              <c:f>Mapping!$J$87</c:f>
              <c:strCache>
                <c:ptCount val="1"/>
                <c:pt idx="0">
                  <c:v>Waste</c:v>
                </c:pt>
              </c:strCache>
            </c:strRef>
          </c:tx>
          <c:cat>
            <c:numRef>
              <c:f>Mapping!$F$84:$I$84</c:f>
              <c:numCache>
                <c:formatCode>General</c:formatCode>
                <c:ptCount val="4"/>
                <c:pt idx="0">
                  <c:v>2020</c:v>
                </c:pt>
                <c:pt idx="1">
                  <c:v>2030</c:v>
                </c:pt>
                <c:pt idx="2">
                  <c:v>2040</c:v>
                </c:pt>
                <c:pt idx="3">
                  <c:v>2050</c:v>
                </c:pt>
              </c:numCache>
            </c:numRef>
          </c:cat>
          <c:val>
            <c:numRef>
              <c:f>Mapping!$F$87:$I$87</c:f>
              <c:numCache>
                <c:formatCode>0.00%</c:formatCode>
                <c:ptCount val="4"/>
                <c:pt idx="0">
                  <c:v>4.4701986754966894E-2</c:v>
                </c:pt>
                <c:pt idx="1">
                  <c:v>0.10918407567993695</c:v>
                </c:pt>
                <c:pt idx="2">
                  <c:v>0.13719512195121952</c:v>
                </c:pt>
                <c:pt idx="3">
                  <c:v>0.13578638879843702</c:v>
                </c:pt>
              </c:numCache>
            </c:numRef>
          </c:val>
          <c:extLst>
            <c:ext xmlns:c16="http://schemas.microsoft.com/office/drawing/2014/chart" uri="{C3380CC4-5D6E-409C-BE32-E72D297353CC}">
              <c16:uniqueId val="{0000000C-E63B-4BC9-8B2F-35AD8AE47D5A}"/>
            </c:ext>
          </c:extLst>
        </c:ser>
        <c:ser>
          <c:idx val="1"/>
          <c:order val="13"/>
          <c:tx>
            <c:strRef>
              <c:f>Mapping!$J$86</c:f>
              <c:strCache>
                <c:ptCount val="1"/>
                <c:pt idx="0">
                  <c:v>CHP-Distributed</c:v>
                </c:pt>
              </c:strCache>
            </c:strRef>
          </c:tx>
          <c:cat>
            <c:numRef>
              <c:f>Mapping!$F$84:$I$84</c:f>
              <c:numCache>
                <c:formatCode>General</c:formatCode>
                <c:ptCount val="4"/>
                <c:pt idx="0">
                  <c:v>2020</c:v>
                </c:pt>
                <c:pt idx="1">
                  <c:v>2030</c:v>
                </c:pt>
                <c:pt idx="2">
                  <c:v>2040</c:v>
                </c:pt>
                <c:pt idx="3">
                  <c:v>2050</c:v>
                </c:pt>
              </c:numCache>
            </c:numRef>
          </c:cat>
          <c:val>
            <c:numRef>
              <c:f>Mapping!$F$86:$I$86</c:f>
              <c:numCache>
                <c:formatCode>0.00%</c:formatCode>
                <c:ptCount val="4"/>
                <c:pt idx="0">
                  <c:v>2.0695364238410598E-2</c:v>
                </c:pt>
                <c:pt idx="1">
                  <c:v>8.6716594402838007E-2</c:v>
                </c:pt>
                <c:pt idx="2">
                  <c:v>0.11856368563685638</c:v>
                </c:pt>
                <c:pt idx="3">
                  <c:v>0.1172256593943341</c:v>
                </c:pt>
              </c:numCache>
            </c:numRef>
          </c:val>
          <c:extLst>
            <c:ext xmlns:c16="http://schemas.microsoft.com/office/drawing/2014/chart" uri="{C3380CC4-5D6E-409C-BE32-E72D297353CC}">
              <c16:uniqueId val="{0000000D-E63B-4BC9-8B2F-35AD8AE47D5A}"/>
            </c:ext>
          </c:extLst>
        </c:ser>
        <c:dLbls>
          <c:showLegendKey val="0"/>
          <c:showVal val="0"/>
          <c:showCatName val="0"/>
          <c:showSerName val="0"/>
          <c:showPercent val="0"/>
          <c:showBubbleSize val="0"/>
        </c:dLbls>
        <c:axId val="137513984"/>
        <c:axId val="137544448"/>
      </c:areaChart>
      <c:catAx>
        <c:axId val="137513984"/>
        <c:scaling>
          <c:orientation val="minMax"/>
        </c:scaling>
        <c:delete val="0"/>
        <c:axPos val="b"/>
        <c:numFmt formatCode="General" sourceLinked="1"/>
        <c:majorTickMark val="out"/>
        <c:minorTickMark val="none"/>
        <c:tickLblPos val="low"/>
        <c:txPr>
          <a:bodyPr/>
          <a:lstStyle/>
          <a:p>
            <a:pPr>
              <a:defRPr sz="1000">
                <a:latin typeface="Segoe UI" panose="020B0502040204020203" pitchFamily="34" charset="0"/>
                <a:ea typeface="Segoe UI" panose="020B0502040204020203" pitchFamily="34" charset="0"/>
                <a:cs typeface="Segoe UI" panose="020B0502040204020203" pitchFamily="34" charset="0"/>
              </a:defRPr>
            </a:pPr>
            <a:endParaRPr lang="en-US"/>
          </a:p>
        </c:txPr>
        <c:crossAx val="137544448"/>
        <c:crosses val="autoZero"/>
        <c:auto val="1"/>
        <c:lblAlgn val="ctr"/>
        <c:lblOffset val="100"/>
        <c:noMultiLvlLbl val="0"/>
      </c:catAx>
      <c:valAx>
        <c:axId val="137544448"/>
        <c:scaling>
          <c:orientation val="minMax"/>
        </c:scaling>
        <c:delete val="0"/>
        <c:axPos val="l"/>
        <c:numFmt formatCode="0.00%" sourceLinked="1"/>
        <c:majorTickMark val="out"/>
        <c:minorTickMark val="none"/>
        <c:tickLblPos val="nextTo"/>
        <c:txPr>
          <a:bodyPr/>
          <a:lstStyle/>
          <a:p>
            <a:pPr>
              <a:defRPr sz="1000">
                <a:latin typeface="Segoe UI" panose="020B0502040204020203" pitchFamily="34" charset="0"/>
                <a:ea typeface="Segoe UI" panose="020B0502040204020203" pitchFamily="34" charset="0"/>
                <a:cs typeface="Segoe UI" panose="020B0502040204020203" pitchFamily="34" charset="0"/>
              </a:defRPr>
            </a:pPr>
            <a:endParaRPr lang="en-US"/>
          </a:p>
        </c:txPr>
        <c:crossAx val="137513984"/>
        <c:crosses val="autoZero"/>
        <c:crossBetween val="midCat"/>
      </c:valAx>
    </c:plotArea>
    <c:plotVisOnly val="1"/>
    <c:dispBlanksAs val="zero"/>
    <c:showDLblsOverMax val="0"/>
  </c:chart>
  <c:externalData r:id="rId1">
    <c:autoUpdate val="0"/>
  </c:externalData>
</c:chartSpace>
</file>

<file path=ppt/drawings/_rels/drawing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chart" Target="../charts/chart2.xml"/></Relationships>
</file>

<file path=ppt/drawings/drawing1.xml><?xml version="1.0" encoding="utf-8"?>
<c:userShapes xmlns:c="http://schemas.openxmlformats.org/drawingml/2006/chart">
  <cdr:relSizeAnchor xmlns:cdr="http://schemas.openxmlformats.org/drawingml/2006/chartDrawing">
    <cdr:from>
      <cdr:x>0.14306</cdr:x>
      <cdr:y>0.15622</cdr:y>
    </cdr:from>
    <cdr:to>
      <cdr:x>0.88333</cdr:x>
      <cdr:y>0.70457</cdr:y>
    </cdr:to>
    <cdr:sp macro="" textlink="">
      <cdr:nvSpPr>
        <cdr:cNvPr id="2" name="Rectangle 1"/>
        <cdr:cNvSpPr/>
      </cdr:nvSpPr>
      <cdr:spPr>
        <a:xfrm xmlns:a="http://schemas.openxmlformats.org/drawingml/2006/main">
          <a:off x="1330271" y="949271"/>
          <a:ext cx="6883831" cy="3332136"/>
        </a:xfrm>
        <a:prstGeom xmlns:a="http://schemas.openxmlformats.org/drawingml/2006/main" prst="rect">
          <a:avLst/>
        </a:prstGeom>
        <a:solidFill xmlns:a="http://schemas.openxmlformats.org/drawingml/2006/main">
          <a:sysClr val="window" lastClr="FFFFFF"/>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cdr:y>
    </cdr:from>
    <cdr:to>
      <cdr:x>0.49554</cdr:x>
      <cdr:y>0.83533</cdr:y>
    </cdr:to>
    <cdr:graphicFrame macro="">
      <cdr:nvGraphicFramePr>
        <cdr:cNvPr id="3" name="Chart 4">
          <a:extLst xmlns:a="http://schemas.openxmlformats.org/drawingml/2006/main">
            <a:ext uri="{FF2B5EF4-FFF2-40B4-BE49-F238E27FC236}">
              <a16:creationId xmlns:a16="http://schemas.microsoft.com/office/drawing/2014/main" id="{6CAA7EFE-9F6F-424D-B438-54CC84600CE8}"/>
            </a:ext>
          </a:extLst>
        </cdr:cNvPr>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0.50446</cdr:x>
      <cdr:y>0</cdr:y>
    </cdr:from>
    <cdr:to>
      <cdr:x>1</cdr:x>
      <cdr:y>0.83533</cdr:y>
    </cdr:to>
    <cdr:graphicFrame macro="">
      <cdr:nvGraphicFramePr>
        <cdr:cNvPr id="4" name="Chart 5">
          <a:extLst xmlns:a="http://schemas.openxmlformats.org/drawingml/2006/main">
            <a:ext uri="{FF2B5EF4-FFF2-40B4-BE49-F238E27FC236}">
              <a16:creationId xmlns:a16="http://schemas.microsoft.com/office/drawing/2014/main" id="{BCB57337-CBA1-49AC-9AE5-9655E8713293}"/>
            </a:ext>
          </a:extLst>
        </cdr:cNvPr>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5135C-0E13-404F-9C25-0595537923D6}" type="datetimeFigureOut">
              <a:rPr lang="en-US" smtClean="0"/>
              <a:t>06-Sep-17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BB88F-2D0D-4195-8503-9C478FDF0526}" type="slidenum">
              <a:rPr lang="en-US" smtClean="0"/>
              <a:t>‹#›</a:t>
            </a:fld>
            <a:endParaRPr lang="en-US"/>
          </a:p>
        </p:txBody>
      </p:sp>
    </p:spTree>
    <p:extLst>
      <p:ext uri="{BB962C8B-B14F-4D97-AF65-F5344CB8AC3E}">
        <p14:creationId xmlns:p14="http://schemas.microsoft.com/office/powerpoint/2010/main" val="3061874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Here is a representation</a:t>
            </a:r>
            <a:r>
              <a:rPr lang="en-CA" sz="1200" baseline="0" dirty="0"/>
              <a:t> of the energy supply chain in Natem, it is like the product system in LCA. The process goes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aseline="0" dirty="0"/>
              <a:t>If we do a zoom into one of this processes you will have something like this, a gas furnace for detached houses, it provides heat and it receives natural gas. To do an inventory you could find an LCI of a equivalent process. Adapt the parameters so it is consistent and use the difference in output of that process between two scenarios to create a CLCA inventory.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aseline="0" dirty="0"/>
              <a:t>If you do this for all the final demands  You will have a complete inventory, but not necessarily a representative one. Because other things change upstream. And your LCI is representative of 2011, not the modelled period</a:t>
            </a:r>
            <a:endParaRPr lang="en-CA"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RES in TIMES = product system in LCA</a:t>
            </a:r>
            <a:endParaRPr lang="en-US" sz="1200" dirty="0"/>
          </a:p>
          <a:p>
            <a:endParaRPr lang="en-CA" baseline="0" dirty="0"/>
          </a:p>
          <a:p>
            <a:r>
              <a:rPr lang="en-CA" sz="1200" dirty="0"/>
              <a:t>1) Find valid LCI proxy</a:t>
            </a:r>
          </a:p>
          <a:p>
            <a:r>
              <a:rPr lang="en-CA" sz="1200" dirty="0"/>
              <a:t>2) Adapt it:</a:t>
            </a:r>
          </a:p>
          <a:p>
            <a:pPr marL="285750" indent="-285750">
              <a:buFontTx/>
              <a:buChar char="-"/>
            </a:pPr>
            <a:r>
              <a:rPr lang="en-CA" sz="1200" dirty="0"/>
              <a:t>Origin of gas</a:t>
            </a:r>
          </a:p>
          <a:p>
            <a:pPr marL="285750" indent="-285750">
              <a:buFontTx/>
              <a:buChar char="-"/>
            </a:pPr>
            <a:r>
              <a:rPr lang="en-CA" sz="1200" dirty="0"/>
              <a:t>Efficiency</a:t>
            </a:r>
          </a:p>
          <a:p>
            <a:pPr marL="285750" indent="-285750">
              <a:buFontTx/>
              <a:buChar char="-"/>
            </a:pPr>
            <a:r>
              <a:rPr lang="en-CA" sz="1200" dirty="0"/>
              <a:t>Emission factors</a:t>
            </a:r>
          </a:p>
          <a:p>
            <a:pPr marL="285750" indent="-285750">
              <a:buFontTx/>
              <a:buChar char="-"/>
            </a:pPr>
            <a:r>
              <a:rPr lang="en-CA" sz="1200" dirty="0"/>
              <a:t>…</a:t>
            </a:r>
            <a:endParaRPr lang="es-ES" sz="1200" dirty="0"/>
          </a:p>
          <a:p>
            <a:endParaRPr lang="en-CA" baseline="0" dirty="0"/>
          </a:p>
          <a:p>
            <a:endParaRPr lang="en-CA" baseline="0" dirty="0"/>
          </a:p>
        </p:txBody>
      </p:sp>
      <p:sp>
        <p:nvSpPr>
          <p:cNvPr id="4" name="Slide Number Placeholder 3"/>
          <p:cNvSpPr>
            <a:spLocks noGrp="1"/>
          </p:cNvSpPr>
          <p:nvPr>
            <p:ph type="sldNum" sz="quarter" idx="10"/>
          </p:nvPr>
        </p:nvSpPr>
        <p:spPr/>
        <p:txBody>
          <a:bodyPr/>
          <a:lstStyle/>
          <a:p>
            <a:fld id="{02D99FF0-A744-4415-A456-35F6C80F77A0}" type="slidenum">
              <a:rPr lang="en-US" smtClean="0"/>
              <a:t>27</a:t>
            </a:fld>
            <a:endParaRPr lang="en-US"/>
          </a:p>
        </p:txBody>
      </p:sp>
    </p:spTree>
    <p:extLst>
      <p:ext uri="{BB962C8B-B14F-4D97-AF65-F5344CB8AC3E}">
        <p14:creationId xmlns:p14="http://schemas.microsoft.com/office/powerpoint/2010/main" val="3203547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CH" dirty="0"/>
              <a:t>Import /</a:t>
            </a:r>
            <a:r>
              <a:rPr lang="de-CH" dirty="0" err="1"/>
              <a:t>export</a:t>
            </a:r>
            <a:endParaRPr lang="de-CH" dirty="0"/>
          </a:p>
          <a:p>
            <a:r>
              <a:rPr lang="de-CH" dirty="0" err="1"/>
              <a:t>filtering</a:t>
            </a:r>
            <a:endParaRPr lang="de-CH" dirty="0"/>
          </a:p>
          <a:p>
            <a:r>
              <a:rPr lang="de-CH" dirty="0" err="1"/>
              <a:t>scale</a:t>
            </a:r>
            <a:r>
              <a:rPr lang="de-CH" baseline="0" dirty="0"/>
              <a:t> </a:t>
            </a:r>
            <a:r>
              <a:rPr lang="de-CH" baseline="0" dirty="0" err="1"/>
              <a:t>exchanges</a:t>
            </a:r>
            <a:endParaRPr lang="de-CH" baseline="0" dirty="0"/>
          </a:p>
          <a:p>
            <a:endParaRPr lang="de-CH" dirty="0"/>
          </a:p>
        </p:txBody>
      </p:sp>
      <p:sp>
        <p:nvSpPr>
          <p:cNvPr id="4" name="Slide Number Placeholder 3"/>
          <p:cNvSpPr>
            <a:spLocks noGrp="1"/>
          </p:cNvSpPr>
          <p:nvPr>
            <p:ph type="sldNum" sz="quarter" idx="10"/>
          </p:nvPr>
        </p:nvSpPr>
        <p:spPr/>
        <p:txBody>
          <a:bodyPr/>
          <a:lstStyle/>
          <a:p>
            <a:pPr>
              <a:defRPr/>
            </a:pPr>
            <a:fld id="{EC696245-F065-0B47-B74E-D5003861FD61}" type="slidenum">
              <a:rPr lang="de-DE" smtClean="0"/>
              <a:pPr>
                <a:defRPr/>
              </a:pPr>
              <a:t>37</a:t>
            </a:fld>
            <a:endParaRPr lang="de-DE" dirty="0"/>
          </a:p>
        </p:txBody>
      </p:sp>
    </p:spTree>
    <p:extLst>
      <p:ext uri="{BB962C8B-B14F-4D97-AF65-F5344CB8AC3E}">
        <p14:creationId xmlns:p14="http://schemas.microsoft.com/office/powerpoint/2010/main" val="3984534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E24A-1DA2-473B-8ED6-0CB6AA23B2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9457E8-F5D6-4A17-8AB3-0C83D36F65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1C0E2D-6A90-48E2-AA91-B07C786ED232}"/>
              </a:ext>
            </a:extLst>
          </p:cNvPr>
          <p:cNvSpPr>
            <a:spLocks noGrp="1"/>
          </p:cNvSpPr>
          <p:nvPr>
            <p:ph type="dt" sz="half" idx="10"/>
          </p:nvPr>
        </p:nvSpPr>
        <p:spPr/>
        <p:txBody>
          <a:bodyPr/>
          <a:lstStyle/>
          <a:p>
            <a:fld id="{26AC334A-6548-4400-8F93-8E4B89231DF0}" type="datetime1">
              <a:rPr lang="en-US" smtClean="0"/>
              <a:t>06-Sep-17</a:t>
            </a:fld>
            <a:endParaRPr lang="en-US" dirty="0"/>
          </a:p>
        </p:txBody>
      </p:sp>
      <p:sp>
        <p:nvSpPr>
          <p:cNvPr id="5" name="Footer Placeholder 4">
            <a:extLst>
              <a:ext uri="{FF2B5EF4-FFF2-40B4-BE49-F238E27FC236}">
                <a16:creationId xmlns:a16="http://schemas.microsoft.com/office/drawing/2014/main" id="{BAA7F816-D9AA-4B5B-AFB9-B49E6AC76D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ED1B63-97D8-410A-B6AF-107667943E3F}"/>
              </a:ext>
            </a:extLst>
          </p:cNvPr>
          <p:cNvSpPr>
            <a:spLocks noGrp="1"/>
          </p:cNvSpPr>
          <p:nvPr>
            <p:ph type="sldNum" sz="quarter" idx="12"/>
          </p:nvPr>
        </p:nvSpPr>
        <p:spPr/>
        <p:txBody>
          <a:bodyPr/>
          <a:lstStyle/>
          <a:p>
            <a:fld id="{F675D1D8-846D-432A-9C08-C54CDB2BF677}" type="slidenum">
              <a:rPr lang="en-US" smtClean="0"/>
              <a:t>‹#›</a:t>
            </a:fld>
            <a:endParaRPr lang="en-US" dirty="0"/>
          </a:p>
        </p:txBody>
      </p:sp>
    </p:spTree>
    <p:extLst>
      <p:ext uri="{BB962C8B-B14F-4D97-AF65-F5344CB8AC3E}">
        <p14:creationId xmlns:p14="http://schemas.microsoft.com/office/powerpoint/2010/main" val="3787235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C8D4-ABAE-4615-A527-DC88AC9D85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FE9D6F-5938-4F75-877C-3F0B32AA16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71AEB-4868-430B-8CC9-A72B68DBC958}"/>
              </a:ext>
            </a:extLst>
          </p:cNvPr>
          <p:cNvSpPr>
            <a:spLocks noGrp="1"/>
          </p:cNvSpPr>
          <p:nvPr>
            <p:ph type="dt" sz="half" idx="10"/>
          </p:nvPr>
        </p:nvSpPr>
        <p:spPr/>
        <p:txBody>
          <a:bodyPr/>
          <a:lstStyle/>
          <a:p>
            <a:fld id="{00F943C6-0CD9-4084-988D-D2EDA0AE4BA5}" type="datetime1">
              <a:rPr lang="en-US" smtClean="0"/>
              <a:t>06-Sep-17</a:t>
            </a:fld>
            <a:endParaRPr lang="en-US" dirty="0"/>
          </a:p>
        </p:txBody>
      </p:sp>
      <p:sp>
        <p:nvSpPr>
          <p:cNvPr id="5" name="Footer Placeholder 4">
            <a:extLst>
              <a:ext uri="{FF2B5EF4-FFF2-40B4-BE49-F238E27FC236}">
                <a16:creationId xmlns:a16="http://schemas.microsoft.com/office/drawing/2014/main" id="{C033506D-2C71-4A3B-A66C-515080BCBA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FF2593-5A0C-4482-AC2F-A7D01C193FBA}"/>
              </a:ext>
            </a:extLst>
          </p:cNvPr>
          <p:cNvSpPr>
            <a:spLocks noGrp="1"/>
          </p:cNvSpPr>
          <p:nvPr>
            <p:ph type="sldNum" sz="quarter" idx="12"/>
          </p:nvPr>
        </p:nvSpPr>
        <p:spPr/>
        <p:txBody>
          <a:bodyPr/>
          <a:lstStyle/>
          <a:p>
            <a:fld id="{F675D1D8-846D-432A-9C08-C54CDB2BF677}" type="slidenum">
              <a:rPr lang="en-US" smtClean="0"/>
              <a:t>‹#›</a:t>
            </a:fld>
            <a:endParaRPr lang="en-US" dirty="0"/>
          </a:p>
        </p:txBody>
      </p:sp>
    </p:spTree>
    <p:extLst>
      <p:ext uri="{BB962C8B-B14F-4D97-AF65-F5344CB8AC3E}">
        <p14:creationId xmlns:p14="http://schemas.microsoft.com/office/powerpoint/2010/main" val="24000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B93AF-F44B-439C-90E9-3470C485DC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3958B6-9AE6-43A4-A98B-6594D1870F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E7481-AC6D-4136-99E4-5A2FF6B55893}"/>
              </a:ext>
            </a:extLst>
          </p:cNvPr>
          <p:cNvSpPr>
            <a:spLocks noGrp="1"/>
          </p:cNvSpPr>
          <p:nvPr>
            <p:ph type="dt" sz="half" idx="10"/>
          </p:nvPr>
        </p:nvSpPr>
        <p:spPr/>
        <p:txBody>
          <a:bodyPr/>
          <a:lstStyle/>
          <a:p>
            <a:fld id="{1502EDE6-2A18-4A9D-A03F-6D9C08B449A7}" type="datetime1">
              <a:rPr lang="en-US" smtClean="0"/>
              <a:t>06-Sep-17</a:t>
            </a:fld>
            <a:endParaRPr lang="en-US" dirty="0"/>
          </a:p>
        </p:txBody>
      </p:sp>
      <p:sp>
        <p:nvSpPr>
          <p:cNvPr id="5" name="Footer Placeholder 4">
            <a:extLst>
              <a:ext uri="{FF2B5EF4-FFF2-40B4-BE49-F238E27FC236}">
                <a16:creationId xmlns:a16="http://schemas.microsoft.com/office/drawing/2014/main" id="{7F86EABA-EDB2-4DD9-93D7-B662728369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DE4D95-BB40-46AB-8768-4CB840F26516}"/>
              </a:ext>
            </a:extLst>
          </p:cNvPr>
          <p:cNvSpPr>
            <a:spLocks noGrp="1"/>
          </p:cNvSpPr>
          <p:nvPr>
            <p:ph type="sldNum" sz="quarter" idx="12"/>
          </p:nvPr>
        </p:nvSpPr>
        <p:spPr/>
        <p:txBody>
          <a:bodyPr/>
          <a:lstStyle/>
          <a:p>
            <a:fld id="{F675D1D8-846D-432A-9C08-C54CDB2BF677}" type="slidenum">
              <a:rPr lang="en-US" smtClean="0"/>
              <a:t>‹#›</a:t>
            </a:fld>
            <a:endParaRPr lang="en-US" dirty="0"/>
          </a:p>
        </p:txBody>
      </p:sp>
    </p:spTree>
    <p:extLst>
      <p:ext uri="{BB962C8B-B14F-4D97-AF65-F5344CB8AC3E}">
        <p14:creationId xmlns:p14="http://schemas.microsoft.com/office/powerpoint/2010/main" val="289230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8" name="Inhaltsplatzhalter 7"/>
          <p:cNvSpPr>
            <a:spLocks noGrp="1"/>
          </p:cNvSpPr>
          <p:nvPr>
            <p:ph sz="quarter" idx="13" hasCustomPrompt="1"/>
          </p:nvPr>
        </p:nvSpPr>
        <p:spPr/>
        <p:txBody>
          <a:bodyPr/>
          <a:lstStyle>
            <a:lvl1pPr marL="177791" marR="0" indent="-177791" algn="l" defTabSz="914353"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a:latin typeface="+mn-lt"/>
              </a:defRPr>
            </a:lvl1pPr>
            <a:lvl2pPr marL="355582" marR="0" indent="-177791" algn="l" defTabSz="914353"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a:latin typeface="+mn-lt"/>
              </a:defRPr>
            </a:lvl2pPr>
            <a:lvl3pPr marL="539722" marR="0" indent="-184140" algn="l" defTabSz="914353"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a:latin typeface="+mn-lt"/>
              </a:defRPr>
            </a:lvl3pPr>
            <a:lvl4pPr marL="717514" marR="0" indent="-177791" algn="l" defTabSz="914353"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a:latin typeface="+mn-lt"/>
              </a:defRPr>
            </a:lvl4pPr>
            <a:lvl5pPr marL="895304" marR="0" indent="-177791" algn="l" defTabSz="914353"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a:latin typeface="+mn-lt"/>
              </a:defRPr>
            </a:lvl5pPr>
            <a:lvl6pPr marL="1074683" indent="-179379">
              <a:lnSpc>
                <a:spcPct val="110000"/>
              </a:lnSpc>
              <a:buClr>
                <a:schemeClr val="tx1"/>
              </a:buClr>
              <a:buFont typeface="Symbol" panose="05050102010706020507" pitchFamily="18" charset="2"/>
              <a:buChar char="-"/>
              <a:defRPr sz="1600"/>
            </a:lvl6pPr>
            <a:lvl7pPr marL="1257236" indent="-182554">
              <a:lnSpc>
                <a:spcPct val="110000"/>
              </a:lnSpc>
              <a:buFont typeface="Symbol" panose="05050102010706020507" pitchFamily="18" charset="2"/>
              <a:buChar char="-"/>
              <a:defRPr sz="1600"/>
            </a:lvl7pPr>
            <a:lvl8pPr marL="1436615" indent="-179379">
              <a:lnSpc>
                <a:spcPct val="110000"/>
              </a:lnSpc>
              <a:buFont typeface="Symbol" panose="05050102010706020507" pitchFamily="18" charset="2"/>
              <a:buChar char="-"/>
              <a:defRPr sz="1600"/>
            </a:lvl8pPr>
            <a:lvl9pPr marL="1614405" indent="-177791">
              <a:lnSpc>
                <a:spcPct val="110000"/>
              </a:lnSpc>
              <a:buFont typeface="Symbol" panose="05050102010706020507" pitchFamily="18" charset="2"/>
              <a:buChar char="-"/>
              <a:defRPr sz="1600"/>
            </a:lvl9pPr>
          </a:lstStyle>
          <a:p>
            <a:pPr lvl="0"/>
            <a:r>
              <a:rPr lang="en-GB" noProof="0" dirty="0" err="1"/>
              <a:t>Mastertextformat</a:t>
            </a:r>
            <a:r>
              <a:rPr lang="en-GB" noProof="0" dirty="0"/>
              <a:t> </a:t>
            </a:r>
            <a:r>
              <a:rPr lang="en-GB" noProof="0" dirty="0" err="1"/>
              <a:t>bearbeiten</a:t>
            </a:r>
            <a:endParaRPr lang="en-GB" noProof="0" dirty="0"/>
          </a:p>
          <a:p>
            <a:pPr lvl="1"/>
            <a:r>
              <a:rPr lang="en-GB" noProof="0" dirty="0" err="1"/>
              <a:t>Zweite</a:t>
            </a:r>
            <a:r>
              <a:rPr lang="en-GB" noProof="0" dirty="0"/>
              <a:t> </a:t>
            </a:r>
            <a:r>
              <a:rPr lang="en-GB" noProof="0" dirty="0" err="1"/>
              <a:t>Ebene</a:t>
            </a:r>
            <a:endParaRPr lang="en-GB" noProof="0" dirty="0"/>
          </a:p>
          <a:p>
            <a:pPr lvl="2"/>
            <a:r>
              <a:rPr lang="en-GB" noProof="0" dirty="0" err="1"/>
              <a:t>Dritte</a:t>
            </a:r>
            <a:r>
              <a:rPr lang="en-GB" noProof="0" dirty="0"/>
              <a:t> </a:t>
            </a:r>
            <a:r>
              <a:rPr lang="en-GB" noProof="0" dirty="0" err="1"/>
              <a:t>Ebene</a:t>
            </a:r>
            <a:endParaRPr lang="en-GB" noProof="0" dirty="0"/>
          </a:p>
          <a:p>
            <a:pPr lvl="3"/>
            <a:r>
              <a:rPr lang="en-GB" noProof="0" dirty="0" err="1"/>
              <a:t>Vierte</a:t>
            </a:r>
            <a:r>
              <a:rPr lang="en-GB" noProof="0" dirty="0"/>
              <a:t> </a:t>
            </a:r>
            <a:r>
              <a:rPr lang="en-GB" noProof="0" dirty="0" err="1"/>
              <a:t>Ebene</a:t>
            </a:r>
            <a:endParaRPr lang="en-GB" noProof="0" dirty="0"/>
          </a:p>
          <a:p>
            <a:pPr lvl="4"/>
            <a:r>
              <a:rPr lang="en-GB" noProof="0" dirty="0" err="1"/>
              <a:t>Fünfte</a:t>
            </a:r>
            <a:r>
              <a:rPr lang="en-GB" noProof="0" dirty="0"/>
              <a:t> </a:t>
            </a:r>
            <a:r>
              <a:rPr lang="en-GB" noProof="0" dirty="0" err="1"/>
              <a:t>Ebene</a:t>
            </a:r>
            <a:endParaRPr lang="en-GB" noProof="0" dirty="0"/>
          </a:p>
          <a:p>
            <a:pPr lvl="5"/>
            <a:r>
              <a:rPr lang="en-GB" noProof="0" dirty="0" err="1"/>
              <a:t>Sechste</a:t>
            </a:r>
            <a:r>
              <a:rPr lang="en-GB" noProof="0" dirty="0"/>
              <a:t> </a:t>
            </a:r>
            <a:r>
              <a:rPr lang="en-GB" noProof="0" dirty="0" err="1"/>
              <a:t>Ebene</a:t>
            </a:r>
            <a:endParaRPr lang="en-GB" noProof="0" dirty="0"/>
          </a:p>
          <a:p>
            <a:pPr lvl="6"/>
            <a:r>
              <a:rPr lang="en-GB" noProof="0" dirty="0" err="1"/>
              <a:t>Siebte</a:t>
            </a:r>
            <a:r>
              <a:rPr lang="en-GB" noProof="0" dirty="0"/>
              <a:t> </a:t>
            </a:r>
            <a:r>
              <a:rPr lang="en-GB" noProof="0" dirty="0" err="1"/>
              <a:t>Ebene</a:t>
            </a:r>
            <a:endParaRPr lang="en-GB" noProof="0" dirty="0"/>
          </a:p>
          <a:p>
            <a:pPr lvl="7"/>
            <a:r>
              <a:rPr lang="en-GB" noProof="0" dirty="0" err="1"/>
              <a:t>Achte</a:t>
            </a:r>
            <a:r>
              <a:rPr lang="en-GB" noProof="0" dirty="0"/>
              <a:t> </a:t>
            </a:r>
            <a:r>
              <a:rPr lang="en-GB" noProof="0" dirty="0" err="1"/>
              <a:t>Ebene</a:t>
            </a:r>
            <a:endParaRPr lang="en-GB" noProof="0" dirty="0"/>
          </a:p>
          <a:p>
            <a:pPr lvl="8"/>
            <a:r>
              <a:rPr lang="en-GB" noProof="0" dirty="0" err="1"/>
              <a:t>Neunte</a:t>
            </a:r>
            <a:r>
              <a:rPr lang="en-GB" noProof="0" dirty="0"/>
              <a:t> </a:t>
            </a:r>
            <a:r>
              <a:rPr lang="en-GB" noProof="0" dirty="0" err="1"/>
              <a:t>Ebene</a:t>
            </a:r>
            <a:endParaRPr kumimoji="0" lang="en-GB" sz="1800" b="0" i="0" u="none" strike="noStrike" kern="1200" cap="none" spc="0" normalizeH="0" baseline="0" noProof="0" dirty="0">
              <a:ln>
                <a:noFill/>
              </a:ln>
              <a:solidFill>
                <a:prstClr val="black">
                  <a:lumMod val="65000"/>
                  <a:lumOff val="35000"/>
                </a:prstClr>
              </a:solidFill>
              <a:effectLst/>
              <a:uLnTx/>
              <a:uFillTx/>
              <a:latin typeface="Rockwell"/>
              <a:ea typeface="+mn-ea"/>
              <a:cs typeface="+mn-cs"/>
            </a:endParaRPr>
          </a:p>
        </p:txBody>
      </p:sp>
      <p:sp>
        <p:nvSpPr>
          <p:cNvPr id="10" name="Titel 9"/>
          <p:cNvSpPr>
            <a:spLocks noGrp="1"/>
          </p:cNvSpPr>
          <p:nvPr>
            <p:ph type="title"/>
          </p:nvPr>
        </p:nvSpPr>
        <p:spPr/>
        <p:txBody>
          <a:bodyPr/>
          <a:lstStyle/>
          <a:p>
            <a:r>
              <a:rPr lang="en-GB" noProof="0" dirty="0" err="1"/>
              <a:t>Titelmasterformat</a:t>
            </a:r>
            <a:r>
              <a:rPr lang="en-GB" noProof="0" dirty="0"/>
              <a:t> </a:t>
            </a:r>
            <a:r>
              <a:rPr lang="en-GB" noProof="0" dirty="0" err="1"/>
              <a:t>durch</a:t>
            </a:r>
            <a:r>
              <a:rPr lang="en-GB" noProof="0" dirty="0"/>
              <a:t> </a:t>
            </a:r>
            <a:r>
              <a:rPr lang="en-GB" noProof="0" dirty="0" err="1"/>
              <a:t>Klicken</a:t>
            </a:r>
            <a:r>
              <a:rPr lang="en-GB" noProof="0" dirty="0"/>
              <a:t> </a:t>
            </a:r>
            <a:r>
              <a:rPr lang="en-GB" noProof="0" dirty="0" err="1"/>
              <a:t>bearbeiten</a:t>
            </a:r>
            <a:endParaRPr lang="en-GB" noProof="0" dirty="0"/>
          </a:p>
        </p:txBody>
      </p:sp>
      <p:sp>
        <p:nvSpPr>
          <p:cNvPr id="14" name="Foliennummernplatzhalter 13"/>
          <p:cNvSpPr>
            <a:spLocks noGrp="1"/>
          </p:cNvSpPr>
          <p:nvPr>
            <p:ph type="sldNum" sz="quarter" idx="16"/>
          </p:nvPr>
        </p:nvSpPr>
        <p:spPr/>
        <p:txBody>
          <a:bodyPr/>
          <a:lstStyle/>
          <a:p>
            <a:pPr algn="r">
              <a:defRPr/>
            </a:pPr>
            <a:r>
              <a:rPr lang="de-DE" dirty="0"/>
              <a:t>Page </a:t>
            </a:r>
            <a:fld id="{EBC07571-3134-BB4B-B83F-1A9FE18D34F3}" type="slidenum">
              <a:rPr lang="de-DE" smtClean="0"/>
              <a:pPr algn="r">
                <a:defRPr/>
              </a:pPr>
              <a:t>‹#›</a:t>
            </a:fld>
            <a:endParaRPr lang="de-DE" dirty="0"/>
          </a:p>
        </p:txBody>
      </p:sp>
    </p:spTree>
    <p:extLst>
      <p:ext uri="{BB962C8B-B14F-4D97-AF65-F5344CB8AC3E}">
        <p14:creationId xmlns:p14="http://schemas.microsoft.com/office/powerpoint/2010/main" val="10840539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F3A0-2801-4B7A-BAC4-107DDFFDF6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AE974-397B-4D77-A08C-80501CC5B9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87D15-9B8B-4B57-B225-5E0643EC0B99}"/>
              </a:ext>
            </a:extLst>
          </p:cNvPr>
          <p:cNvSpPr>
            <a:spLocks noGrp="1"/>
          </p:cNvSpPr>
          <p:nvPr>
            <p:ph type="dt" sz="half" idx="10"/>
          </p:nvPr>
        </p:nvSpPr>
        <p:spPr/>
        <p:txBody>
          <a:bodyPr/>
          <a:lstStyle/>
          <a:p>
            <a:fld id="{F31EE269-13B8-45BD-83BF-E97DA42089A8}" type="datetime1">
              <a:rPr lang="en-US" smtClean="0"/>
              <a:t>06-Sep-17</a:t>
            </a:fld>
            <a:endParaRPr lang="en-US" dirty="0"/>
          </a:p>
        </p:txBody>
      </p:sp>
      <p:sp>
        <p:nvSpPr>
          <p:cNvPr id="5" name="Footer Placeholder 4">
            <a:extLst>
              <a:ext uri="{FF2B5EF4-FFF2-40B4-BE49-F238E27FC236}">
                <a16:creationId xmlns:a16="http://schemas.microsoft.com/office/drawing/2014/main" id="{EA8C08BB-24FD-49EF-9E63-E48C78EF86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51990D-E833-4964-BD62-CF4B5B7292BE}"/>
              </a:ext>
            </a:extLst>
          </p:cNvPr>
          <p:cNvSpPr>
            <a:spLocks noGrp="1"/>
          </p:cNvSpPr>
          <p:nvPr>
            <p:ph type="sldNum" sz="quarter" idx="12"/>
          </p:nvPr>
        </p:nvSpPr>
        <p:spPr/>
        <p:txBody>
          <a:bodyPr/>
          <a:lstStyle/>
          <a:p>
            <a:fld id="{F675D1D8-846D-432A-9C08-C54CDB2BF677}" type="slidenum">
              <a:rPr lang="en-US" smtClean="0"/>
              <a:t>‹#›</a:t>
            </a:fld>
            <a:endParaRPr lang="en-US" dirty="0"/>
          </a:p>
        </p:txBody>
      </p:sp>
    </p:spTree>
    <p:extLst>
      <p:ext uri="{BB962C8B-B14F-4D97-AF65-F5344CB8AC3E}">
        <p14:creationId xmlns:p14="http://schemas.microsoft.com/office/powerpoint/2010/main" val="131382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C347C-EEEE-416F-B6B4-B166B7D10A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77457C-FE96-463B-B422-E3DC38E0D6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76CF2E8-FA85-43AA-8B49-92D266E6D0B7}"/>
              </a:ext>
            </a:extLst>
          </p:cNvPr>
          <p:cNvSpPr>
            <a:spLocks noGrp="1"/>
          </p:cNvSpPr>
          <p:nvPr>
            <p:ph type="dt" sz="half" idx="10"/>
          </p:nvPr>
        </p:nvSpPr>
        <p:spPr/>
        <p:txBody>
          <a:bodyPr/>
          <a:lstStyle/>
          <a:p>
            <a:fld id="{0667443F-7F8E-440F-89EB-2A51B13AA58F}" type="datetime1">
              <a:rPr lang="en-US" smtClean="0"/>
              <a:t>06-Sep-17</a:t>
            </a:fld>
            <a:endParaRPr lang="en-US" dirty="0"/>
          </a:p>
        </p:txBody>
      </p:sp>
      <p:sp>
        <p:nvSpPr>
          <p:cNvPr id="5" name="Footer Placeholder 4">
            <a:extLst>
              <a:ext uri="{FF2B5EF4-FFF2-40B4-BE49-F238E27FC236}">
                <a16:creationId xmlns:a16="http://schemas.microsoft.com/office/drawing/2014/main" id="{532E057F-35CD-46BE-962B-0AA7A130BC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0BC576-8788-43DD-BA1B-84DBFA4B20F4}"/>
              </a:ext>
            </a:extLst>
          </p:cNvPr>
          <p:cNvSpPr>
            <a:spLocks noGrp="1"/>
          </p:cNvSpPr>
          <p:nvPr>
            <p:ph type="sldNum" sz="quarter" idx="12"/>
          </p:nvPr>
        </p:nvSpPr>
        <p:spPr/>
        <p:txBody>
          <a:bodyPr/>
          <a:lstStyle/>
          <a:p>
            <a:fld id="{F675D1D8-846D-432A-9C08-C54CDB2BF677}" type="slidenum">
              <a:rPr lang="en-US" smtClean="0"/>
              <a:t>‹#›</a:t>
            </a:fld>
            <a:endParaRPr lang="en-US" dirty="0"/>
          </a:p>
        </p:txBody>
      </p:sp>
    </p:spTree>
    <p:extLst>
      <p:ext uri="{BB962C8B-B14F-4D97-AF65-F5344CB8AC3E}">
        <p14:creationId xmlns:p14="http://schemas.microsoft.com/office/powerpoint/2010/main" val="90547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8395-4D82-4AAE-9031-857DF32C79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4FDB8-E7F9-4B46-8D81-0EA0E5BC0C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AD384C-6276-41DA-8500-B78CBD4F67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4899C5-AF02-4909-AAAE-44742523BB53}"/>
              </a:ext>
            </a:extLst>
          </p:cNvPr>
          <p:cNvSpPr>
            <a:spLocks noGrp="1"/>
          </p:cNvSpPr>
          <p:nvPr>
            <p:ph type="dt" sz="half" idx="10"/>
          </p:nvPr>
        </p:nvSpPr>
        <p:spPr/>
        <p:txBody>
          <a:bodyPr/>
          <a:lstStyle/>
          <a:p>
            <a:fld id="{54452B73-460F-42F1-B58F-22DAC227DC3B}" type="datetime1">
              <a:rPr lang="en-US" smtClean="0"/>
              <a:t>06-Sep-17</a:t>
            </a:fld>
            <a:endParaRPr lang="en-US" dirty="0"/>
          </a:p>
        </p:txBody>
      </p:sp>
      <p:sp>
        <p:nvSpPr>
          <p:cNvPr id="6" name="Footer Placeholder 5">
            <a:extLst>
              <a:ext uri="{FF2B5EF4-FFF2-40B4-BE49-F238E27FC236}">
                <a16:creationId xmlns:a16="http://schemas.microsoft.com/office/drawing/2014/main" id="{BF72F8D8-E51C-405D-ABBE-9C2BAC1001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5FC557-1E9E-4924-B382-C06DBFF15279}"/>
              </a:ext>
            </a:extLst>
          </p:cNvPr>
          <p:cNvSpPr>
            <a:spLocks noGrp="1"/>
          </p:cNvSpPr>
          <p:nvPr>
            <p:ph type="sldNum" sz="quarter" idx="12"/>
          </p:nvPr>
        </p:nvSpPr>
        <p:spPr/>
        <p:txBody>
          <a:bodyPr/>
          <a:lstStyle/>
          <a:p>
            <a:fld id="{F675D1D8-846D-432A-9C08-C54CDB2BF677}" type="slidenum">
              <a:rPr lang="en-US" smtClean="0"/>
              <a:t>‹#›</a:t>
            </a:fld>
            <a:endParaRPr lang="en-US" dirty="0"/>
          </a:p>
        </p:txBody>
      </p:sp>
    </p:spTree>
    <p:extLst>
      <p:ext uri="{BB962C8B-B14F-4D97-AF65-F5344CB8AC3E}">
        <p14:creationId xmlns:p14="http://schemas.microsoft.com/office/powerpoint/2010/main" val="72868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74C2-A466-4BBF-B7BB-C83E95F169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B96975-1AE9-4A41-AC09-1EA417F47F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F2C9DF4-5780-422B-A852-E9E8A19179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35D421-1447-446B-A64E-632C2730A1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089546-1FE0-428F-A9B4-D5217B6E3F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C63083-E777-4CFF-A6AB-023E66D43F4D}"/>
              </a:ext>
            </a:extLst>
          </p:cNvPr>
          <p:cNvSpPr>
            <a:spLocks noGrp="1"/>
          </p:cNvSpPr>
          <p:nvPr>
            <p:ph type="dt" sz="half" idx="10"/>
          </p:nvPr>
        </p:nvSpPr>
        <p:spPr/>
        <p:txBody>
          <a:bodyPr/>
          <a:lstStyle/>
          <a:p>
            <a:fld id="{12AEBE82-87C5-4DEF-95AD-284B82EBDE17}" type="datetime1">
              <a:rPr lang="en-US" smtClean="0"/>
              <a:t>06-Sep-17</a:t>
            </a:fld>
            <a:endParaRPr lang="en-US" dirty="0"/>
          </a:p>
        </p:txBody>
      </p:sp>
      <p:sp>
        <p:nvSpPr>
          <p:cNvPr id="8" name="Footer Placeholder 7">
            <a:extLst>
              <a:ext uri="{FF2B5EF4-FFF2-40B4-BE49-F238E27FC236}">
                <a16:creationId xmlns:a16="http://schemas.microsoft.com/office/drawing/2014/main" id="{DA8B8778-BF32-428B-91A8-BE8EFC2DDE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5571596-8104-4ECC-918E-30C71D8E47A3}"/>
              </a:ext>
            </a:extLst>
          </p:cNvPr>
          <p:cNvSpPr>
            <a:spLocks noGrp="1"/>
          </p:cNvSpPr>
          <p:nvPr>
            <p:ph type="sldNum" sz="quarter" idx="12"/>
          </p:nvPr>
        </p:nvSpPr>
        <p:spPr/>
        <p:txBody>
          <a:bodyPr/>
          <a:lstStyle/>
          <a:p>
            <a:fld id="{F675D1D8-846D-432A-9C08-C54CDB2BF677}" type="slidenum">
              <a:rPr lang="en-US" smtClean="0"/>
              <a:t>‹#›</a:t>
            </a:fld>
            <a:endParaRPr lang="en-US" dirty="0"/>
          </a:p>
        </p:txBody>
      </p:sp>
    </p:spTree>
    <p:extLst>
      <p:ext uri="{BB962C8B-B14F-4D97-AF65-F5344CB8AC3E}">
        <p14:creationId xmlns:p14="http://schemas.microsoft.com/office/powerpoint/2010/main" val="15437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FFC2-5BFD-4AA0-9772-D8ADC5EFBB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DDDF0E-A707-4129-A5A9-84E6202D6808}"/>
              </a:ext>
            </a:extLst>
          </p:cNvPr>
          <p:cNvSpPr>
            <a:spLocks noGrp="1"/>
          </p:cNvSpPr>
          <p:nvPr>
            <p:ph type="dt" sz="half" idx="10"/>
          </p:nvPr>
        </p:nvSpPr>
        <p:spPr/>
        <p:txBody>
          <a:bodyPr/>
          <a:lstStyle/>
          <a:p>
            <a:fld id="{BA4B3D82-6EE6-4DA1-9E4A-44D142768D09}" type="datetime1">
              <a:rPr lang="en-US" smtClean="0"/>
              <a:t>06-Sep-17</a:t>
            </a:fld>
            <a:endParaRPr lang="en-US" dirty="0"/>
          </a:p>
        </p:txBody>
      </p:sp>
      <p:sp>
        <p:nvSpPr>
          <p:cNvPr id="4" name="Footer Placeholder 3">
            <a:extLst>
              <a:ext uri="{FF2B5EF4-FFF2-40B4-BE49-F238E27FC236}">
                <a16:creationId xmlns:a16="http://schemas.microsoft.com/office/drawing/2014/main" id="{60EDA68C-8E0A-4EA6-915E-0B3B8A76CC5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0BC2B2B-8767-41A3-ABFA-91AA1F877093}"/>
              </a:ext>
            </a:extLst>
          </p:cNvPr>
          <p:cNvSpPr>
            <a:spLocks noGrp="1"/>
          </p:cNvSpPr>
          <p:nvPr>
            <p:ph type="sldNum" sz="quarter" idx="12"/>
          </p:nvPr>
        </p:nvSpPr>
        <p:spPr/>
        <p:txBody>
          <a:bodyPr/>
          <a:lstStyle/>
          <a:p>
            <a:fld id="{F675D1D8-846D-432A-9C08-C54CDB2BF677}" type="slidenum">
              <a:rPr lang="en-US" smtClean="0"/>
              <a:t>‹#›</a:t>
            </a:fld>
            <a:endParaRPr lang="en-US" dirty="0"/>
          </a:p>
        </p:txBody>
      </p:sp>
    </p:spTree>
    <p:extLst>
      <p:ext uri="{BB962C8B-B14F-4D97-AF65-F5344CB8AC3E}">
        <p14:creationId xmlns:p14="http://schemas.microsoft.com/office/powerpoint/2010/main" val="156083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23CDC7-4E51-4B1A-AD73-06AF032065CB}"/>
              </a:ext>
            </a:extLst>
          </p:cNvPr>
          <p:cNvSpPr>
            <a:spLocks noGrp="1"/>
          </p:cNvSpPr>
          <p:nvPr>
            <p:ph type="dt" sz="half" idx="10"/>
          </p:nvPr>
        </p:nvSpPr>
        <p:spPr/>
        <p:txBody>
          <a:bodyPr/>
          <a:lstStyle/>
          <a:p>
            <a:fld id="{233F77A9-CC39-4F70-B5D7-77B3526A43A2}" type="datetime1">
              <a:rPr lang="en-US" smtClean="0"/>
              <a:t>06-Sep-17</a:t>
            </a:fld>
            <a:endParaRPr lang="en-US" dirty="0"/>
          </a:p>
        </p:txBody>
      </p:sp>
      <p:sp>
        <p:nvSpPr>
          <p:cNvPr id="3" name="Footer Placeholder 2">
            <a:extLst>
              <a:ext uri="{FF2B5EF4-FFF2-40B4-BE49-F238E27FC236}">
                <a16:creationId xmlns:a16="http://schemas.microsoft.com/office/drawing/2014/main" id="{EBE194B7-3D11-4375-B837-47FBCEA834F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FC2DEF3-3847-47EB-9A76-005671784C79}"/>
              </a:ext>
            </a:extLst>
          </p:cNvPr>
          <p:cNvSpPr>
            <a:spLocks noGrp="1"/>
          </p:cNvSpPr>
          <p:nvPr>
            <p:ph type="sldNum" sz="quarter" idx="12"/>
          </p:nvPr>
        </p:nvSpPr>
        <p:spPr/>
        <p:txBody>
          <a:bodyPr/>
          <a:lstStyle/>
          <a:p>
            <a:fld id="{F675D1D8-846D-432A-9C08-C54CDB2BF677}" type="slidenum">
              <a:rPr lang="en-US" smtClean="0"/>
              <a:t>‹#›</a:t>
            </a:fld>
            <a:endParaRPr lang="en-US" dirty="0"/>
          </a:p>
        </p:txBody>
      </p:sp>
    </p:spTree>
    <p:extLst>
      <p:ext uri="{BB962C8B-B14F-4D97-AF65-F5344CB8AC3E}">
        <p14:creationId xmlns:p14="http://schemas.microsoft.com/office/powerpoint/2010/main" val="2270993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0A62-D943-4BBD-884F-B6EC2D3DC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655844-6C20-42F7-8EB7-301F8013E7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3683A5-BFB3-4DBD-BA5C-4AE8D9A2D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DBB694-27E2-4C2D-93D0-BAA700B2E763}"/>
              </a:ext>
            </a:extLst>
          </p:cNvPr>
          <p:cNvSpPr>
            <a:spLocks noGrp="1"/>
          </p:cNvSpPr>
          <p:nvPr>
            <p:ph type="dt" sz="half" idx="10"/>
          </p:nvPr>
        </p:nvSpPr>
        <p:spPr/>
        <p:txBody>
          <a:bodyPr/>
          <a:lstStyle/>
          <a:p>
            <a:fld id="{FB53EDB3-0768-4CAD-A8D7-F84F717B497D}" type="datetime1">
              <a:rPr lang="en-US" smtClean="0"/>
              <a:t>06-Sep-17</a:t>
            </a:fld>
            <a:endParaRPr lang="en-US" dirty="0"/>
          </a:p>
        </p:txBody>
      </p:sp>
      <p:sp>
        <p:nvSpPr>
          <p:cNvPr id="6" name="Footer Placeholder 5">
            <a:extLst>
              <a:ext uri="{FF2B5EF4-FFF2-40B4-BE49-F238E27FC236}">
                <a16:creationId xmlns:a16="http://schemas.microsoft.com/office/drawing/2014/main" id="{2093BCDD-61CF-43CE-86A5-481076F06C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FB04F6-8EB8-45F9-89E5-C8ABC3D1CE4A}"/>
              </a:ext>
            </a:extLst>
          </p:cNvPr>
          <p:cNvSpPr>
            <a:spLocks noGrp="1"/>
          </p:cNvSpPr>
          <p:nvPr>
            <p:ph type="sldNum" sz="quarter" idx="12"/>
          </p:nvPr>
        </p:nvSpPr>
        <p:spPr/>
        <p:txBody>
          <a:bodyPr/>
          <a:lstStyle/>
          <a:p>
            <a:fld id="{F675D1D8-846D-432A-9C08-C54CDB2BF677}" type="slidenum">
              <a:rPr lang="en-US" smtClean="0"/>
              <a:t>‹#›</a:t>
            </a:fld>
            <a:endParaRPr lang="en-US" dirty="0"/>
          </a:p>
        </p:txBody>
      </p:sp>
    </p:spTree>
    <p:extLst>
      <p:ext uri="{BB962C8B-B14F-4D97-AF65-F5344CB8AC3E}">
        <p14:creationId xmlns:p14="http://schemas.microsoft.com/office/powerpoint/2010/main" val="306362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2B65A-03D9-4807-B0F6-AFC9EC925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DB2DE3-FCE4-45C5-8F06-52ACA06AF7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D9F9D75-1931-4686-8425-740FA3D2EC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2F8581-C986-4AB9-B04B-23CCD62A62DC}"/>
              </a:ext>
            </a:extLst>
          </p:cNvPr>
          <p:cNvSpPr>
            <a:spLocks noGrp="1"/>
          </p:cNvSpPr>
          <p:nvPr>
            <p:ph type="dt" sz="half" idx="10"/>
          </p:nvPr>
        </p:nvSpPr>
        <p:spPr/>
        <p:txBody>
          <a:bodyPr/>
          <a:lstStyle/>
          <a:p>
            <a:fld id="{C9F0C7C5-7E2C-4F0C-B007-263099EE1E73}" type="datetime1">
              <a:rPr lang="en-US" smtClean="0"/>
              <a:t>06-Sep-17</a:t>
            </a:fld>
            <a:endParaRPr lang="en-US" dirty="0"/>
          </a:p>
        </p:txBody>
      </p:sp>
      <p:sp>
        <p:nvSpPr>
          <p:cNvPr id="6" name="Footer Placeholder 5">
            <a:extLst>
              <a:ext uri="{FF2B5EF4-FFF2-40B4-BE49-F238E27FC236}">
                <a16:creationId xmlns:a16="http://schemas.microsoft.com/office/drawing/2014/main" id="{169C48BB-5D21-428F-BBF2-482E6F99CD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AD5E454-0511-4D66-A4E1-1263A4E16527}"/>
              </a:ext>
            </a:extLst>
          </p:cNvPr>
          <p:cNvSpPr>
            <a:spLocks noGrp="1"/>
          </p:cNvSpPr>
          <p:nvPr>
            <p:ph type="sldNum" sz="quarter" idx="12"/>
          </p:nvPr>
        </p:nvSpPr>
        <p:spPr/>
        <p:txBody>
          <a:bodyPr/>
          <a:lstStyle/>
          <a:p>
            <a:fld id="{F675D1D8-846D-432A-9C08-C54CDB2BF677}" type="slidenum">
              <a:rPr lang="en-US" smtClean="0"/>
              <a:t>‹#›</a:t>
            </a:fld>
            <a:endParaRPr lang="en-US" dirty="0"/>
          </a:p>
        </p:txBody>
      </p:sp>
    </p:spTree>
    <p:extLst>
      <p:ext uri="{BB962C8B-B14F-4D97-AF65-F5344CB8AC3E}">
        <p14:creationId xmlns:p14="http://schemas.microsoft.com/office/powerpoint/2010/main" val="194545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36E9A-42DA-4032-96E1-F1D0CA0054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069653-9CB0-43C5-85BA-441F62A9C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9D4F9-703F-4033-AD17-F556B643A7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675B6-4094-409F-8C6C-B5BB0B13DDFB}" type="datetime1">
              <a:rPr lang="en-US" smtClean="0"/>
              <a:t>06-Sep-17</a:t>
            </a:fld>
            <a:endParaRPr lang="en-US" dirty="0"/>
          </a:p>
        </p:txBody>
      </p:sp>
      <p:sp>
        <p:nvSpPr>
          <p:cNvPr id="5" name="Footer Placeholder 4">
            <a:extLst>
              <a:ext uri="{FF2B5EF4-FFF2-40B4-BE49-F238E27FC236}">
                <a16:creationId xmlns:a16="http://schemas.microsoft.com/office/drawing/2014/main" id="{5F972FDC-518A-4152-9512-2E571DE1F9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9A24D98-3EA9-42A2-858C-5679BE118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5D1D8-846D-432A-9C08-C54CDB2BF677}" type="slidenum">
              <a:rPr lang="en-US" smtClean="0"/>
              <a:t>‹#›</a:t>
            </a:fld>
            <a:endParaRPr lang="en-US" dirty="0"/>
          </a:p>
        </p:txBody>
      </p:sp>
    </p:spTree>
    <p:extLst>
      <p:ext uri="{BB962C8B-B14F-4D97-AF65-F5344CB8AC3E}">
        <p14:creationId xmlns:p14="http://schemas.microsoft.com/office/powerpoint/2010/main" val="3928416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A3E5-C3CB-48A3-8A1C-06F014ABBFB6}"/>
              </a:ext>
            </a:extLst>
          </p:cNvPr>
          <p:cNvSpPr>
            <a:spLocks noGrp="1"/>
          </p:cNvSpPr>
          <p:nvPr>
            <p:ph type="title"/>
          </p:nvPr>
        </p:nvSpPr>
        <p:spPr/>
        <p:txBody>
          <a:bodyPr/>
          <a:lstStyle/>
          <a:p>
            <a:r>
              <a:rPr lang="en-US" dirty="0"/>
              <a:t>Workshop on the integration of energy scenarios into LCA </a:t>
            </a:r>
          </a:p>
        </p:txBody>
      </p:sp>
      <p:sp>
        <p:nvSpPr>
          <p:cNvPr id="3" name="Text Placeholder 2">
            <a:extLst>
              <a:ext uri="{FF2B5EF4-FFF2-40B4-BE49-F238E27FC236}">
                <a16:creationId xmlns:a16="http://schemas.microsoft.com/office/drawing/2014/main" id="{8DF07877-E79E-49D5-A313-B21C3BD57E96}"/>
              </a:ext>
            </a:extLst>
          </p:cNvPr>
          <p:cNvSpPr>
            <a:spLocks noGrp="1"/>
          </p:cNvSpPr>
          <p:nvPr>
            <p:ph type="body" idx="1"/>
          </p:nvPr>
        </p:nvSpPr>
        <p:spPr/>
        <p:txBody>
          <a:bodyPr/>
          <a:lstStyle/>
          <a:p>
            <a:r>
              <a:rPr lang="en-US" dirty="0"/>
              <a:t>Side event LCM 2017 - Wednesday 6</a:t>
            </a:r>
            <a:r>
              <a:rPr lang="en-US" baseline="30000" dirty="0"/>
              <a:t>th</a:t>
            </a:r>
            <a:r>
              <a:rPr lang="en-US" dirty="0"/>
              <a:t> of September 2017</a:t>
            </a:r>
          </a:p>
        </p:txBody>
      </p:sp>
      <p:pic>
        <p:nvPicPr>
          <p:cNvPr id="4" name="Picture 3" descr="D:\Documents\01.0-Maitrise\01.1-Projet\Affiche\LCA XIV\600px-Université_de_Sherbrooke_(logo).svg.png">
            <a:extLst>
              <a:ext uri="{FF2B5EF4-FFF2-40B4-BE49-F238E27FC236}">
                <a16:creationId xmlns:a16="http://schemas.microsoft.com/office/drawing/2014/main" id="{0E2480E8-55D8-4FE8-9397-D4ABA7B3BD81}"/>
              </a:ext>
            </a:extLst>
          </p:cNvPr>
          <p:cNvPicPr>
            <a:picLocks noChangeAspect="1" noChangeArrowheads="1"/>
          </p:cNvPicPr>
          <p:nvPr/>
        </p:nvPicPr>
        <p:blipFill>
          <a:blip r:embed="rId2" cstate="print"/>
          <a:srcRect/>
          <a:stretch>
            <a:fillRect/>
          </a:stretch>
        </p:blipFill>
        <p:spPr bwMode="auto">
          <a:xfrm>
            <a:off x="3817916" y="5946625"/>
            <a:ext cx="2755034" cy="450505"/>
          </a:xfrm>
          <a:prstGeom prst="rect">
            <a:avLst/>
          </a:prstGeom>
          <a:noFill/>
        </p:spPr>
      </p:pic>
      <p:pic>
        <p:nvPicPr>
          <p:cNvPr id="5" name="Picture 2" descr="image_logo_site_wbi">
            <a:extLst>
              <a:ext uri="{FF2B5EF4-FFF2-40B4-BE49-F238E27FC236}">
                <a16:creationId xmlns:a16="http://schemas.microsoft.com/office/drawing/2014/main" id="{4887CFFA-70D7-47D3-89CB-D65500B8BB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9541" y="5946625"/>
            <a:ext cx="1398853" cy="69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75219115-94A7-45D7-982D-B3FFA74E9B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726" y="5951946"/>
            <a:ext cx="1392002" cy="483538"/>
          </a:xfrm>
          <a:prstGeom prst="rect">
            <a:avLst/>
          </a:prstGeom>
        </p:spPr>
      </p:pic>
      <p:cxnSp>
        <p:nvCxnSpPr>
          <p:cNvPr id="8" name="Straight Connector 7">
            <a:extLst>
              <a:ext uri="{FF2B5EF4-FFF2-40B4-BE49-F238E27FC236}">
                <a16:creationId xmlns:a16="http://schemas.microsoft.com/office/drawing/2014/main" id="{77C8019F-92CB-4952-A474-6FAFCEE0007C}"/>
              </a:ext>
            </a:extLst>
          </p:cNvPr>
          <p:cNvCxnSpPr/>
          <p:nvPr/>
        </p:nvCxnSpPr>
        <p:spPr>
          <a:xfrm>
            <a:off x="0" y="5760720"/>
            <a:ext cx="12192000" cy="0"/>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93295C95-350F-406E-BE22-A9F7BB47BA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41" y="286664"/>
            <a:ext cx="3581400" cy="939536"/>
          </a:xfrm>
          <a:prstGeom prst="rect">
            <a:avLst/>
          </a:prstGeom>
        </p:spPr>
      </p:pic>
      <p:pic>
        <p:nvPicPr>
          <p:cNvPr id="12" name="Picture 11">
            <a:extLst>
              <a:ext uri="{FF2B5EF4-FFF2-40B4-BE49-F238E27FC236}">
                <a16:creationId xmlns:a16="http://schemas.microsoft.com/office/drawing/2014/main" id="{948E126C-2D92-4690-BA24-4AD59BA8ACC1}"/>
              </a:ext>
            </a:extLst>
          </p:cNvPr>
          <p:cNvPicPr>
            <a:picLocks noChangeAspect="1"/>
          </p:cNvPicPr>
          <p:nvPr/>
        </p:nvPicPr>
        <p:blipFill rotWithShape="1">
          <a:blip r:embed="rId6">
            <a:extLst>
              <a:ext uri="{28A0092B-C50C-407E-A947-70E740481C1C}">
                <a14:useLocalDpi xmlns:a14="http://schemas.microsoft.com/office/drawing/2010/main" val="0"/>
              </a:ext>
            </a:extLst>
          </a:blip>
          <a:srcRect l="2896" t="42993" r="63433" b="35061"/>
          <a:stretch/>
        </p:blipFill>
        <p:spPr>
          <a:xfrm>
            <a:off x="6988875" y="5870651"/>
            <a:ext cx="2555760" cy="681214"/>
          </a:xfrm>
          <a:prstGeom prst="rect">
            <a:avLst/>
          </a:prstGeom>
        </p:spPr>
      </p:pic>
      <p:pic>
        <p:nvPicPr>
          <p:cNvPr id="9" name="Picture 8">
            <a:extLst>
              <a:ext uri="{FF2B5EF4-FFF2-40B4-BE49-F238E27FC236}">
                <a16:creationId xmlns:a16="http://schemas.microsoft.com/office/drawing/2014/main" id="{5D3B65C8-EC3D-410D-A529-23FE9F4A4DC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14157" y="5946625"/>
            <a:ext cx="1730887" cy="580056"/>
          </a:xfrm>
          <a:prstGeom prst="rect">
            <a:avLst/>
          </a:prstGeom>
        </p:spPr>
      </p:pic>
      <p:sp>
        <p:nvSpPr>
          <p:cNvPr id="7" name="Slide Number Placeholder 6">
            <a:extLst>
              <a:ext uri="{FF2B5EF4-FFF2-40B4-BE49-F238E27FC236}">
                <a16:creationId xmlns:a16="http://schemas.microsoft.com/office/drawing/2014/main" id="{199BCF0D-1BB1-49DC-AB20-B62E7D85118A}"/>
              </a:ext>
            </a:extLst>
          </p:cNvPr>
          <p:cNvSpPr>
            <a:spLocks noGrp="1"/>
          </p:cNvSpPr>
          <p:nvPr>
            <p:ph type="sldNum" sz="quarter" idx="12"/>
          </p:nvPr>
        </p:nvSpPr>
        <p:spPr/>
        <p:txBody>
          <a:bodyPr/>
          <a:lstStyle/>
          <a:p>
            <a:fld id="{F675D1D8-846D-432A-9C08-C54CDB2BF677}" type="slidenum">
              <a:rPr lang="en-US" smtClean="0"/>
              <a:t>1</a:t>
            </a:fld>
            <a:endParaRPr lang="en-US" dirty="0"/>
          </a:p>
        </p:txBody>
      </p:sp>
    </p:spTree>
    <p:extLst>
      <p:ext uri="{BB962C8B-B14F-4D97-AF65-F5344CB8AC3E}">
        <p14:creationId xmlns:p14="http://schemas.microsoft.com/office/powerpoint/2010/main" val="1521720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234E-4E50-4FA6-8BCB-B952F2FE2BC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5EDAF38-222A-4D7D-AD57-3A6F959CEE4D}"/>
              </a:ext>
            </a:extLst>
          </p:cNvPr>
          <p:cNvSpPr>
            <a:spLocks noGrp="1"/>
          </p:cNvSpPr>
          <p:nvPr>
            <p:ph idx="1"/>
          </p:nvPr>
        </p:nvSpPr>
        <p:spPr>
          <a:xfrm>
            <a:off x="838200" y="1463040"/>
            <a:ext cx="10866120" cy="5258435"/>
          </a:xfrm>
        </p:spPr>
        <p:txBody>
          <a:bodyPr>
            <a:normAutofit/>
          </a:bodyPr>
          <a:lstStyle/>
          <a:p>
            <a:r>
              <a:rPr lang="fr-FR" dirty="0">
                <a:latin typeface="+mj-lt"/>
              </a:rPr>
              <a:t>Diversity in the </a:t>
            </a:r>
            <a:r>
              <a:rPr lang="fr-FR" dirty="0" err="1">
                <a:latin typeface="+mj-lt"/>
              </a:rPr>
              <a:t>origin</a:t>
            </a:r>
            <a:r>
              <a:rPr lang="fr-FR" dirty="0">
                <a:latin typeface="+mj-lt"/>
              </a:rPr>
              <a:t> of the scenarios and </a:t>
            </a:r>
            <a:r>
              <a:rPr lang="fr-FR" dirty="0" err="1">
                <a:latin typeface="+mj-lt"/>
              </a:rPr>
              <a:t>their</a:t>
            </a:r>
            <a:r>
              <a:rPr lang="fr-FR" dirty="0">
                <a:latin typeface="+mj-lt"/>
              </a:rPr>
              <a:t>  </a:t>
            </a:r>
            <a:r>
              <a:rPr lang="fr-FR" dirty="0" err="1">
                <a:latin typeface="+mj-lt"/>
              </a:rPr>
              <a:t>underlying</a:t>
            </a:r>
            <a:r>
              <a:rPr lang="fr-FR" dirty="0">
                <a:latin typeface="+mj-lt"/>
              </a:rPr>
              <a:t> </a:t>
            </a:r>
            <a:r>
              <a:rPr lang="fr-FR" dirty="0" err="1">
                <a:latin typeface="+mj-lt"/>
              </a:rPr>
              <a:t>assumptions</a:t>
            </a:r>
            <a:r>
              <a:rPr lang="fr-FR" dirty="0">
                <a:latin typeface="+mj-lt"/>
              </a:rPr>
              <a:t>: use of  « </a:t>
            </a:r>
            <a:r>
              <a:rPr lang="fr-FR" dirty="0" err="1">
                <a:latin typeface="+mj-lt"/>
              </a:rPr>
              <a:t>current</a:t>
            </a:r>
            <a:r>
              <a:rPr lang="fr-FR" dirty="0">
                <a:latin typeface="+mj-lt"/>
              </a:rPr>
              <a:t> </a:t>
            </a:r>
            <a:r>
              <a:rPr lang="fr-FR" dirty="0" err="1">
                <a:latin typeface="+mj-lt"/>
              </a:rPr>
              <a:t>policy</a:t>
            </a:r>
            <a:r>
              <a:rPr lang="fr-FR" dirty="0">
                <a:latin typeface="+mj-lt"/>
              </a:rPr>
              <a:t>  » as a </a:t>
            </a:r>
            <a:r>
              <a:rPr lang="fr-FR" dirty="0" err="1">
                <a:latin typeface="+mj-lt"/>
              </a:rPr>
              <a:t>comon</a:t>
            </a:r>
            <a:r>
              <a:rPr lang="fr-FR" dirty="0">
                <a:latin typeface="+mj-lt"/>
              </a:rPr>
              <a:t> </a:t>
            </a:r>
            <a:r>
              <a:rPr lang="fr-FR" dirty="0" err="1">
                <a:latin typeface="+mj-lt"/>
              </a:rPr>
              <a:t>storyline</a:t>
            </a:r>
            <a:r>
              <a:rPr lang="fr-FR" dirty="0">
                <a:latin typeface="+mj-lt"/>
              </a:rPr>
              <a:t>.</a:t>
            </a:r>
          </a:p>
          <a:p>
            <a:endParaRPr lang="fr-FR" dirty="0">
              <a:latin typeface="+mj-lt"/>
            </a:endParaRPr>
          </a:p>
          <a:p>
            <a:r>
              <a:rPr lang="fr-FR" dirty="0">
                <a:latin typeface="+mj-lt"/>
              </a:rPr>
              <a:t>High-</a:t>
            </a:r>
            <a:r>
              <a:rPr lang="fr-FR" dirty="0" err="1">
                <a:latin typeface="+mj-lt"/>
              </a:rPr>
              <a:t>level</a:t>
            </a:r>
            <a:r>
              <a:rPr lang="fr-FR" dirty="0">
                <a:latin typeface="+mj-lt"/>
              </a:rPr>
              <a:t> of </a:t>
            </a:r>
            <a:r>
              <a:rPr lang="fr-FR" dirty="0" err="1">
                <a:latin typeface="+mj-lt"/>
              </a:rPr>
              <a:t>aggregation</a:t>
            </a:r>
            <a:r>
              <a:rPr lang="fr-FR" dirty="0">
                <a:latin typeface="+mj-lt"/>
              </a:rPr>
              <a:t> in </a:t>
            </a:r>
            <a:r>
              <a:rPr lang="fr-FR" dirty="0" err="1">
                <a:latin typeface="+mj-lt"/>
              </a:rPr>
              <a:t>terms</a:t>
            </a:r>
            <a:r>
              <a:rPr lang="fr-FR" dirty="0">
                <a:latin typeface="+mj-lt"/>
              </a:rPr>
              <a:t> of </a:t>
            </a:r>
            <a:r>
              <a:rPr lang="fr-FR" dirty="0" err="1">
                <a:latin typeface="+mj-lt"/>
              </a:rPr>
              <a:t>technology</a:t>
            </a:r>
            <a:r>
              <a:rPr lang="fr-FR" dirty="0">
                <a:latin typeface="+mj-lt"/>
              </a:rPr>
              <a:t> in </a:t>
            </a:r>
            <a:r>
              <a:rPr lang="fr-FR" dirty="0" err="1">
                <a:latin typeface="+mj-lt"/>
              </a:rPr>
              <a:t>comparison</a:t>
            </a:r>
            <a:r>
              <a:rPr lang="fr-FR" dirty="0">
                <a:latin typeface="+mj-lt"/>
              </a:rPr>
              <a:t> to the </a:t>
            </a:r>
            <a:r>
              <a:rPr lang="fr-FR" dirty="0" err="1">
                <a:latin typeface="+mj-lt"/>
              </a:rPr>
              <a:t>technological</a:t>
            </a:r>
            <a:r>
              <a:rPr lang="fr-FR" dirty="0">
                <a:latin typeface="+mj-lt"/>
              </a:rPr>
              <a:t> </a:t>
            </a:r>
            <a:r>
              <a:rPr lang="fr-FR" dirty="0" err="1">
                <a:latin typeface="+mj-lt"/>
              </a:rPr>
              <a:t>detail</a:t>
            </a:r>
            <a:r>
              <a:rPr lang="fr-FR" dirty="0">
                <a:latin typeface="+mj-lt"/>
              </a:rPr>
              <a:t> in </a:t>
            </a:r>
            <a:r>
              <a:rPr lang="fr-FR" dirty="0" err="1">
                <a:latin typeface="+mj-lt"/>
              </a:rPr>
              <a:t>ecoinvent</a:t>
            </a:r>
            <a:r>
              <a:rPr lang="fr-FR" dirty="0">
                <a:latin typeface="+mj-lt"/>
              </a:rPr>
              <a:t> : </a:t>
            </a:r>
          </a:p>
          <a:p>
            <a:pPr lvl="1"/>
            <a:r>
              <a:rPr lang="fr-FR" dirty="0" err="1">
                <a:latin typeface="+mj-lt"/>
              </a:rPr>
              <a:t>Disagregation</a:t>
            </a:r>
            <a:r>
              <a:rPr lang="fr-FR" dirty="0">
                <a:latin typeface="+mj-lt"/>
              </a:rPr>
              <a:t> </a:t>
            </a:r>
            <a:r>
              <a:rPr lang="fr-FR" dirty="0" err="1">
                <a:latin typeface="+mj-lt"/>
              </a:rPr>
              <a:t>based</a:t>
            </a:r>
            <a:r>
              <a:rPr lang="fr-FR" dirty="0">
                <a:latin typeface="+mj-lt"/>
              </a:rPr>
              <a:t> on </a:t>
            </a:r>
            <a:r>
              <a:rPr lang="fr-FR" dirty="0" err="1">
                <a:latin typeface="+mj-lt"/>
              </a:rPr>
              <a:t>current</a:t>
            </a:r>
            <a:r>
              <a:rPr lang="fr-FR" dirty="0">
                <a:latin typeface="+mj-lt"/>
              </a:rPr>
              <a:t> data to split </a:t>
            </a:r>
            <a:r>
              <a:rPr lang="fr-FR" dirty="0" err="1">
                <a:latin typeface="+mj-lt"/>
              </a:rPr>
              <a:t>coal</a:t>
            </a:r>
            <a:r>
              <a:rPr lang="fr-FR" dirty="0">
                <a:latin typeface="+mj-lt"/>
              </a:rPr>
              <a:t> and hydro technologies.</a:t>
            </a:r>
          </a:p>
          <a:p>
            <a:pPr lvl="1"/>
            <a:r>
              <a:rPr lang="en-US" dirty="0" err="1">
                <a:latin typeface="+mj-lt"/>
              </a:rPr>
              <a:t>Disagregation</a:t>
            </a:r>
            <a:r>
              <a:rPr lang="en-US" dirty="0">
                <a:latin typeface="+mj-lt"/>
              </a:rPr>
              <a:t> based on scenarios for wind to split into </a:t>
            </a:r>
            <a:r>
              <a:rPr lang="fr-FR" dirty="0">
                <a:latin typeface="+mj-lt"/>
              </a:rPr>
              <a:t>onshore and offshore. </a:t>
            </a:r>
          </a:p>
          <a:p>
            <a:pPr lvl="1"/>
            <a:r>
              <a:rPr lang="en-US" dirty="0">
                <a:latin typeface="+mj-lt"/>
              </a:rPr>
              <a:t>Expert judgement to realize a one to one mapping of the technologies.</a:t>
            </a:r>
          </a:p>
        </p:txBody>
      </p:sp>
      <p:sp>
        <p:nvSpPr>
          <p:cNvPr id="4" name="Slide Number Placeholder 3">
            <a:extLst>
              <a:ext uri="{FF2B5EF4-FFF2-40B4-BE49-F238E27FC236}">
                <a16:creationId xmlns:a16="http://schemas.microsoft.com/office/drawing/2014/main" id="{A3AC9E29-03D8-4D61-A087-BC8BD6E5F32D}"/>
              </a:ext>
            </a:extLst>
          </p:cNvPr>
          <p:cNvSpPr>
            <a:spLocks noGrp="1"/>
          </p:cNvSpPr>
          <p:nvPr>
            <p:ph type="sldNum" sz="quarter" idx="12"/>
          </p:nvPr>
        </p:nvSpPr>
        <p:spPr/>
        <p:txBody>
          <a:bodyPr/>
          <a:lstStyle/>
          <a:p>
            <a:fld id="{F675D1D8-846D-432A-9C08-C54CDB2BF677}" type="slidenum">
              <a:rPr lang="en-US" smtClean="0"/>
              <a:t>10</a:t>
            </a:fld>
            <a:endParaRPr lang="en-US" dirty="0"/>
          </a:p>
        </p:txBody>
      </p:sp>
    </p:spTree>
    <p:extLst>
      <p:ext uri="{BB962C8B-B14F-4D97-AF65-F5344CB8AC3E}">
        <p14:creationId xmlns:p14="http://schemas.microsoft.com/office/powerpoint/2010/main" val="423900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0841-910E-44BB-BE64-5520142BC2F2}"/>
              </a:ext>
            </a:extLst>
          </p:cNvPr>
          <p:cNvSpPr>
            <a:spLocks noGrp="1"/>
          </p:cNvSpPr>
          <p:nvPr>
            <p:ph type="title"/>
          </p:nvPr>
        </p:nvSpPr>
        <p:spPr/>
        <p:txBody>
          <a:bodyPr/>
          <a:lstStyle/>
          <a:p>
            <a:r>
              <a:rPr lang="fr-FR" dirty="0"/>
              <a:t>What is reusable ? </a:t>
            </a:r>
            <a:endParaRPr lang="en-US" dirty="0"/>
          </a:p>
        </p:txBody>
      </p:sp>
      <p:sp>
        <p:nvSpPr>
          <p:cNvPr id="3" name="Content Placeholder 2">
            <a:extLst>
              <a:ext uri="{FF2B5EF4-FFF2-40B4-BE49-F238E27FC236}">
                <a16:creationId xmlns:a16="http://schemas.microsoft.com/office/drawing/2014/main" id="{AD0B2303-AF6F-44A2-877C-6136144179EB}"/>
              </a:ext>
            </a:extLst>
          </p:cNvPr>
          <p:cNvSpPr>
            <a:spLocks noGrp="1"/>
          </p:cNvSpPr>
          <p:nvPr>
            <p:ph idx="1"/>
          </p:nvPr>
        </p:nvSpPr>
        <p:spPr/>
        <p:txBody>
          <a:bodyPr>
            <a:normAutofit fontScale="92500"/>
          </a:bodyPr>
          <a:lstStyle/>
          <a:p>
            <a:r>
              <a:rPr lang="fr-FR" dirty="0">
                <a:latin typeface="+mj-lt"/>
              </a:rPr>
              <a:t>Mapping table to connect mainstream scenarios to ecoinvent technologies: IEA, European Commission, </a:t>
            </a:r>
            <a:r>
              <a:rPr lang="en-US" dirty="0">
                <a:latin typeface="+mj-lt"/>
              </a:rPr>
              <a:t>Energy Information Administration, etc.</a:t>
            </a:r>
          </a:p>
          <a:p>
            <a:endParaRPr lang="en-US" dirty="0">
              <a:latin typeface="+mj-lt"/>
            </a:endParaRPr>
          </a:p>
          <a:p>
            <a:r>
              <a:rPr lang="en-US" dirty="0">
                <a:latin typeface="+mj-lt"/>
              </a:rPr>
              <a:t>Prospective average mixes from these scenarios for 2020, 2030, 2040 and 2050.  </a:t>
            </a:r>
          </a:p>
          <a:p>
            <a:endParaRPr lang="fr-FR" dirty="0">
              <a:latin typeface="+mj-lt"/>
            </a:endParaRPr>
          </a:p>
          <a:p>
            <a:r>
              <a:rPr lang="en-US" dirty="0">
                <a:latin typeface="+mj-lt"/>
              </a:rPr>
              <a:t>BW2 tools (from Wurst Package developed by Brian Cox and Chris Mutel) to transfer electricity mixes from an excel table to generate several version of </a:t>
            </a:r>
            <a:r>
              <a:rPr lang="en-US" dirty="0" err="1">
                <a:latin typeface="+mj-lt"/>
              </a:rPr>
              <a:t>Ecoinvent</a:t>
            </a:r>
            <a:r>
              <a:rPr lang="en-US" dirty="0">
                <a:latin typeface="+mj-lt"/>
              </a:rPr>
              <a:t> (more details https://wurst.readthedocs.io/marginals.html).</a:t>
            </a:r>
          </a:p>
          <a:p>
            <a:endParaRPr lang="fr-FR" dirty="0"/>
          </a:p>
          <a:p>
            <a:endParaRPr lang="en-US" dirty="0"/>
          </a:p>
        </p:txBody>
      </p:sp>
      <p:sp>
        <p:nvSpPr>
          <p:cNvPr id="4" name="Slide Number Placeholder 3">
            <a:extLst>
              <a:ext uri="{FF2B5EF4-FFF2-40B4-BE49-F238E27FC236}">
                <a16:creationId xmlns:a16="http://schemas.microsoft.com/office/drawing/2014/main" id="{4494D39B-140E-4011-9E70-E2515A0FC02F}"/>
              </a:ext>
            </a:extLst>
          </p:cNvPr>
          <p:cNvSpPr>
            <a:spLocks noGrp="1"/>
          </p:cNvSpPr>
          <p:nvPr>
            <p:ph type="sldNum" sz="quarter" idx="12"/>
          </p:nvPr>
        </p:nvSpPr>
        <p:spPr/>
        <p:txBody>
          <a:bodyPr/>
          <a:lstStyle/>
          <a:p>
            <a:fld id="{F675D1D8-846D-432A-9C08-C54CDB2BF677}" type="slidenum">
              <a:rPr lang="en-US" smtClean="0"/>
              <a:t>11</a:t>
            </a:fld>
            <a:endParaRPr lang="en-US" dirty="0"/>
          </a:p>
        </p:txBody>
      </p:sp>
    </p:spTree>
    <p:extLst>
      <p:ext uri="{BB962C8B-B14F-4D97-AF65-F5344CB8AC3E}">
        <p14:creationId xmlns:p14="http://schemas.microsoft.com/office/powerpoint/2010/main" val="420841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1480" y="0"/>
            <a:ext cx="10515600" cy="1325563"/>
          </a:xfrm>
        </p:spPr>
        <p:txBody>
          <a:bodyPr/>
          <a:lstStyle/>
          <a:p>
            <a:r>
              <a:rPr lang="de-CH" dirty="0"/>
              <a:t>Results</a:t>
            </a:r>
          </a:p>
        </p:txBody>
      </p:sp>
      <p:sp>
        <p:nvSpPr>
          <p:cNvPr id="5" name="ZoneTexte 23">
            <a:extLst>
              <a:ext uri="{FF2B5EF4-FFF2-40B4-BE49-F238E27FC236}">
                <a16:creationId xmlns:a16="http://schemas.microsoft.com/office/drawing/2014/main" id="{89D84526-075B-4AE3-B20E-5B0FF47BCBA2}"/>
              </a:ext>
            </a:extLst>
          </p:cNvPr>
          <p:cNvSpPr txBox="1"/>
          <p:nvPr>
            <p:custDataLst>
              <p:tags r:id="rId1"/>
            </p:custDataLst>
          </p:nvPr>
        </p:nvSpPr>
        <p:spPr>
          <a:xfrm>
            <a:off x="-113726" y="662781"/>
            <a:ext cx="12663292" cy="1468351"/>
          </a:xfrm>
          <a:prstGeom prst="rect">
            <a:avLst/>
          </a:prstGeom>
          <a:noFill/>
        </p:spPr>
        <p:txBody>
          <a:bodyPr wrap="square" lIns="498348" tIns="249174" rIns="498348" bIns="249174" rtlCol="0">
            <a:spAutoFit/>
          </a:bodyPr>
          <a:lstStyle/>
          <a:p>
            <a:pPr algn="just" fontAlgn="t">
              <a:lnSpc>
                <a:spcPct val="112000"/>
              </a:lnSpc>
              <a:spcAft>
                <a:spcPts val="1200"/>
              </a:spcAft>
            </a:pPr>
            <a:r>
              <a:rPr lang="en-US" sz="2800" dirty="0">
                <a:solidFill>
                  <a:prstClr val="black"/>
                </a:solidFill>
                <a:latin typeface="+mj-lt"/>
                <a:cs typeface="Arial" pitchFamily="34" charset="0"/>
              </a:rPr>
              <a:t>Comparison the global warming potential (IPCC 2013, GWP 100a) of the marginal mixes calculated through the various approaches for a set of country.</a:t>
            </a:r>
          </a:p>
        </p:txBody>
      </p:sp>
      <p:pic>
        <p:nvPicPr>
          <p:cNvPr id="6" name="Picture 5">
            <a:extLst>
              <a:ext uri="{FF2B5EF4-FFF2-40B4-BE49-F238E27FC236}">
                <a16:creationId xmlns:a16="http://schemas.microsoft.com/office/drawing/2014/main" id="{D3997C1A-46AD-4595-85DD-CE72C24CF0D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228" t="11568" r="9927" b="8560"/>
          <a:stretch/>
        </p:blipFill>
        <p:spPr>
          <a:xfrm>
            <a:off x="518160" y="2093774"/>
            <a:ext cx="10728960" cy="4697271"/>
          </a:xfrm>
          <a:prstGeom prst="rect">
            <a:avLst/>
          </a:prstGeom>
        </p:spPr>
      </p:pic>
      <p:sp>
        <p:nvSpPr>
          <p:cNvPr id="2" name="Slide Number Placeholder 1">
            <a:extLst>
              <a:ext uri="{FF2B5EF4-FFF2-40B4-BE49-F238E27FC236}">
                <a16:creationId xmlns:a16="http://schemas.microsoft.com/office/drawing/2014/main" id="{C0273C8D-2C3B-473C-8A6B-4AECF97EB35E}"/>
              </a:ext>
            </a:extLst>
          </p:cNvPr>
          <p:cNvSpPr>
            <a:spLocks noGrp="1"/>
          </p:cNvSpPr>
          <p:nvPr>
            <p:ph type="sldNum" sz="quarter" idx="16"/>
          </p:nvPr>
        </p:nvSpPr>
        <p:spPr>
          <a:xfrm>
            <a:off x="9448800" y="6492875"/>
            <a:ext cx="2743200" cy="365125"/>
          </a:xfrm>
        </p:spPr>
        <p:txBody>
          <a:bodyPr/>
          <a:lstStyle/>
          <a:p>
            <a:pPr algn="r">
              <a:defRPr/>
            </a:pPr>
            <a:fld id="{EBC07571-3134-BB4B-B83F-1A9FE18D34F3}" type="slidenum">
              <a:rPr lang="de-DE" smtClean="0"/>
              <a:pPr algn="r">
                <a:defRPr/>
              </a:pPr>
              <a:t>12</a:t>
            </a:fld>
            <a:endParaRPr lang="de-DE" dirty="0"/>
          </a:p>
        </p:txBody>
      </p:sp>
    </p:spTree>
    <p:extLst>
      <p:ext uri="{BB962C8B-B14F-4D97-AF65-F5344CB8AC3E}">
        <p14:creationId xmlns:p14="http://schemas.microsoft.com/office/powerpoint/2010/main" val="38269610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F0B2-83C5-44DB-ABEA-3A19DAD4E30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7775F2C-BD4A-47FF-B689-129C03E5369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EEF5511-2C70-4FB0-9B2D-1CA580C4A736}"/>
              </a:ext>
            </a:extLst>
          </p:cNvPr>
          <p:cNvSpPr>
            <a:spLocks noGrp="1"/>
          </p:cNvSpPr>
          <p:nvPr>
            <p:ph type="sldNum" sz="quarter" idx="12"/>
          </p:nvPr>
        </p:nvSpPr>
        <p:spPr/>
        <p:txBody>
          <a:bodyPr/>
          <a:lstStyle/>
          <a:p>
            <a:fld id="{F675D1D8-846D-432A-9C08-C54CDB2BF677}" type="slidenum">
              <a:rPr lang="en-US" smtClean="0"/>
              <a:t>13</a:t>
            </a:fld>
            <a:endParaRPr lang="en-US" dirty="0"/>
          </a:p>
        </p:txBody>
      </p:sp>
    </p:spTree>
    <p:extLst>
      <p:ext uri="{BB962C8B-B14F-4D97-AF65-F5344CB8AC3E}">
        <p14:creationId xmlns:p14="http://schemas.microsoft.com/office/powerpoint/2010/main" val="4687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A3E5-C3CB-48A3-8A1C-06F014ABBFB6}"/>
              </a:ext>
            </a:extLst>
          </p:cNvPr>
          <p:cNvSpPr>
            <a:spLocks noGrp="1"/>
          </p:cNvSpPr>
          <p:nvPr>
            <p:ph type="title"/>
          </p:nvPr>
        </p:nvSpPr>
        <p:spPr/>
        <p:txBody>
          <a:bodyPr/>
          <a:lstStyle/>
          <a:p>
            <a:r>
              <a:rPr lang="en-US" dirty="0"/>
              <a:t>Feedback on the integration of IEA scenarios in hybrid LCA</a:t>
            </a:r>
          </a:p>
        </p:txBody>
      </p:sp>
      <p:sp>
        <p:nvSpPr>
          <p:cNvPr id="3" name="Text Placeholder 2">
            <a:extLst>
              <a:ext uri="{FF2B5EF4-FFF2-40B4-BE49-F238E27FC236}">
                <a16:creationId xmlns:a16="http://schemas.microsoft.com/office/drawing/2014/main" id="{8DF07877-E79E-49D5-A313-B21C3BD57E96}"/>
              </a:ext>
            </a:extLst>
          </p:cNvPr>
          <p:cNvSpPr>
            <a:spLocks noGrp="1"/>
          </p:cNvSpPr>
          <p:nvPr>
            <p:ph type="body" idx="1"/>
          </p:nvPr>
        </p:nvSpPr>
        <p:spPr/>
        <p:txBody>
          <a:bodyPr/>
          <a:lstStyle/>
          <a:p>
            <a:r>
              <a:rPr lang="en-US" dirty="0"/>
              <a:t>Thomas Gibon - Wednesday 6</a:t>
            </a:r>
            <a:r>
              <a:rPr lang="en-US" baseline="30000" dirty="0"/>
              <a:t>th</a:t>
            </a:r>
            <a:r>
              <a:rPr lang="en-US" dirty="0"/>
              <a:t> of September 2017</a:t>
            </a:r>
          </a:p>
        </p:txBody>
      </p:sp>
      <p:pic>
        <p:nvPicPr>
          <p:cNvPr id="4" name="Picture 3" descr="D:\Documents\01.0-Maitrise\01.1-Projet\Affiche\LCA XIV\600px-Université_de_Sherbrooke_(logo).svg.png">
            <a:extLst>
              <a:ext uri="{FF2B5EF4-FFF2-40B4-BE49-F238E27FC236}">
                <a16:creationId xmlns:a16="http://schemas.microsoft.com/office/drawing/2014/main" id="{0E2480E8-55D8-4FE8-9397-D4ABA7B3BD81}"/>
              </a:ext>
            </a:extLst>
          </p:cNvPr>
          <p:cNvPicPr>
            <a:picLocks noChangeAspect="1" noChangeArrowheads="1"/>
          </p:cNvPicPr>
          <p:nvPr/>
        </p:nvPicPr>
        <p:blipFill>
          <a:blip r:embed="rId2" cstate="print"/>
          <a:srcRect/>
          <a:stretch>
            <a:fillRect/>
          </a:stretch>
        </p:blipFill>
        <p:spPr bwMode="auto">
          <a:xfrm>
            <a:off x="4605603" y="5912277"/>
            <a:ext cx="3252363" cy="531828"/>
          </a:xfrm>
          <a:prstGeom prst="rect">
            <a:avLst/>
          </a:prstGeom>
          <a:noFill/>
        </p:spPr>
      </p:pic>
      <p:pic>
        <p:nvPicPr>
          <p:cNvPr id="5" name="Picture 2" descr="image_logo_site_wbi">
            <a:extLst>
              <a:ext uri="{FF2B5EF4-FFF2-40B4-BE49-F238E27FC236}">
                <a16:creationId xmlns:a16="http://schemas.microsoft.com/office/drawing/2014/main" id="{4887CFFA-70D7-47D3-89CB-D65500B8BBE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814361" y="5875309"/>
            <a:ext cx="1398853" cy="69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75219115-94A7-45D7-982D-B3FFA74E9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117" y="5933798"/>
            <a:ext cx="1392002" cy="483538"/>
          </a:xfrm>
          <a:prstGeom prst="rect">
            <a:avLst/>
          </a:prstGeom>
        </p:spPr>
      </p:pic>
      <p:cxnSp>
        <p:nvCxnSpPr>
          <p:cNvPr id="8" name="Straight Connector 7">
            <a:extLst>
              <a:ext uri="{FF2B5EF4-FFF2-40B4-BE49-F238E27FC236}">
                <a16:creationId xmlns:a16="http://schemas.microsoft.com/office/drawing/2014/main" id="{77C8019F-92CB-4952-A474-6FAFCEE0007C}"/>
              </a:ext>
            </a:extLst>
          </p:cNvPr>
          <p:cNvCxnSpPr/>
          <p:nvPr/>
        </p:nvCxnSpPr>
        <p:spPr>
          <a:xfrm>
            <a:off x="0" y="5760720"/>
            <a:ext cx="12192000" cy="0"/>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93295C95-350F-406E-BE22-A9F7BB47BA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41" y="286664"/>
            <a:ext cx="3581400" cy="939536"/>
          </a:xfrm>
          <a:prstGeom prst="rect">
            <a:avLst/>
          </a:prstGeom>
        </p:spPr>
      </p:pic>
      <p:pic>
        <p:nvPicPr>
          <p:cNvPr id="12" name="Picture 11">
            <a:extLst>
              <a:ext uri="{FF2B5EF4-FFF2-40B4-BE49-F238E27FC236}">
                <a16:creationId xmlns:a16="http://schemas.microsoft.com/office/drawing/2014/main" id="{948E126C-2D92-4690-BA24-4AD59BA8ACC1}"/>
              </a:ext>
            </a:extLst>
          </p:cNvPr>
          <p:cNvPicPr>
            <a:picLocks noChangeAspect="1"/>
          </p:cNvPicPr>
          <p:nvPr/>
        </p:nvPicPr>
        <p:blipFill rotWithShape="1">
          <a:blip r:embed="rId6">
            <a:extLst>
              <a:ext uri="{28A0092B-C50C-407E-A947-70E740481C1C}">
                <a14:useLocalDpi xmlns:a14="http://schemas.microsoft.com/office/drawing/2010/main" val="0"/>
              </a:ext>
            </a:extLst>
          </a:blip>
          <a:srcRect l="2896" t="42993" r="63433" b="35061"/>
          <a:stretch/>
        </p:blipFill>
        <p:spPr>
          <a:xfrm>
            <a:off x="8269208" y="5872279"/>
            <a:ext cx="2865120" cy="763671"/>
          </a:xfrm>
          <a:prstGeom prst="rect">
            <a:avLst/>
          </a:prstGeom>
        </p:spPr>
      </p:pic>
      <p:pic>
        <p:nvPicPr>
          <p:cNvPr id="1026" name="Picture 2" descr="https://upload.wikimedia.org/wikipedia/en/7/7c/Norges_teknisk-naturvitenskapelige_universitet_%28logo%2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26879" y="4729973"/>
            <a:ext cx="2706751" cy="9688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924544" y="4870064"/>
            <a:ext cx="594360" cy="584775"/>
          </a:xfrm>
          <a:prstGeom prst="rect">
            <a:avLst/>
          </a:prstGeom>
          <a:noFill/>
        </p:spPr>
        <p:txBody>
          <a:bodyPr wrap="square" rtlCol="0">
            <a:spAutoFit/>
          </a:bodyPr>
          <a:lstStyle/>
          <a:p>
            <a:r>
              <a:rPr lang="en-GB" sz="3200" dirty="0"/>
              <a:t>+</a:t>
            </a:r>
          </a:p>
        </p:txBody>
      </p:sp>
      <p:sp>
        <p:nvSpPr>
          <p:cNvPr id="9" name="Rectangle 8"/>
          <p:cNvSpPr/>
          <p:nvPr/>
        </p:nvSpPr>
        <p:spPr>
          <a:xfrm>
            <a:off x="8769927" y="4729973"/>
            <a:ext cx="3350029" cy="96889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567203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The idea</a:t>
            </a:r>
          </a:p>
        </p:txBody>
      </p:sp>
      <p:pic>
        <p:nvPicPr>
          <p:cNvPr id="6" name="Content Placeholder 3" descr="Figure_1_to_submit"/>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568397"/>
            <a:ext cx="10453733" cy="48905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016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219728" y="5774754"/>
            <a:ext cx="2448272" cy="72008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nb-NO" sz="3600">
              <a:latin typeface="Arial" charset="0"/>
            </a:endParaRPr>
          </a:p>
        </p:txBody>
      </p:sp>
      <p:sp>
        <p:nvSpPr>
          <p:cNvPr id="2" name="Title 1"/>
          <p:cNvSpPr>
            <a:spLocks noGrp="1"/>
          </p:cNvSpPr>
          <p:nvPr>
            <p:ph type="title"/>
          </p:nvPr>
        </p:nvSpPr>
        <p:spPr/>
        <p:txBody>
          <a:bodyPr/>
          <a:lstStyle/>
          <a:p>
            <a:r>
              <a:rPr lang="nb-NO" dirty="0"/>
              <a:t>The implementation</a:t>
            </a: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1425" y="1484784"/>
            <a:ext cx="794915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2124076" y="2243139"/>
            <a:ext cx="2568203" cy="1443037"/>
          </a:xfrm>
          <a:prstGeom prst="rect">
            <a:avLst/>
          </a:prstGeom>
          <a:solidFill>
            <a:srgbClr val="C00000">
              <a:alpha val="25098"/>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nb-NO" sz="2800" dirty="0">
                <a:solidFill>
                  <a:srgbClr val="C00000"/>
                </a:solidFill>
                <a:latin typeface="Corbel" panose="020B0503020204020204" pitchFamily="34" charset="0"/>
              </a:rPr>
              <a:t>1: </a:t>
            </a:r>
            <a:r>
              <a:rPr lang="nb-NO" sz="2800" dirty="0" err="1">
                <a:solidFill>
                  <a:srgbClr val="C00000"/>
                </a:solidFill>
                <a:latin typeface="Corbel" panose="020B0503020204020204" pitchFamily="34" charset="0"/>
              </a:rPr>
              <a:t>A</a:t>
            </a:r>
            <a:r>
              <a:rPr lang="nb-NO" sz="2800" baseline="-25000" dirty="0" err="1">
                <a:solidFill>
                  <a:srgbClr val="C00000"/>
                </a:solidFill>
                <a:latin typeface="Corbel" panose="020B0503020204020204" pitchFamily="34" charset="0"/>
              </a:rPr>
              <a:t>ff</a:t>
            </a:r>
            <a:endParaRPr lang="nb-NO" sz="2800" baseline="-25000" dirty="0">
              <a:solidFill>
                <a:srgbClr val="C00000"/>
              </a:solidFill>
              <a:latin typeface="Corbel" panose="020B0503020204020204" pitchFamily="34" charset="0"/>
            </a:endParaRPr>
          </a:p>
        </p:txBody>
      </p:sp>
      <p:sp>
        <p:nvSpPr>
          <p:cNvPr id="7" name="Rectangle 6"/>
          <p:cNvSpPr/>
          <p:nvPr/>
        </p:nvSpPr>
        <p:spPr bwMode="auto">
          <a:xfrm>
            <a:off x="2124076" y="3686176"/>
            <a:ext cx="2568203" cy="1357313"/>
          </a:xfrm>
          <a:prstGeom prst="rect">
            <a:avLst/>
          </a:prstGeom>
          <a:solidFill>
            <a:srgbClr val="C00000">
              <a:alpha val="25098"/>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nb-NO" sz="2800" dirty="0">
                <a:solidFill>
                  <a:srgbClr val="C00000"/>
                </a:solidFill>
                <a:latin typeface="Corbel" panose="020B0503020204020204" pitchFamily="34" charset="0"/>
              </a:rPr>
              <a:t>2: </a:t>
            </a:r>
            <a:r>
              <a:rPr lang="nb-NO" sz="2800" dirty="0" err="1">
                <a:solidFill>
                  <a:srgbClr val="C00000"/>
                </a:solidFill>
                <a:latin typeface="Corbel" panose="020B0503020204020204" pitchFamily="34" charset="0"/>
              </a:rPr>
              <a:t>A</a:t>
            </a:r>
            <a:r>
              <a:rPr lang="nb-NO" sz="2800" baseline="-25000" dirty="0" err="1">
                <a:solidFill>
                  <a:srgbClr val="C00000"/>
                </a:solidFill>
                <a:latin typeface="Corbel" panose="020B0503020204020204" pitchFamily="34" charset="0"/>
              </a:rPr>
              <a:t>bf</a:t>
            </a:r>
            <a:endParaRPr lang="nb-NO" sz="2800" baseline="-25000" dirty="0">
              <a:solidFill>
                <a:srgbClr val="C00000"/>
              </a:solidFill>
              <a:latin typeface="Corbel" panose="020B0503020204020204" pitchFamily="34" charset="0"/>
            </a:endParaRPr>
          </a:p>
        </p:txBody>
      </p:sp>
      <p:sp>
        <p:nvSpPr>
          <p:cNvPr id="8" name="Rectangle 7"/>
          <p:cNvSpPr/>
          <p:nvPr/>
        </p:nvSpPr>
        <p:spPr bwMode="auto">
          <a:xfrm>
            <a:off x="4692803" y="2243138"/>
            <a:ext cx="5377772" cy="1446212"/>
          </a:xfrm>
          <a:prstGeom prst="rect">
            <a:avLst/>
          </a:prstGeom>
          <a:solidFill>
            <a:srgbClr val="C00000">
              <a:alpha val="25098"/>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nb-NO" sz="2800" dirty="0">
                <a:solidFill>
                  <a:srgbClr val="C00000"/>
                </a:solidFill>
                <a:latin typeface="Corbel" panose="020B0503020204020204" pitchFamily="34" charset="0"/>
              </a:rPr>
              <a:t>3: </a:t>
            </a:r>
            <a:r>
              <a:rPr lang="nb-NO" sz="2800" dirty="0" err="1">
                <a:solidFill>
                  <a:srgbClr val="C00000"/>
                </a:solidFill>
                <a:latin typeface="Corbel" panose="020B0503020204020204" pitchFamily="34" charset="0"/>
              </a:rPr>
              <a:t>A</a:t>
            </a:r>
            <a:r>
              <a:rPr lang="nb-NO" sz="2800" baseline="-25000" dirty="0" err="1">
                <a:solidFill>
                  <a:srgbClr val="C00000"/>
                </a:solidFill>
                <a:latin typeface="Corbel" panose="020B0503020204020204" pitchFamily="34" charset="0"/>
              </a:rPr>
              <a:t>fb</a:t>
            </a:r>
            <a:endParaRPr lang="nb-NO" sz="2800" baseline="-25000" dirty="0">
              <a:solidFill>
                <a:srgbClr val="C00000"/>
              </a:solidFill>
              <a:latin typeface="Corbel" panose="020B0503020204020204" pitchFamily="34" charset="0"/>
            </a:endParaRPr>
          </a:p>
        </p:txBody>
      </p:sp>
      <p:sp>
        <p:nvSpPr>
          <p:cNvPr id="9" name="Rectangle 8"/>
          <p:cNvSpPr/>
          <p:nvPr/>
        </p:nvSpPr>
        <p:spPr bwMode="auto">
          <a:xfrm>
            <a:off x="4692803" y="3690938"/>
            <a:ext cx="5377772" cy="1350962"/>
          </a:xfrm>
          <a:prstGeom prst="rect">
            <a:avLst/>
          </a:prstGeom>
          <a:solidFill>
            <a:srgbClr val="C00000">
              <a:alpha val="25098"/>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nb-NO" sz="2800" dirty="0">
                <a:solidFill>
                  <a:srgbClr val="C00000"/>
                </a:solidFill>
                <a:latin typeface="Corbel" panose="020B0503020204020204" pitchFamily="34" charset="0"/>
              </a:rPr>
              <a:t>4: </a:t>
            </a:r>
            <a:r>
              <a:rPr lang="nb-NO" sz="2800" dirty="0" err="1">
                <a:solidFill>
                  <a:srgbClr val="C00000"/>
                </a:solidFill>
                <a:latin typeface="Corbel" panose="020B0503020204020204" pitchFamily="34" charset="0"/>
              </a:rPr>
              <a:t>A</a:t>
            </a:r>
            <a:r>
              <a:rPr lang="nb-NO" sz="2800" baseline="-25000" dirty="0" err="1">
                <a:solidFill>
                  <a:srgbClr val="C00000"/>
                </a:solidFill>
                <a:latin typeface="Corbel" panose="020B0503020204020204" pitchFamily="34" charset="0"/>
              </a:rPr>
              <a:t>bb</a:t>
            </a:r>
            <a:endParaRPr lang="nb-NO" sz="2800" baseline="-25000" dirty="0">
              <a:solidFill>
                <a:srgbClr val="C00000"/>
              </a:solidFill>
              <a:latin typeface="Corbel" panose="020B0503020204020204" pitchFamily="34" charset="0"/>
            </a:endParaRPr>
          </a:p>
        </p:txBody>
      </p:sp>
      <p:sp>
        <p:nvSpPr>
          <p:cNvPr id="10" name="Rectangle 9"/>
          <p:cNvSpPr/>
          <p:nvPr/>
        </p:nvSpPr>
        <p:spPr bwMode="auto">
          <a:xfrm>
            <a:off x="2124076" y="5229201"/>
            <a:ext cx="7947025" cy="327050"/>
          </a:xfrm>
          <a:prstGeom prst="rect">
            <a:avLst/>
          </a:prstGeom>
          <a:solidFill>
            <a:srgbClr val="C00000">
              <a:alpha val="25098"/>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nb-NO" dirty="0">
                <a:solidFill>
                  <a:srgbClr val="C00000"/>
                </a:solidFill>
                <a:latin typeface="Corbel" panose="020B0503020204020204" pitchFamily="34" charset="0"/>
              </a:rPr>
              <a:t>5: </a:t>
            </a:r>
            <a:r>
              <a:rPr lang="nb-NO" dirty="0" err="1">
                <a:solidFill>
                  <a:srgbClr val="C00000"/>
                </a:solidFill>
                <a:latin typeface="Corbel" panose="020B0503020204020204" pitchFamily="34" charset="0"/>
              </a:rPr>
              <a:t>value</a:t>
            </a:r>
            <a:r>
              <a:rPr lang="nb-NO" dirty="0">
                <a:solidFill>
                  <a:srgbClr val="C00000"/>
                </a:solidFill>
                <a:latin typeface="Corbel" panose="020B0503020204020204" pitchFamily="34" charset="0"/>
              </a:rPr>
              <a:t> </a:t>
            </a:r>
            <a:r>
              <a:rPr lang="nb-NO" dirty="0" err="1">
                <a:solidFill>
                  <a:srgbClr val="C00000"/>
                </a:solidFill>
                <a:latin typeface="Corbel" panose="020B0503020204020204" pitchFamily="34" charset="0"/>
              </a:rPr>
              <a:t>added</a:t>
            </a:r>
            <a:endParaRPr lang="nb-NO" dirty="0">
              <a:solidFill>
                <a:srgbClr val="C00000"/>
              </a:solidFill>
              <a:latin typeface="Corbel" panose="020B0503020204020204" pitchFamily="34" charset="0"/>
            </a:endParaRPr>
          </a:p>
        </p:txBody>
      </p:sp>
      <p:sp>
        <p:nvSpPr>
          <p:cNvPr id="11" name="Rectangle 10"/>
          <p:cNvSpPr/>
          <p:nvPr/>
        </p:nvSpPr>
        <p:spPr bwMode="auto">
          <a:xfrm>
            <a:off x="2124076" y="5805264"/>
            <a:ext cx="7947025" cy="432048"/>
          </a:xfrm>
          <a:prstGeom prst="rect">
            <a:avLst/>
          </a:prstGeom>
          <a:solidFill>
            <a:srgbClr val="C00000">
              <a:alpha val="25098"/>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nb-NO" dirty="0">
                <a:solidFill>
                  <a:srgbClr val="C00000"/>
                </a:solidFill>
                <a:latin typeface="Corbel" panose="020B0503020204020204" pitchFamily="34" charset="0"/>
              </a:rPr>
              <a:t>6: </a:t>
            </a:r>
            <a:r>
              <a:rPr lang="nb-NO" dirty="0" err="1">
                <a:solidFill>
                  <a:srgbClr val="C00000"/>
                </a:solidFill>
                <a:latin typeface="Corbel" panose="020B0503020204020204" pitchFamily="34" charset="0"/>
              </a:rPr>
              <a:t>stressors</a:t>
            </a:r>
            <a:endParaRPr lang="nb-NO" dirty="0">
              <a:solidFill>
                <a:srgbClr val="C00000"/>
              </a:solidFill>
              <a:latin typeface="Corbel" panose="020B0503020204020204" pitchFamily="34" charset="0"/>
            </a:endParaRPr>
          </a:p>
        </p:txBody>
      </p:sp>
    </p:spTree>
    <p:extLst>
      <p:ext uri="{BB962C8B-B14F-4D97-AF65-F5344CB8AC3E}">
        <p14:creationId xmlns:p14="http://schemas.microsoft.com/office/powerpoint/2010/main" val="203466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Quadrant</a:t>
            </a:r>
            <a:r>
              <a:rPr lang="nb-NO" dirty="0"/>
              <a:t> 1: </a:t>
            </a:r>
            <a:r>
              <a:rPr lang="nb-NO" dirty="0" err="1"/>
              <a:t>A</a:t>
            </a:r>
            <a:r>
              <a:rPr lang="nb-NO" baseline="-25000" dirty="0" err="1"/>
              <a:t>ff</a:t>
            </a:r>
            <a:endParaRPr lang="nb-NO" baseline="-25000"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412777"/>
            <a:ext cx="5773836" cy="495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contenu 2"/>
          <p:cNvSpPr>
            <a:spLocks noGrp="1"/>
          </p:cNvSpPr>
          <p:nvPr>
            <p:ph idx="1"/>
          </p:nvPr>
        </p:nvSpPr>
        <p:spPr>
          <a:xfrm>
            <a:off x="7968207" y="1484312"/>
            <a:ext cx="3810927" cy="4882694"/>
          </a:xfrm>
        </p:spPr>
        <p:txBody>
          <a:bodyPr>
            <a:normAutofit fontScale="92500" lnSpcReduction="20000"/>
          </a:bodyPr>
          <a:lstStyle/>
          <a:p>
            <a:r>
              <a:rPr lang="nb-NO" dirty="0">
                <a:latin typeface="Calibri" panose="020F0502020204030204" pitchFamily="34" charset="0"/>
                <a:cs typeface="Calibri" panose="020F0502020204030204" pitchFamily="34" charset="0"/>
              </a:rPr>
              <a:t>15 technologies are made of a set of 37 systems, representing the market</a:t>
            </a:r>
            <a:endParaRPr lang="en-US" dirty="0">
              <a:solidFill>
                <a:srgbClr val="000000"/>
              </a:solidFill>
              <a:latin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cs typeface="Calibri" panose="020F0502020204030204" pitchFamily="34" charset="0"/>
              </a:rPr>
              <a:t>For all 9 regions</a:t>
            </a:r>
          </a:p>
          <a:p>
            <a:r>
              <a:rPr lang="en-US" dirty="0">
                <a:solidFill>
                  <a:srgbClr val="000000"/>
                </a:solidFill>
                <a:latin typeface="Calibri" panose="020F0502020204030204" pitchFamily="34" charset="0"/>
                <a:cs typeface="Calibri" panose="020F0502020204030204" pitchFamily="34" charset="0"/>
              </a:rPr>
              <a:t>Diagonal quadrants contain physical information on foreground processes</a:t>
            </a:r>
          </a:p>
          <a:p>
            <a:r>
              <a:rPr lang="en-US" dirty="0">
                <a:solidFill>
                  <a:srgbClr val="000000"/>
                </a:solidFill>
                <a:latin typeface="Calibri" panose="020F0502020204030204" pitchFamily="34" charset="0"/>
                <a:cs typeface="Calibri" panose="020F0502020204030204" pitchFamily="34" charset="0"/>
              </a:rPr>
              <a:t>Systems do not interact with each other at that point (off-diagonal quadrants are zero matrices)</a:t>
            </a:r>
            <a:endParaRPr lang="fr-FR" dirty="0">
              <a:latin typeface="Calibri" panose="020F0502020204030204" pitchFamily="34" charset="0"/>
              <a:cs typeface="Calibri" panose="020F0502020204030204" pitchFamily="34" charset="0"/>
            </a:endParaRPr>
          </a:p>
        </p:txBody>
      </p:sp>
      <p:grpSp>
        <p:nvGrpSpPr>
          <p:cNvPr id="3" name="Group 2"/>
          <p:cNvGrpSpPr/>
          <p:nvPr/>
        </p:nvGrpSpPr>
        <p:grpSpPr>
          <a:xfrm>
            <a:off x="7680176" y="44624"/>
            <a:ext cx="1944216" cy="1162380"/>
            <a:chOff x="597425" y="1484784"/>
            <a:chExt cx="7949150" cy="4752528"/>
          </a:xfrm>
        </p:grpSpPr>
        <p:pic>
          <p:nvPicPr>
            <p:cNvPr id="6" name="Picture 3"/>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7425" y="1484784"/>
              <a:ext cx="794915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00075" y="2243138"/>
              <a:ext cx="2568203" cy="1443037"/>
            </a:xfrm>
            <a:prstGeom prst="rect">
              <a:avLst/>
            </a:prstGeom>
            <a:solidFill>
              <a:srgbClr val="C00000">
                <a:alpha val="25098"/>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nb-NO" sz="2800" dirty="0">
                  <a:solidFill>
                    <a:srgbClr val="C00000"/>
                  </a:solidFill>
                  <a:latin typeface="Corbel" panose="020B0503020204020204" pitchFamily="34" charset="0"/>
                </a:rPr>
                <a:t>1</a:t>
              </a:r>
              <a:endParaRPr lang="nb-NO" sz="2800" baseline="-25000" dirty="0">
                <a:solidFill>
                  <a:srgbClr val="C00000"/>
                </a:solidFill>
                <a:latin typeface="Corbel" panose="020B0503020204020204" pitchFamily="34" charset="0"/>
              </a:endParaRPr>
            </a:p>
          </p:txBody>
        </p:sp>
      </p:grpSp>
    </p:spTree>
    <p:extLst>
      <p:ext uri="{BB962C8B-B14F-4D97-AF65-F5344CB8AC3E}">
        <p14:creationId xmlns:p14="http://schemas.microsoft.com/office/powerpoint/2010/main" val="7874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8219728" y="5774754"/>
            <a:ext cx="2448272" cy="72008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nb-NO" sz="3600">
              <a:latin typeface="Arial" charset="0"/>
            </a:endParaRPr>
          </a:p>
        </p:txBody>
      </p:sp>
      <p:sp>
        <p:nvSpPr>
          <p:cNvPr id="2" name="Title 1"/>
          <p:cNvSpPr>
            <a:spLocks noGrp="1"/>
          </p:cNvSpPr>
          <p:nvPr>
            <p:ph type="title"/>
          </p:nvPr>
        </p:nvSpPr>
        <p:spPr/>
        <p:txBody>
          <a:bodyPr/>
          <a:lstStyle/>
          <a:p>
            <a:r>
              <a:rPr lang="nb-NO" dirty="0" err="1"/>
              <a:t>Quadrant</a:t>
            </a:r>
            <a:r>
              <a:rPr lang="nb-NO" dirty="0"/>
              <a:t> 2: </a:t>
            </a:r>
            <a:r>
              <a:rPr lang="nb-NO" dirty="0" err="1"/>
              <a:t>A</a:t>
            </a:r>
            <a:r>
              <a:rPr lang="nb-NO" baseline="-25000" dirty="0" err="1"/>
              <a:t>bf</a:t>
            </a:r>
            <a:r>
              <a:rPr lang="nb-NO" dirty="0"/>
              <a:t> </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474" y="2636912"/>
            <a:ext cx="5313568"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7680391" y="44623"/>
            <a:ext cx="1943872" cy="1162800"/>
            <a:chOff x="597425" y="1484784"/>
            <a:chExt cx="7949150" cy="4752528"/>
          </a:xfrm>
        </p:grpSpPr>
        <p:pic>
          <p:nvPicPr>
            <p:cNvPr id="6" name="Picture 3"/>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7425" y="1484784"/>
              <a:ext cx="794915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bwMode="auto">
            <a:xfrm>
              <a:off x="600075" y="3686175"/>
              <a:ext cx="2568203" cy="1357313"/>
            </a:xfrm>
            <a:prstGeom prst="rect">
              <a:avLst/>
            </a:prstGeom>
            <a:solidFill>
              <a:srgbClr val="C00000">
                <a:alpha val="25098"/>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nb-NO" sz="2800" dirty="0">
                  <a:solidFill>
                    <a:srgbClr val="C00000"/>
                  </a:solidFill>
                  <a:latin typeface="Corbel" panose="020B0503020204020204" pitchFamily="34" charset="0"/>
                </a:rPr>
                <a:t>2</a:t>
              </a:r>
              <a:endParaRPr lang="nb-NO" sz="2800" baseline="-25000" dirty="0">
                <a:solidFill>
                  <a:srgbClr val="C00000"/>
                </a:solidFill>
                <a:latin typeface="Corbel" panose="020B0503020204020204" pitchFamily="34" charset="0"/>
              </a:endParaRPr>
            </a:p>
          </p:txBody>
        </p:sp>
      </p:grpSp>
      <p:sp>
        <p:nvSpPr>
          <p:cNvPr id="14" name="Espace réservé du contenu 2"/>
          <p:cNvSpPr>
            <a:spLocks noGrp="1"/>
          </p:cNvSpPr>
          <p:nvPr>
            <p:ph idx="1"/>
          </p:nvPr>
        </p:nvSpPr>
        <p:spPr>
          <a:xfrm>
            <a:off x="7968207" y="1484312"/>
            <a:ext cx="3652985" cy="5010522"/>
          </a:xfrm>
        </p:spPr>
        <p:txBody>
          <a:bodyPr>
            <a:normAutofit fontScale="85000" lnSpcReduction="20000"/>
          </a:bodyPr>
          <a:lstStyle/>
          <a:p>
            <a:r>
              <a:rPr lang="nb-NO" dirty="0" err="1">
                <a:latin typeface="Calibri" panose="020F0502020204030204" pitchFamily="34" charset="0"/>
                <a:cs typeface="Calibri" panose="020F0502020204030204" pitchFamily="34" charset="0"/>
              </a:rPr>
              <a:t>Linkage</a:t>
            </a:r>
            <a:r>
              <a:rPr lang="nb-NO" dirty="0">
                <a:latin typeface="Calibri" panose="020F0502020204030204" pitchFamily="34" charset="0"/>
                <a:cs typeface="Calibri" panose="020F0502020204030204" pitchFamily="34" charset="0"/>
              </a:rPr>
              <a:t> </a:t>
            </a:r>
            <a:r>
              <a:rPr lang="nb-NO" dirty="0" err="1">
                <a:latin typeface="Calibri" panose="020F0502020204030204" pitchFamily="34" charset="0"/>
                <a:cs typeface="Calibri" panose="020F0502020204030204" pitchFamily="34" charset="0"/>
              </a:rPr>
              <a:t>between</a:t>
            </a:r>
            <a:r>
              <a:rPr lang="nb-NO" dirty="0">
                <a:latin typeface="Calibri" panose="020F0502020204030204" pitchFamily="34" charset="0"/>
                <a:cs typeface="Calibri" panose="020F0502020204030204" pitchFamily="34" charset="0"/>
              </a:rPr>
              <a:t> databases and </a:t>
            </a:r>
            <a:r>
              <a:rPr lang="nb-NO" dirty="0" err="1">
                <a:latin typeface="Calibri" panose="020F0502020204030204" pitchFamily="34" charset="0"/>
                <a:cs typeface="Calibri" panose="020F0502020204030204" pitchFamily="34" charset="0"/>
              </a:rPr>
              <a:t>own</a:t>
            </a:r>
            <a:r>
              <a:rPr lang="nb-NO" dirty="0">
                <a:latin typeface="Calibri" panose="020F0502020204030204" pitchFamily="34" charset="0"/>
                <a:cs typeface="Calibri" panose="020F0502020204030204" pitchFamily="34" charset="0"/>
              </a:rPr>
              <a:t> systems</a:t>
            </a:r>
            <a:endParaRPr lang="en-US" dirty="0">
              <a:solidFill>
                <a:srgbClr val="000000"/>
              </a:solidFill>
              <a:latin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cs typeface="Calibri" panose="020F0502020204030204" pitchFamily="34" charset="0"/>
              </a:rPr>
              <a:t>For all 9 regions</a:t>
            </a:r>
          </a:p>
          <a:p>
            <a:r>
              <a:rPr lang="en-US" dirty="0">
                <a:solidFill>
                  <a:srgbClr val="000000"/>
                </a:solidFill>
                <a:latin typeface="Calibri" panose="020F0502020204030204" pitchFamily="34" charset="0"/>
                <a:cs typeface="Calibri" panose="020F0502020204030204" pitchFamily="34" charset="0"/>
              </a:rPr>
              <a:t>Diagonal quadrants contain physical information on foreground processes</a:t>
            </a:r>
          </a:p>
          <a:p>
            <a:r>
              <a:rPr lang="en-US" dirty="0">
                <a:solidFill>
                  <a:srgbClr val="000000"/>
                </a:solidFill>
                <a:latin typeface="Calibri" panose="020F0502020204030204" pitchFamily="34" charset="0"/>
                <a:cs typeface="Calibri" panose="020F0502020204030204" pitchFamily="34" charset="0"/>
              </a:rPr>
              <a:t>Systems do not interact with each other at that point (off-diagonal quadrants are zero matrices)</a:t>
            </a:r>
          </a:p>
          <a:p>
            <a:r>
              <a:rPr lang="en-US" dirty="0">
                <a:solidFill>
                  <a:srgbClr val="000000"/>
                </a:solidFill>
                <a:latin typeface="Calibri" panose="020F0502020204030204" pitchFamily="34" charset="0"/>
                <a:cs typeface="Calibri" panose="020F0502020204030204" pitchFamily="34" charset="0"/>
              </a:rPr>
              <a:t>…BUT some inventories are modified a posteriori to be connected with more regions</a:t>
            </a:r>
            <a:endParaRPr lang="fr-FR" dirty="0">
              <a:latin typeface="Calibri" panose="020F0502020204030204" pitchFamily="34" charset="0"/>
              <a:cs typeface="Calibri" panose="020F0502020204030204" pitchFamily="34" charset="0"/>
            </a:endParaRPr>
          </a:p>
        </p:txBody>
      </p:sp>
      <p:sp>
        <p:nvSpPr>
          <p:cNvPr id="15" name="Rectangle 14"/>
          <p:cNvSpPr/>
          <p:nvPr/>
        </p:nvSpPr>
        <p:spPr>
          <a:xfrm rot="16200000">
            <a:off x="1218250" y="3256631"/>
            <a:ext cx="1226618" cy="400110"/>
          </a:xfrm>
          <a:prstGeom prst="rect">
            <a:avLst/>
          </a:prstGeom>
        </p:spPr>
        <p:txBody>
          <a:bodyPr wrap="none">
            <a:spAutoFit/>
          </a:bodyPr>
          <a:lstStyle/>
          <a:p>
            <a:r>
              <a:rPr lang="nb-NO" sz="2000" kern="0" dirty="0">
                <a:solidFill>
                  <a:srgbClr val="000000"/>
                </a:solidFill>
                <a:latin typeface="Corbel" panose="020B0503020204020204" pitchFamily="34" charset="0"/>
              </a:rPr>
              <a:t>ecoinvent</a:t>
            </a:r>
            <a:endParaRPr lang="nb-NO" sz="1400" dirty="0">
              <a:latin typeface="Corbel" panose="020B0503020204020204" pitchFamily="34" charset="0"/>
            </a:endParaRPr>
          </a:p>
        </p:txBody>
      </p:sp>
      <p:sp>
        <p:nvSpPr>
          <p:cNvPr id="17" name="Rectangle 16"/>
          <p:cNvSpPr/>
          <p:nvPr/>
        </p:nvSpPr>
        <p:spPr>
          <a:xfrm rot="16200000">
            <a:off x="1165648" y="4631860"/>
            <a:ext cx="1322798" cy="400110"/>
          </a:xfrm>
          <a:prstGeom prst="rect">
            <a:avLst/>
          </a:prstGeom>
        </p:spPr>
        <p:txBody>
          <a:bodyPr wrap="none">
            <a:spAutoFit/>
          </a:bodyPr>
          <a:lstStyle/>
          <a:p>
            <a:r>
              <a:rPr lang="nb-NO" sz="2000" kern="0" dirty="0">
                <a:solidFill>
                  <a:srgbClr val="000000"/>
                </a:solidFill>
                <a:latin typeface="Corbel" panose="020B0503020204020204" pitchFamily="34" charset="0"/>
              </a:rPr>
              <a:t>EXIOBASE</a:t>
            </a:r>
            <a:endParaRPr lang="nb-NO" sz="1400" dirty="0">
              <a:latin typeface="Corbel" panose="020B0503020204020204" pitchFamily="34" charset="0"/>
            </a:endParaRPr>
          </a:p>
        </p:txBody>
      </p:sp>
      <p:sp>
        <p:nvSpPr>
          <p:cNvPr id="18" name="Rectangle 17"/>
          <p:cNvSpPr/>
          <p:nvPr/>
        </p:nvSpPr>
        <p:spPr>
          <a:xfrm>
            <a:off x="4857906" y="2048547"/>
            <a:ext cx="1382110" cy="400110"/>
          </a:xfrm>
          <a:prstGeom prst="rect">
            <a:avLst/>
          </a:prstGeom>
        </p:spPr>
        <p:txBody>
          <a:bodyPr wrap="none">
            <a:spAutoFit/>
          </a:bodyPr>
          <a:lstStyle/>
          <a:p>
            <a:r>
              <a:rPr lang="nb-NO" sz="2000" kern="0" dirty="0" err="1">
                <a:solidFill>
                  <a:srgbClr val="000000"/>
                </a:solidFill>
                <a:latin typeface="Corbel" panose="020B0503020204020204" pitchFamily="34" charset="0"/>
              </a:rPr>
              <a:t>foreground</a:t>
            </a:r>
            <a:endParaRPr lang="nb-NO" sz="1400" dirty="0">
              <a:latin typeface="Corbel" panose="020B0503020204020204" pitchFamily="34" charset="0"/>
            </a:endParaRPr>
          </a:p>
        </p:txBody>
      </p:sp>
    </p:spTree>
    <p:extLst>
      <p:ext uri="{BB962C8B-B14F-4D97-AF65-F5344CB8AC3E}">
        <p14:creationId xmlns:p14="http://schemas.microsoft.com/office/powerpoint/2010/main" val="339934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Quadrant</a:t>
            </a:r>
            <a:r>
              <a:rPr lang="nb-NO" dirty="0"/>
              <a:t> 3: </a:t>
            </a:r>
            <a:r>
              <a:rPr lang="nb-NO" dirty="0" err="1"/>
              <a:t>A</a:t>
            </a:r>
            <a:r>
              <a:rPr lang="nb-NO" baseline="-25000" dirty="0" err="1"/>
              <a:t>fb</a:t>
            </a:r>
            <a:endParaRPr lang="nb-NO" baseline="-25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912" y="1628731"/>
            <a:ext cx="8506569" cy="228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7680176" y="44624"/>
            <a:ext cx="1944000" cy="1162800"/>
            <a:chOff x="597425" y="1484784"/>
            <a:chExt cx="7949150" cy="4752528"/>
          </a:xfrm>
        </p:grpSpPr>
        <p:pic>
          <p:nvPicPr>
            <p:cNvPr id="5" name="Picture 3"/>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7425" y="1484784"/>
              <a:ext cx="794915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bwMode="auto">
            <a:xfrm>
              <a:off x="3168803" y="2243138"/>
              <a:ext cx="5377772" cy="1446212"/>
            </a:xfrm>
            <a:prstGeom prst="rect">
              <a:avLst/>
            </a:prstGeom>
            <a:solidFill>
              <a:srgbClr val="C00000">
                <a:alpha val="25098"/>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nb-NO" sz="2800" dirty="0">
                  <a:solidFill>
                    <a:srgbClr val="C00000"/>
                  </a:solidFill>
                  <a:latin typeface="Corbel" panose="020B0503020204020204" pitchFamily="34" charset="0"/>
                </a:rPr>
                <a:t>3</a:t>
              </a:r>
              <a:endParaRPr lang="nb-NO" sz="2800" baseline="-25000" dirty="0">
                <a:solidFill>
                  <a:srgbClr val="C00000"/>
                </a:solidFill>
                <a:latin typeface="Corbel" panose="020B0503020204020204" pitchFamily="34" charset="0"/>
              </a:endParaRPr>
            </a:p>
          </p:txBody>
        </p:sp>
      </p:grpSp>
      <p:sp>
        <p:nvSpPr>
          <p:cNvPr id="13" name="Espace réservé du contenu 2"/>
          <p:cNvSpPr>
            <a:spLocks noGrp="1"/>
          </p:cNvSpPr>
          <p:nvPr>
            <p:ph idx="1"/>
          </p:nvPr>
        </p:nvSpPr>
        <p:spPr>
          <a:xfrm>
            <a:off x="1847528" y="4077072"/>
            <a:ext cx="8568952" cy="2417762"/>
          </a:xfrm>
        </p:spPr>
        <p:txBody>
          <a:bodyPr>
            <a:normAutofit fontScale="92500"/>
          </a:bodyPr>
          <a:lstStyle/>
          <a:p>
            <a:r>
              <a:rPr lang="nb-NO" dirty="0"/>
              <a:t>Feedback loop </a:t>
            </a:r>
            <a:r>
              <a:rPr lang="nb-NO" dirty="0" err="1"/>
              <a:t>integrating</a:t>
            </a:r>
            <a:r>
              <a:rPr lang="nb-NO" dirty="0"/>
              <a:t> </a:t>
            </a:r>
            <a:r>
              <a:rPr lang="nb-NO" dirty="0" err="1"/>
              <a:t>the</a:t>
            </a:r>
            <a:r>
              <a:rPr lang="nb-NO" dirty="0"/>
              <a:t> systems back to </a:t>
            </a:r>
            <a:r>
              <a:rPr lang="nb-NO" dirty="0" err="1"/>
              <a:t>the</a:t>
            </a:r>
            <a:r>
              <a:rPr lang="nb-NO" dirty="0"/>
              <a:t> databases</a:t>
            </a:r>
            <a:endParaRPr lang="en-US" dirty="0">
              <a:solidFill>
                <a:srgbClr val="000000"/>
              </a:solidFill>
            </a:endParaRPr>
          </a:p>
          <a:p>
            <a:r>
              <a:rPr lang="en-US" dirty="0">
                <a:solidFill>
                  <a:srgbClr val="000000"/>
                </a:solidFill>
              </a:rPr>
              <a:t>For all 9 regions</a:t>
            </a:r>
          </a:p>
          <a:p>
            <a:r>
              <a:rPr lang="en-US" dirty="0">
                <a:solidFill>
                  <a:srgbClr val="000000"/>
                </a:solidFill>
              </a:rPr>
              <a:t>Sparse matrices linking systems’ functional units with processes/sectors of the background</a:t>
            </a:r>
          </a:p>
          <a:p>
            <a:r>
              <a:rPr lang="en-US" dirty="0">
                <a:solidFill>
                  <a:srgbClr val="000000"/>
                </a:solidFill>
              </a:rPr>
              <a:t>Price and market share adjustments</a:t>
            </a:r>
            <a:endParaRPr lang="fr-FR" dirty="0"/>
          </a:p>
        </p:txBody>
      </p:sp>
    </p:spTree>
    <p:extLst>
      <p:ext uri="{BB962C8B-B14F-4D97-AF65-F5344CB8AC3E}">
        <p14:creationId xmlns:p14="http://schemas.microsoft.com/office/powerpoint/2010/main" val="63698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1E79-90A7-4097-8E1C-0A2FF587DC73}"/>
              </a:ext>
            </a:extLst>
          </p:cNvPr>
          <p:cNvSpPr>
            <a:spLocks noGrp="1"/>
          </p:cNvSpPr>
          <p:nvPr>
            <p:ph type="title"/>
          </p:nvPr>
        </p:nvSpPr>
        <p:spPr>
          <a:xfrm>
            <a:off x="838200" y="365125"/>
            <a:ext cx="11018520" cy="1325563"/>
          </a:xfrm>
        </p:spPr>
        <p:txBody>
          <a:bodyPr/>
          <a:lstStyle/>
          <a:p>
            <a:r>
              <a:rPr lang="en-US" dirty="0"/>
              <a:t>Introduction : three important layers in prospective LCA</a:t>
            </a:r>
          </a:p>
        </p:txBody>
      </p:sp>
      <p:graphicFrame>
        <p:nvGraphicFramePr>
          <p:cNvPr id="5" name="Table 4">
            <a:extLst>
              <a:ext uri="{FF2B5EF4-FFF2-40B4-BE49-F238E27FC236}">
                <a16:creationId xmlns:a16="http://schemas.microsoft.com/office/drawing/2014/main" id="{7675E175-975B-40D4-8833-FB51B22B73FD}"/>
              </a:ext>
            </a:extLst>
          </p:cNvPr>
          <p:cNvGraphicFramePr>
            <a:graphicFrameLocks noGrp="1"/>
          </p:cNvGraphicFramePr>
          <p:nvPr>
            <p:extLst>
              <p:ext uri="{D42A27DB-BD31-4B8C-83A1-F6EECF244321}">
                <p14:modId xmlns:p14="http://schemas.microsoft.com/office/powerpoint/2010/main" val="3275222268"/>
              </p:ext>
            </p:extLst>
          </p:nvPr>
        </p:nvGraphicFramePr>
        <p:xfrm>
          <a:off x="838200" y="1995488"/>
          <a:ext cx="10554588" cy="4283071"/>
        </p:xfrm>
        <a:graphic>
          <a:graphicData uri="http://schemas.openxmlformats.org/drawingml/2006/table">
            <a:tbl>
              <a:tblPr firstRow="1" bandRow="1">
                <a:tableStyleId>{5940675A-B579-460E-94D1-54222C63F5DA}</a:tableStyleId>
              </a:tblPr>
              <a:tblGrid>
                <a:gridCol w="3061864">
                  <a:extLst>
                    <a:ext uri="{9D8B030D-6E8A-4147-A177-3AD203B41FA5}">
                      <a16:colId xmlns:a16="http://schemas.microsoft.com/office/drawing/2014/main" val="2232066976"/>
                    </a:ext>
                  </a:extLst>
                </a:gridCol>
                <a:gridCol w="7492724">
                  <a:extLst>
                    <a:ext uri="{9D8B030D-6E8A-4147-A177-3AD203B41FA5}">
                      <a16:colId xmlns:a16="http://schemas.microsoft.com/office/drawing/2014/main" val="3759825912"/>
                    </a:ext>
                  </a:extLst>
                </a:gridCol>
              </a:tblGrid>
              <a:tr h="114395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47020894"/>
                  </a:ext>
                </a:extLst>
              </a:tr>
              <a:tr h="112776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24720277"/>
                  </a:ext>
                </a:extLst>
              </a:tr>
              <a:tr h="201135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6730611"/>
                  </a:ext>
                </a:extLst>
              </a:tr>
            </a:tbl>
          </a:graphicData>
        </a:graphic>
      </p:graphicFrame>
      <p:sp>
        <p:nvSpPr>
          <p:cNvPr id="3" name="Content Placeholder 2">
            <a:extLst>
              <a:ext uri="{FF2B5EF4-FFF2-40B4-BE49-F238E27FC236}">
                <a16:creationId xmlns:a16="http://schemas.microsoft.com/office/drawing/2014/main" id="{706546B9-DC2E-4BE4-A0A8-F4A0C77376B0}"/>
              </a:ext>
            </a:extLst>
          </p:cNvPr>
          <p:cNvSpPr>
            <a:spLocks noGrp="1"/>
          </p:cNvSpPr>
          <p:nvPr>
            <p:ph sz="half" idx="1"/>
          </p:nvPr>
        </p:nvSpPr>
        <p:spPr>
          <a:xfrm>
            <a:off x="838200" y="2182019"/>
            <a:ext cx="2881544" cy="4351338"/>
          </a:xfrm>
        </p:spPr>
        <p:txBody>
          <a:bodyPr/>
          <a:lstStyle/>
          <a:p>
            <a:r>
              <a:rPr lang="en-US" sz="2000" dirty="0">
                <a:latin typeface="+mj-lt"/>
              </a:rPr>
              <a:t>Single technology, </a:t>
            </a:r>
            <a:r>
              <a:rPr lang="en-US" sz="2000" dirty="0" err="1">
                <a:latin typeface="+mj-lt"/>
              </a:rPr>
              <a:t>technosphere</a:t>
            </a:r>
            <a:r>
              <a:rPr lang="en-US" sz="2000" dirty="0">
                <a:latin typeface="+mj-lt"/>
              </a:rPr>
              <a:t> only</a:t>
            </a:r>
          </a:p>
          <a:p>
            <a:endParaRPr lang="en-US" sz="2000" dirty="0">
              <a:latin typeface="+mj-lt"/>
            </a:endParaRPr>
          </a:p>
          <a:p>
            <a:r>
              <a:rPr lang="en-US" sz="2000" dirty="0">
                <a:latin typeface="+mj-lt"/>
              </a:rPr>
              <a:t>Regional or global, </a:t>
            </a:r>
            <a:r>
              <a:rPr lang="en-US" sz="2000" dirty="0" err="1">
                <a:latin typeface="+mj-lt"/>
              </a:rPr>
              <a:t>technosphere</a:t>
            </a:r>
            <a:r>
              <a:rPr lang="en-US" sz="2000" dirty="0">
                <a:latin typeface="+mj-lt"/>
              </a:rPr>
              <a:t> only</a:t>
            </a:r>
          </a:p>
          <a:p>
            <a:pPr marL="0" indent="0">
              <a:buNone/>
            </a:pPr>
            <a:endParaRPr lang="en-US" sz="2000" dirty="0">
              <a:latin typeface="+mj-lt"/>
            </a:endParaRPr>
          </a:p>
          <a:p>
            <a:r>
              <a:rPr lang="en-US" sz="2000" dirty="0">
                <a:latin typeface="+mj-lt"/>
              </a:rPr>
              <a:t>Regional or global, </a:t>
            </a:r>
            <a:r>
              <a:rPr lang="en-US" sz="2000" dirty="0" err="1">
                <a:latin typeface="+mj-lt"/>
              </a:rPr>
              <a:t>technosphere</a:t>
            </a:r>
            <a:r>
              <a:rPr lang="en-US" sz="2000" dirty="0">
                <a:latin typeface="+mj-lt"/>
              </a:rPr>
              <a:t> and biosphere</a:t>
            </a:r>
          </a:p>
        </p:txBody>
      </p:sp>
      <p:sp>
        <p:nvSpPr>
          <p:cNvPr id="4" name="Content Placeholder 3">
            <a:extLst>
              <a:ext uri="{FF2B5EF4-FFF2-40B4-BE49-F238E27FC236}">
                <a16:creationId xmlns:a16="http://schemas.microsoft.com/office/drawing/2014/main" id="{3D7E5398-CB24-49AA-AC3C-31E72F4A4297}"/>
              </a:ext>
            </a:extLst>
          </p:cNvPr>
          <p:cNvSpPr>
            <a:spLocks noGrp="1"/>
          </p:cNvSpPr>
          <p:nvPr>
            <p:ph sz="half" idx="2"/>
          </p:nvPr>
        </p:nvSpPr>
        <p:spPr>
          <a:xfrm>
            <a:off x="4060572" y="2182019"/>
            <a:ext cx="7332216" cy="4351338"/>
          </a:xfrm>
        </p:spPr>
        <p:txBody>
          <a:bodyPr>
            <a:normAutofit/>
          </a:bodyPr>
          <a:lstStyle/>
          <a:p>
            <a:r>
              <a:rPr lang="en-US" sz="2000" dirty="0">
                <a:latin typeface="+mj-lt"/>
              </a:rPr>
              <a:t>Change of the technologies: energy and/or material efficiency, direct emissions, lifetime, recycling rate at the end of life, etc. </a:t>
            </a:r>
          </a:p>
          <a:p>
            <a:pPr marL="0" indent="0">
              <a:buNone/>
            </a:pPr>
            <a:endParaRPr lang="en-US" sz="2000" dirty="0">
              <a:latin typeface="+mj-lt"/>
            </a:endParaRPr>
          </a:p>
          <a:p>
            <a:r>
              <a:rPr lang="en-US" sz="2000" dirty="0">
                <a:latin typeface="+mj-lt"/>
              </a:rPr>
              <a:t>Change of composition of market mixes: electricity generation, transportation, and other non-energy sectors. </a:t>
            </a:r>
          </a:p>
          <a:p>
            <a:endParaRPr lang="fr-FR" sz="2000" dirty="0">
              <a:latin typeface="+mj-lt"/>
            </a:endParaRPr>
          </a:p>
          <a:p>
            <a:r>
              <a:rPr lang="en-US" sz="2000" dirty="0">
                <a:latin typeface="+mj-lt"/>
              </a:rPr>
              <a:t>Larger changes affecting the system as whole or part of it : negative effects from upcoming environmental degradations (e.g. ore grade degradations, negative climate change effects on infrastructure, etc.), or general industrial trends (e.g. increase in recycling rates, improved tailing treatments,  increase material efficiency etc). </a:t>
            </a:r>
          </a:p>
        </p:txBody>
      </p:sp>
      <p:sp>
        <p:nvSpPr>
          <p:cNvPr id="6" name="Slide Number Placeholder 5">
            <a:extLst>
              <a:ext uri="{FF2B5EF4-FFF2-40B4-BE49-F238E27FC236}">
                <a16:creationId xmlns:a16="http://schemas.microsoft.com/office/drawing/2014/main" id="{5A65DC86-8BE1-4762-A6BF-A6DFA0C91035}"/>
              </a:ext>
            </a:extLst>
          </p:cNvPr>
          <p:cNvSpPr>
            <a:spLocks noGrp="1"/>
          </p:cNvSpPr>
          <p:nvPr>
            <p:ph type="sldNum" sz="quarter" idx="12"/>
          </p:nvPr>
        </p:nvSpPr>
        <p:spPr/>
        <p:txBody>
          <a:bodyPr/>
          <a:lstStyle/>
          <a:p>
            <a:fld id="{F675D1D8-846D-432A-9C08-C54CDB2BF677}" type="slidenum">
              <a:rPr lang="en-US" smtClean="0"/>
              <a:t>2</a:t>
            </a:fld>
            <a:endParaRPr lang="en-US" dirty="0"/>
          </a:p>
        </p:txBody>
      </p:sp>
    </p:spTree>
    <p:extLst>
      <p:ext uri="{BB962C8B-B14F-4D97-AF65-F5344CB8AC3E}">
        <p14:creationId xmlns:p14="http://schemas.microsoft.com/office/powerpoint/2010/main" val="3839495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Quadrant</a:t>
            </a:r>
            <a:r>
              <a:rPr lang="nb-NO" dirty="0"/>
              <a:t> 4: </a:t>
            </a:r>
            <a:r>
              <a:rPr lang="nb-NO" dirty="0" err="1"/>
              <a:t>A</a:t>
            </a:r>
            <a:r>
              <a:rPr lang="nb-NO" baseline="-25000" dirty="0" err="1"/>
              <a:t>bb</a:t>
            </a:r>
            <a:endParaRPr lang="nb-NO" baseline="-25000" dirty="0"/>
          </a:p>
        </p:txBody>
      </p:sp>
      <p:grpSp>
        <p:nvGrpSpPr>
          <p:cNvPr id="9" name="Group 8"/>
          <p:cNvGrpSpPr/>
          <p:nvPr/>
        </p:nvGrpSpPr>
        <p:grpSpPr>
          <a:xfrm>
            <a:off x="7680391" y="44623"/>
            <a:ext cx="1943872" cy="1162800"/>
            <a:chOff x="597425" y="1484784"/>
            <a:chExt cx="7949150" cy="4752528"/>
          </a:xfrm>
        </p:grpSpPr>
        <p:pic>
          <p:nvPicPr>
            <p:cNvPr id="10" name="Picture 3"/>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97425" y="1484784"/>
              <a:ext cx="794915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bwMode="auto">
            <a:xfrm>
              <a:off x="3168803" y="3690938"/>
              <a:ext cx="5377772" cy="1350962"/>
            </a:xfrm>
            <a:prstGeom prst="rect">
              <a:avLst/>
            </a:prstGeom>
            <a:solidFill>
              <a:srgbClr val="C00000">
                <a:alpha val="25098"/>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nb-NO" sz="2800" dirty="0">
                  <a:solidFill>
                    <a:srgbClr val="C00000"/>
                  </a:solidFill>
                  <a:latin typeface="Corbel" panose="020B0503020204020204" pitchFamily="34" charset="0"/>
                </a:rPr>
                <a:t>4</a:t>
              </a:r>
              <a:endParaRPr lang="nb-NO" sz="2800" baseline="-25000" dirty="0">
                <a:solidFill>
                  <a:srgbClr val="C00000"/>
                </a:solidFill>
                <a:latin typeface="Corbel" panose="020B0503020204020204" pitchFamily="34" charset="0"/>
              </a:endParaRPr>
            </a:p>
          </p:txBody>
        </p:sp>
      </p:gr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412" y="1628801"/>
            <a:ext cx="8311053" cy="2101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Espace réservé du contenu 2"/>
          <p:cNvSpPr>
            <a:spLocks noGrp="1"/>
          </p:cNvSpPr>
          <p:nvPr>
            <p:ph idx="1"/>
          </p:nvPr>
        </p:nvSpPr>
        <p:spPr>
          <a:xfrm>
            <a:off x="1847528" y="4077072"/>
            <a:ext cx="8568952" cy="2417762"/>
          </a:xfrm>
        </p:spPr>
        <p:txBody>
          <a:bodyPr>
            <a:normAutofit fontScale="85000" lnSpcReduction="10000"/>
          </a:bodyPr>
          <a:lstStyle/>
          <a:p>
            <a:r>
              <a:rPr lang="nb-NO" dirty="0" err="1"/>
              <a:t>Regionalised</a:t>
            </a:r>
            <a:r>
              <a:rPr lang="nb-NO" dirty="0"/>
              <a:t> ecoinvent databases (</a:t>
            </a:r>
            <a:r>
              <a:rPr lang="nb-NO" dirty="0" err="1"/>
              <a:t>orange</a:t>
            </a:r>
            <a:r>
              <a:rPr lang="nb-NO" dirty="0"/>
              <a:t>) and MRIO (</a:t>
            </a:r>
            <a:r>
              <a:rPr lang="nb-NO" dirty="0" err="1"/>
              <a:t>purple</a:t>
            </a:r>
            <a:r>
              <a:rPr lang="nb-NO" dirty="0"/>
              <a:t>)</a:t>
            </a:r>
            <a:endParaRPr lang="en-US" dirty="0">
              <a:solidFill>
                <a:srgbClr val="000000"/>
              </a:solidFill>
            </a:endParaRPr>
          </a:p>
          <a:p>
            <a:r>
              <a:rPr lang="en-US" dirty="0">
                <a:solidFill>
                  <a:srgbClr val="000000"/>
                </a:solidFill>
              </a:rPr>
              <a:t>For all 9 regions</a:t>
            </a:r>
          </a:p>
          <a:p>
            <a:r>
              <a:rPr lang="en-US" dirty="0">
                <a:solidFill>
                  <a:srgbClr val="000000"/>
                </a:solidFill>
              </a:rPr>
              <a:t>Electricity mix is adapted in “each ecoinvent”</a:t>
            </a:r>
          </a:p>
          <a:p>
            <a:r>
              <a:rPr lang="en-US" dirty="0">
                <a:solidFill>
                  <a:srgbClr val="000000"/>
                </a:solidFill>
              </a:rPr>
              <a:t>Processes/sectors represented by a foreground system have their inputs zeroed out</a:t>
            </a:r>
          </a:p>
          <a:p>
            <a:r>
              <a:rPr lang="en-US" dirty="0">
                <a:solidFill>
                  <a:srgbClr val="000000"/>
                </a:solidFill>
              </a:rPr>
              <a:t>Other adjustments for 2030 and 2050</a:t>
            </a:r>
          </a:p>
        </p:txBody>
      </p:sp>
    </p:spTree>
    <p:extLst>
      <p:ext uri="{BB962C8B-B14F-4D97-AF65-F5344CB8AC3E}">
        <p14:creationId xmlns:p14="http://schemas.microsoft.com/office/powerpoint/2010/main" val="63423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a:t>
            </a:r>
            <a:r>
              <a:rPr lang="nb-NO" dirty="0" err="1"/>
              <a:t>Quadrant</a:t>
            </a:r>
            <a:r>
              <a:rPr lang="nb-NO" dirty="0"/>
              <a:t>» 6: </a:t>
            </a:r>
            <a:r>
              <a:rPr lang="nb-NO" dirty="0" err="1"/>
              <a:t>stressors</a:t>
            </a:r>
            <a:endParaRPr lang="nb-NO" dirty="0"/>
          </a:p>
        </p:txBody>
      </p:sp>
      <p:grpSp>
        <p:nvGrpSpPr>
          <p:cNvPr id="11" name="Group 10"/>
          <p:cNvGrpSpPr/>
          <p:nvPr/>
        </p:nvGrpSpPr>
        <p:grpSpPr>
          <a:xfrm>
            <a:off x="7680392" y="44624"/>
            <a:ext cx="1944000" cy="1162800"/>
            <a:chOff x="597425" y="1484784"/>
            <a:chExt cx="7949675" cy="4752528"/>
          </a:xfrm>
        </p:grpSpPr>
        <p:pic>
          <p:nvPicPr>
            <p:cNvPr id="4" name="Picture 3"/>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97425" y="1484784"/>
              <a:ext cx="794915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bwMode="auto">
            <a:xfrm>
              <a:off x="600075" y="5805264"/>
              <a:ext cx="7947025" cy="432048"/>
            </a:xfrm>
            <a:prstGeom prst="rect">
              <a:avLst/>
            </a:prstGeom>
            <a:solidFill>
              <a:srgbClr val="C00000">
                <a:alpha val="25098"/>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nb-NO" dirty="0">
                  <a:solidFill>
                    <a:srgbClr val="C00000"/>
                  </a:solidFill>
                  <a:latin typeface="Corbel" panose="020B0503020204020204" pitchFamily="34" charset="0"/>
                </a:rPr>
                <a:t>6</a:t>
              </a:r>
            </a:p>
          </p:txBody>
        </p:sp>
      </p:grpSp>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485" y="1628801"/>
            <a:ext cx="27080020" cy="1455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Espace réservé du contenu 2"/>
          <p:cNvSpPr>
            <a:spLocks noGrp="1"/>
          </p:cNvSpPr>
          <p:nvPr>
            <p:ph idx="1"/>
          </p:nvPr>
        </p:nvSpPr>
        <p:spPr>
          <a:xfrm>
            <a:off x="1847528" y="3429000"/>
            <a:ext cx="8568952" cy="3065834"/>
          </a:xfrm>
        </p:spPr>
        <p:txBody>
          <a:bodyPr>
            <a:normAutofit/>
          </a:bodyPr>
          <a:lstStyle/>
          <a:p>
            <a:r>
              <a:rPr lang="en-US" dirty="0">
                <a:solidFill>
                  <a:srgbClr val="000000"/>
                </a:solidFill>
              </a:rPr>
              <a:t>Processes/sectors represented by a foreground system have their stressors zeroed out</a:t>
            </a:r>
          </a:p>
          <a:p>
            <a:r>
              <a:rPr lang="en-US" dirty="0">
                <a:solidFill>
                  <a:srgbClr val="000000"/>
                </a:solidFill>
              </a:rPr>
              <a:t>For all 9 regions</a:t>
            </a:r>
          </a:p>
          <a:p>
            <a:r>
              <a:rPr lang="en-US" dirty="0">
                <a:solidFill>
                  <a:srgbClr val="000000"/>
                </a:solidFill>
              </a:rPr>
              <a:t>Other adjustments for 2030 and 2050</a:t>
            </a:r>
          </a:p>
          <a:p>
            <a:pPr lvl="1"/>
            <a:r>
              <a:rPr lang="en-US" dirty="0">
                <a:solidFill>
                  <a:srgbClr val="000000"/>
                </a:solidFill>
              </a:rPr>
              <a:t>Decrease of emissions</a:t>
            </a:r>
          </a:p>
          <a:p>
            <a:pPr lvl="1"/>
            <a:r>
              <a:rPr lang="en-US" dirty="0">
                <a:solidFill>
                  <a:srgbClr val="000000"/>
                </a:solidFill>
              </a:rPr>
              <a:t>Higher industry efficiency</a:t>
            </a:r>
          </a:p>
        </p:txBody>
      </p:sp>
    </p:spTree>
    <p:extLst>
      <p:ext uri="{BB962C8B-B14F-4D97-AF65-F5344CB8AC3E}">
        <p14:creationId xmlns:p14="http://schemas.microsoft.com/office/powerpoint/2010/main" val="289021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nodeType="clickEffect">
                                  <p:stCondLst>
                                    <p:cond delay="0"/>
                                  </p:stCondLst>
                                  <p:childTnLst>
                                    <p:animMotion origin="layout" path="M 2.22222E-6 1.48148E-6 L -1.97622 1.48148E-6 " pathEditMode="relative" rAng="0" ptsTypes="AA">
                                      <p:cBhvr>
                                        <p:cTn id="22" dur="2000" fill="hold"/>
                                        <p:tgtEl>
                                          <p:spTgt spid="3073"/>
                                        </p:tgtEl>
                                        <p:attrNameLst>
                                          <p:attrName>ppt_x</p:attrName>
                                          <p:attrName>ppt_y</p:attrName>
                                        </p:attrNameLst>
                                      </p:cBhvr>
                                      <p:rCtr x="-988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Results</a:t>
            </a:r>
          </a:p>
        </p:txBody>
      </p:sp>
      <p:pic>
        <p:nvPicPr>
          <p:cNvPr id="8" name="Picture 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222168" y="365125"/>
            <a:ext cx="8477516" cy="6127750"/>
          </a:xfrm>
          <a:prstGeom prst="rect">
            <a:avLst/>
          </a:prstGeom>
        </p:spPr>
      </p:pic>
    </p:spTree>
    <p:extLst>
      <p:ext uri="{BB962C8B-B14F-4D97-AF65-F5344CB8AC3E}">
        <p14:creationId xmlns:p14="http://schemas.microsoft.com/office/powerpoint/2010/main" val="2190462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Challenges</a:t>
            </a:r>
          </a:p>
        </p:txBody>
      </p:sp>
      <p:sp>
        <p:nvSpPr>
          <p:cNvPr id="5" name="Content Placeholder 4"/>
          <p:cNvSpPr>
            <a:spLocks noGrp="1"/>
          </p:cNvSpPr>
          <p:nvPr>
            <p:ph idx="1"/>
          </p:nvPr>
        </p:nvSpPr>
        <p:spPr/>
        <p:txBody>
          <a:bodyPr/>
          <a:lstStyle/>
          <a:p>
            <a:r>
              <a:rPr lang="en-GB" b="1" dirty="0"/>
              <a:t>Data missing</a:t>
            </a:r>
            <a:r>
              <a:rPr lang="en-GB" dirty="0"/>
              <a:t>: technologies non commercially available are not in current LCI databases (</a:t>
            </a:r>
            <a:r>
              <a:rPr lang="en-GB" i="1" dirty="0"/>
              <a:t>e.g. carbon dioxide capture and storage</a:t>
            </a:r>
            <a:r>
              <a:rPr lang="en-GB" dirty="0"/>
              <a:t>),</a:t>
            </a:r>
          </a:p>
          <a:p>
            <a:r>
              <a:rPr lang="en-GB" b="1" dirty="0"/>
              <a:t>Matching</a:t>
            </a:r>
            <a:r>
              <a:rPr lang="en-GB" dirty="0"/>
              <a:t> is made </a:t>
            </a:r>
            <a:r>
              <a:rPr lang="en-GB" b="1" dirty="0"/>
              <a:t>by hand </a:t>
            </a:r>
            <a:r>
              <a:rPr lang="en-GB" dirty="0"/>
              <a:t>and arbitrarily for the regional level of a technology (</a:t>
            </a:r>
            <a:r>
              <a:rPr lang="en-GB" i="1" dirty="0"/>
              <a:t>e.g. assuming coal power in India can be represented by coal power in Poland</a:t>
            </a:r>
            <a:r>
              <a:rPr lang="en-GB" dirty="0"/>
              <a:t>),</a:t>
            </a:r>
          </a:p>
          <a:p>
            <a:r>
              <a:rPr lang="en-GB" b="1" dirty="0"/>
              <a:t>Disaggregation</a:t>
            </a:r>
            <a:r>
              <a:rPr lang="en-GB" dirty="0"/>
              <a:t>: within the increasing market share of an emerging technology, no data on exact technical systems involved (</a:t>
            </a:r>
            <a:r>
              <a:rPr lang="en-GB" i="1" dirty="0"/>
              <a:t>e.g. shares of poly-Si, </a:t>
            </a:r>
            <a:r>
              <a:rPr lang="en-GB" i="1" dirty="0" err="1"/>
              <a:t>CdTe</a:t>
            </a:r>
            <a:r>
              <a:rPr lang="en-GB" i="1" dirty="0"/>
              <a:t>, CIGS, etc. have been “</a:t>
            </a:r>
            <a:r>
              <a:rPr lang="en-GB" i="1" dirty="0" err="1"/>
              <a:t>guestimated</a:t>
            </a:r>
            <a:r>
              <a:rPr lang="en-GB" i="1" dirty="0"/>
              <a:t>”</a:t>
            </a:r>
            <a:r>
              <a:rPr lang="en-GB" dirty="0"/>
              <a:t>)</a:t>
            </a:r>
          </a:p>
          <a:p>
            <a:r>
              <a:rPr lang="en-GB" b="1" dirty="0"/>
              <a:t>Uncertainty </a:t>
            </a:r>
            <a:r>
              <a:rPr lang="en-GB" dirty="0"/>
              <a:t>is not addressed at all (</a:t>
            </a:r>
            <a:r>
              <a:rPr lang="en-GB" i="1" dirty="0"/>
              <a:t>only variability is</a:t>
            </a:r>
            <a:r>
              <a:rPr lang="en-GB" dirty="0"/>
              <a:t>)</a:t>
            </a:r>
          </a:p>
          <a:p>
            <a:endParaRPr lang="en-GB" dirty="0"/>
          </a:p>
        </p:txBody>
      </p:sp>
    </p:spTree>
    <p:extLst>
      <p:ext uri="{BB962C8B-B14F-4D97-AF65-F5344CB8AC3E}">
        <p14:creationId xmlns:p14="http://schemas.microsoft.com/office/powerpoint/2010/main" val="434160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dirty="0"/>
          </a:p>
        </p:txBody>
      </p:sp>
      <p:sp>
        <p:nvSpPr>
          <p:cNvPr id="5" name="Content Placeholder 4"/>
          <p:cNvSpPr>
            <a:spLocks noGrp="1"/>
          </p:cNvSpPr>
          <p:nvPr>
            <p:ph idx="1"/>
          </p:nvPr>
        </p:nvSpPr>
        <p:spPr/>
        <p:txBody>
          <a:bodyPr/>
          <a:lstStyle/>
          <a:p>
            <a:endParaRPr lang="en-GB" dirty="0"/>
          </a:p>
        </p:txBody>
      </p:sp>
      <p:sp>
        <p:nvSpPr>
          <p:cNvPr id="2" name="Slide Number Placeholder 1">
            <a:extLst>
              <a:ext uri="{FF2B5EF4-FFF2-40B4-BE49-F238E27FC236}">
                <a16:creationId xmlns:a16="http://schemas.microsoft.com/office/drawing/2014/main" id="{A6A8784A-7821-425D-B40F-B6D65E24DEAB}"/>
              </a:ext>
            </a:extLst>
          </p:cNvPr>
          <p:cNvSpPr>
            <a:spLocks noGrp="1"/>
          </p:cNvSpPr>
          <p:nvPr>
            <p:ph type="sldNum" sz="quarter" idx="12"/>
          </p:nvPr>
        </p:nvSpPr>
        <p:spPr/>
        <p:txBody>
          <a:bodyPr/>
          <a:lstStyle/>
          <a:p>
            <a:fld id="{F675D1D8-846D-432A-9C08-C54CDB2BF677}" type="slidenum">
              <a:rPr lang="en-US" smtClean="0"/>
              <a:t>24</a:t>
            </a:fld>
            <a:endParaRPr lang="en-US" dirty="0"/>
          </a:p>
        </p:txBody>
      </p:sp>
    </p:spTree>
    <p:extLst>
      <p:ext uri="{BB962C8B-B14F-4D97-AF65-F5344CB8AC3E}">
        <p14:creationId xmlns:p14="http://schemas.microsoft.com/office/powerpoint/2010/main" val="4193894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A3E5-C3CB-48A3-8A1C-06F014ABBFB6}"/>
              </a:ext>
            </a:extLst>
          </p:cNvPr>
          <p:cNvSpPr>
            <a:spLocks noGrp="1"/>
          </p:cNvSpPr>
          <p:nvPr>
            <p:ph type="title"/>
          </p:nvPr>
        </p:nvSpPr>
        <p:spPr/>
        <p:txBody>
          <a:bodyPr/>
          <a:lstStyle/>
          <a:p>
            <a:r>
              <a:rPr lang="en-US" dirty="0"/>
              <a:t>Integrating TIMES in LCA, feedback and challenges</a:t>
            </a:r>
          </a:p>
        </p:txBody>
      </p:sp>
      <p:sp>
        <p:nvSpPr>
          <p:cNvPr id="3" name="Text Placeholder 2">
            <a:extLst>
              <a:ext uri="{FF2B5EF4-FFF2-40B4-BE49-F238E27FC236}">
                <a16:creationId xmlns:a16="http://schemas.microsoft.com/office/drawing/2014/main" id="{8DF07877-E79E-49D5-A313-B21C3BD57E96}"/>
              </a:ext>
            </a:extLst>
          </p:cNvPr>
          <p:cNvSpPr>
            <a:spLocks noGrp="1"/>
          </p:cNvSpPr>
          <p:nvPr>
            <p:ph type="body" idx="1"/>
          </p:nvPr>
        </p:nvSpPr>
        <p:spPr/>
        <p:txBody>
          <a:bodyPr/>
          <a:lstStyle/>
          <a:p>
            <a:r>
              <a:rPr lang="en-GB" dirty="0"/>
              <a:t>Miguel Fernandez </a:t>
            </a:r>
            <a:r>
              <a:rPr lang="en-GB" dirty="0" err="1"/>
              <a:t>Astudillo</a:t>
            </a:r>
            <a:r>
              <a:rPr lang="en-GB" dirty="0"/>
              <a:t> </a:t>
            </a:r>
            <a:r>
              <a:rPr lang="en-US" dirty="0"/>
              <a:t>- Wednesday 6</a:t>
            </a:r>
            <a:r>
              <a:rPr lang="en-US" baseline="30000" dirty="0"/>
              <a:t>th</a:t>
            </a:r>
            <a:r>
              <a:rPr lang="en-US" dirty="0"/>
              <a:t> of September 2017</a:t>
            </a:r>
          </a:p>
        </p:txBody>
      </p:sp>
      <p:pic>
        <p:nvPicPr>
          <p:cNvPr id="4" name="Picture 3" descr="D:\Documents\01.0-Maitrise\01.1-Projet\Affiche\LCA XIV\600px-Université_de_Sherbrooke_(logo).svg.png">
            <a:extLst>
              <a:ext uri="{FF2B5EF4-FFF2-40B4-BE49-F238E27FC236}">
                <a16:creationId xmlns:a16="http://schemas.microsoft.com/office/drawing/2014/main" id="{0E2480E8-55D8-4FE8-9397-D4ABA7B3BD81}"/>
              </a:ext>
            </a:extLst>
          </p:cNvPr>
          <p:cNvPicPr>
            <a:picLocks noChangeAspect="1" noChangeArrowheads="1"/>
          </p:cNvPicPr>
          <p:nvPr/>
        </p:nvPicPr>
        <p:blipFill>
          <a:blip r:embed="rId2" cstate="print"/>
          <a:srcRect/>
          <a:stretch>
            <a:fillRect/>
          </a:stretch>
        </p:blipFill>
        <p:spPr bwMode="auto">
          <a:xfrm>
            <a:off x="909903" y="5988201"/>
            <a:ext cx="3252363" cy="531828"/>
          </a:xfrm>
          <a:prstGeom prst="rect">
            <a:avLst/>
          </a:prstGeom>
          <a:noFill/>
        </p:spPr>
      </p:pic>
      <p:cxnSp>
        <p:nvCxnSpPr>
          <p:cNvPr id="8" name="Straight Connector 7">
            <a:extLst>
              <a:ext uri="{FF2B5EF4-FFF2-40B4-BE49-F238E27FC236}">
                <a16:creationId xmlns:a16="http://schemas.microsoft.com/office/drawing/2014/main" id="{77C8019F-92CB-4952-A474-6FAFCEE0007C}"/>
              </a:ext>
            </a:extLst>
          </p:cNvPr>
          <p:cNvCxnSpPr/>
          <p:nvPr/>
        </p:nvCxnSpPr>
        <p:spPr>
          <a:xfrm>
            <a:off x="0" y="5760720"/>
            <a:ext cx="12192000" cy="0"/>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93295C95-350F-406E-BE22-A9F7BB47B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41" y="286664"/>
            <a:ext cx="3581400" cy="939536"/>
          </a:xfrm>
          <a:prstGeom prst="rect">
            <a:avLst/>
          </a:prstGeom>
        </p:spPr>
      </p:pic>
      <p:sp>
        <p:nvSpPr>
          <p:cNvPr id="5" name="Slide Number Placeholder 4">
            <a:extLst>
              <a:ext uri="{FF2B5EF4-FFF2-40B4-BE49-F238E27FC236}">
                <a16:creationId xmlns:a16="http://schemas.microsoft.com/office/drawing/2014/main" id="{2BB23007-1E81-4680-BCCC-3798F8B506C0}"/>
              </a:ext>
            </a:extLst>
          </p:cNvPr>
          <p:cNvSpPr>
            <a:spLocks noGrp="1"/>
          </p:cNvSpPr>
          <p:nvPr>
            <p:ph type="sldNum" sz="quarter" idx="12"/>
          </p:nvPr>
        </p:nvSpPr>
        <p:spPr/>
        <p:txBody>
          <a:bodyPr/>
          <a:lstStyle/>
          <a:p>
            <a:fld id="{F675D1D8-846D-432A-9C08-C54CDB2BF677}" type="slidenum">
              <a:rPr lang="en-US" smtClean="0"/>
              <a:t>25</a:t>
            </a:fld>
            <a:endParaRPr lang="en-US" dirty="0"/>
          </a:p>
        </p:txBody>
      </p:sp>
      <p:pic>
        <p:nvPicPr>
          <p:cNvPr id="9" name="C52FC57F-DF4B-4127-B63F-0E26748FBB5C" descr="C52FC57F-DF4B-4127-B63F-0E26748FBB5C">
            <a:extLst>
              <a:ext uri="{FF2B5EF4-FFF2-40B4-BE49-F238E27FC236}">
                <a16:creationId xmlns:a16="http://schemas.microsoft.com/office/drawing/2014/main" id="{AEE450E8-2CC0-420D-A45E-CECEFF37A4C9}"/>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644604" y="5792575"/>
            <a:ext cx="1968848" cy="92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1009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606" y="58662"/>
            <a:ext cx="4400550" cy="1325563"/>
          </a:xfrm>
        </p:spPr>
        <p:txBody>
          <a:bodyPr/>
          <a:lstStyle/>
          <a:p>
            <a:r>
              <a:rPr lang="en-GB" dirty="0"/>
              <a:t>Existing literature</a:t>
            </a:r>
          </a:p>
        </p:txBody>
      </p:sp>
      <p:sp>
        <p:nvSpPr>
          <p:cNvPr id="6" name="Content Placeholder 2">
            <a:extLst/>
          </p:cNvPr>
          <p:cNvSpPr txBox="1">
            <a:spLocks/>
          </p:cNvSpPr>
          <p:nvPr/>
        </p:nvSpPr>
        <p:spPr>
          <a:xfrm>
            <a:off x="5943600" y="721444"/>
            <a:ext cx="5619750" cy="5850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latin typeface="+mj-lt"/>
              </a:rPr>
              <a:t>Not new but picking up</a:t>
            </a:r>
          </a:p>
          <a:p>
            <a:pPr marL="0" indent="0">
              <a:buNone/>
            </a:pPr>
            <a:endParaRPr lang="en-CA" dirty="0">
              <a:latin typeface="+mj-lt"/>
            </a:endParaRPr>
          </a:p>
          <a:p>
            <a:pPr marL="0" indent="0">
              <a:buNone/>
            </a:pPr>
            <a:r>
              <a:rPr lang="en-CA" dirty="0">
                <a:latin typeface="+mj-lt"/>
              </a:rPr>
              <a:t>With exceptions, most of the studies are </a:t>
            </a:r>
            <a:r>
              <a:rPr lang="en-CA" u="sng" dirty="0">
                <a:latin typeface="+mj-lt"/>
              </a:rPr>
              <a:t>attributional</a:t>
            </a:r>
            <a:r>
              <a:rPr lang="en-CA" dirty="0">
                <a:latin typeface="+mj-lt"/>
              </a:rPr>
              <a:t> * and covering only the </a:t>
            </a:r>
            <a:r>
              <a:rPr lang="en-CA" u="sng" dirty="0">
                <a:latin typeface="+mj-lt"/>
              </a:rPr>
              <a:t>electricity  sector </a:t>
            </a:r>
            <a:r>
              <a:rPr lang="en-CA" baseline="30000" dirty="0">
                <a:latin typeface="+mj-lt"/>
              </a:rPr>
              <a:t>+</a:t>
            </a:r>
            <a:r>
              <a:rPr lang="en-CA" dirty="0">
                <a:latin typeface="+mj-lt"/>
              </a:rPr>
              <a:t>.</a:t>
            </a:r>
          </a:p>
          <a:p>
            <a:pPr marL="0" indent="0">
              <a:buNone/>
            </a:pPr>
            <a:endParaRPr lang="en-CA" dirty="0">
              <a:latin typeface="+mj-lt"/>
            </a:endParaRPr>
          </a:p>
          <a:p>
            <a:pPr marL="0" indent="0">
              <a:buNone/>
            </a:pPr>
            <a:r>
              <a:rPr lang="en-CA" dirty="0">
                <a:latin typeface="+mj-lt"/>
              </a:rPr>
              <a:t>Considerable differences in the </a:t>
            </a:r>
            <a:r>
              <a:rPr lang="en-CA" u="sng" dirty="0">
                <a:latin typeface="+mj-lt"/>
              </a:rPr>
              <a:t>level of integration </a:t>
            </a:r>
            <a:r>
              <a:rPr lang="en-CA" dirty="0">
                <a:latin typeface="+mj-lt"/>
              </a:rPr>
              <a:t>between TIMES and LCA in each model.  </a:t>
            </a:r>
          </a:p>
          <a:p>
            <a:pPr marL="0" indent="0">
              <a:buNone/>
            </a:pPr>
            <a:endParaRPr lang="en-CA" dirty="0">
              <a:latin typeface="+mj-lt"/>
            </a:endParaRPr>
          </a:p>
          <a:p>
            <a:pPr marL="0" indent="0">
              <a:buNone/>
            </a:pPr>
            <a:r>
              <a:rPr lang="en-CA" dirty="0">
                <a:latin typeface="+mj-lt"/>
              </a:rPr>
              <a:t>“Deep” integration (i.e. 1 LCI activity per TIMES process) has only been achieved for “small” models (up to 192 tech). </a:t>
            </a:r>
          </a:p>
          <a:p>
            <a:pPr marL="0" indent="0">
              <a:buNone/>
            </a:pPr>
            <a:endParaRPr lang="en-US" dirty="0">
              <a:latin typeface="+mj-lt"/>
            </a:endParaRPr>
          </a:p>
          <a:p>
            <a:endParaRPr lang="fr-FR" dirty="0"/>
          </a:p>
          <a:p>
            <a:endParaRPr lang="en-US" dirty="0"/>
          </a:p>
        </p:txBody>
      </p:sp>
      <p:sp>
        <p:nvSpPr>
          <p:cNvPr id="3" name="Rectángulo 2"/>
          <p:cNvSpPr/>
          <p:nvPr/>
        </p:nvSpPr>
        <p:spPr>
          <a:xfrm>
            <a:off x="688606" y="1178644"/>
            <a:ext cx="4150752" cy="3785652"/>
          </a:xfrm>
          <a:prstGeom prst="rect">
            <a:avLst/>
          </a:prstGeom>
        </p:spPr>
        <p:txBody>
          <a:bodyPr wrap="none">
            <a:spAutoFit/>
          </a:bodyPr>
          <a:lstStyle/>
          <a:p>
            <a:pPr marL="285750" indent="-285750">
              <a:buFont typeface="Arial" panose="020B0604020202020204" pitchFamily="34" charset="0"/>
              <a:buChar char="•"/>
            </a:pPr>
            <a:r>
              <a:rPr lang="en-CA" sz="2400" dirty="0" err="1"/>
              <a:t>Volkart</a:t>
            </a:r>
            <a:r>
              <a:rPr lang="en-CA" sz="2400" dirty="0"/>
              <a:t> et al 2017 </a:t>
            </a:r>
            <a:r>
              <a:rPr lang="es-ES" sz="2400" dirty="0"/>
              <a:t>*</a:t>
            </a:r>
            <a:endParaRPr lang="en-CA" sz="2400" dirty="0"/>
          </a:p>
          <a:p>
            <a:pPr marL="285750" indent="-285750">
              <a:buFont typeface="Arial" panose="020B0604020202020204" pitchFamily="34" charset="0"/>
              <a:buChar char="•"/>
            </a:pPr>
            <a:r>
              <a:rPr lang="en-CA" sz="2400" dirty="0" err="1"/>
              <a:t>Levasseur</a:t>
            </a:r>
            <a:r>
              <a:rPr lang="en-CA" sz="2400" dirty="0"/>
              <a:t> et al 2017 *</a:t>
            </a:r>
            <a:endParaRPr lang="es-ES" sz="2400" dirty="0"/>
          </a:p>
          <a:p>
            <a:pPr marL="285750" indent="-285750">
              <a:buFont typeface="Arial" panose="020B0604020202020204" pitchFamily="34" charset="0"/>
              <a:buChar char="•"/>
            </a:pPr>
            <a:r>
              <a:rPr lang="es-ES" sz="2400" dirty="0"/>
              <a:t>García-Gusano et al 2016a </a:t>
            </a:r>
            <a:r>
              <a:rPr lang="en-CA" sz="2400" baseline="30000" dirty="0"/>
              <a:t>+</a:t>
            </a:r>
            <a:r>
              <a:rPr lang="es-ES" sz="2400" dirty="0"/>
              <a:t> *</a:t>
            </a:r>
          </a:p>
          <a:p>
            <a:pPr marL="285750" indent="-285750">
              <a:buFont typeface="Arial" panose="020B0604020202020204" pitchFamily="34" charset="0"/>
              <a:buChar char="•"/>
            </a:pPr>
            <a:r>
              <a:rPr lang="en-CA" sz="2400" dirty="0"/>
              <a:t>Garcia-</a:t>
            </a:r>
            <a:r>
              <a:rPr lang="en-CA" sz="2400" dirty="0" err="1"/>
              <a:t>Gusano</a:t>
            </a:r>
            <a:r>
              <a:rPr lang="en-CA" sz="2400" dirty="0"/>
              <a:t> et al 2016b </a:t>
            </a:r>
            <a:r>
              <a:rPr lang="en-CA" sz="2400" baseline="30000" dirty="0"/>
              <a:t>+</a:t>
            </a:r>
          </a:p>
          <a:p>
            <a:pPr marL="285750" indent="-285750">
              <a:buFont typeface="Arial" panose="020B0604020202020204" pitchFamily="34" charset="0"/>
              <a:buChar char="•"/>
            </a:pPr>
            <a:r>
              <a:rPr lang="en-CA" sz="2400" dirty="0" err="1"/>
              <a:t>Tokimatsu</a:t>
            </a:r>
            <a:r>
              <a:rPr lang="en-CA" sz="2400" dirty="0"/>
              <a:t> et al. 2016 </a:t>
            </a:r>
            <a:r>
              <a:rPr lang="en-CA" sz="2400" baseline="30000" dirty="0"/>
              <a:t>+</a:t>
            </a:r>
            <a:r>
              <a:rPr lang="en-CA" sz="2400" dirty="0"/>
              <a:t>*</a:t>
            </a:r>
          </a:p>
          <a:p>
            <a:pPr marL="342900" indent="-342900">
              <a:buFont typeface="Arial" panose="020B0604020202020204" pitchFamily="34" charset="0"/>
              <a:buChar char="•"/>
            </a:pPr>
            <a:r>
              <a:rPr lang="en-CA" sz="2400" dirty="0" err="1"/>
              <a:t>Hertwich</a:t>
            </a:r>
            <a:r>
              <a:rPr lang="en-CA" sz="2400" dirty="0"/>
              <a:t> et al. 2015 </a:t>
            </a:r>
            <a:r>
              <a:rPr lang="en-CA" sz="2400" baseline="30000" dirty="0"/>
              <a:t>+</a:t>
            </a:r>
            <a:r>
              <a:rPr lang="en-CA" sz="2400" dirty="0"/>
              <a:t>*</a:t>
            </a:r>
          </a:p>
          <a:p>
            <a:pPr marL="285750" indent="-285750">
              <a:buFont typeface="Arial" panose="020B0604020202020204" pitchFamily="34" charset="0"/>
              <a:buChar char="•"/>
            </a:pPr>
            <a:r>
              <a:rPr lang="en-CA" sz="2400" dirty="0" err="1"/>
              <a:t>Menten</a:t>
            </a:r>
            <a:r>
              <a:rPr lang="en-CA" sz="2400" dirty="0"/>
              <a:t> et al. 2015 </a:t>
            </a:r>
          </a:p>
          <a:p>
            <a:pPr marL="285750" indent="-285750">
              <a:buFont typeface="Arial" panose="020B0604020202020204" pitchFamily="34" charset="0"/>
              <a:buChar char="•"/>
            </a:pPr>
            <a:r>
              <a:rPr lang="en-CA" sz="2400" dirty="0"/>
              <a:t>Choi et al. 2012 </a:t>
            </a:r>
            <a:r>
              <a:rPr lang="en-CA" sz="2400" baseline="30000" dirty="0"/>
              <a:t>+</a:t>
            </a:r>
            <a:r>
              <a:rPr lang="en-CA" sz="2400" dirty="0"/>
              <a:t> *</a:t>
            </a:r>
          </a:p>
          <a:p>
            <a:pPr marL="285750" indent="-285750">
              <a:buFont typeface="Arial" panose="020B0604020202020204" pitchFamily="34" charset="0"/>
              <a:buChar char="•"/>
            </a:pPr>
            <a:r>
              <a:rPr lang="en-CA" sz="2400" dirty="0" err="1"/>
              <a:t>Pietrapetrosa</a:t>
            </a:r>
            <a:r>
              <a:rPr lang="en-CA" sz="2400" dirty="0"/>
              <a:t> et al. 2009 </a:t>
            </a:r>
            <a:r>
              <a:rPr lang="es-ES" sz="2400" dirty="0"/>
              <a:t>*</a:t>
            </a:r>
            <a:endParaRPr lang="en-CA" sz="2400" dirty="0"/>
          </a:p>
          <a:p>
            <a:pPr marL="285750" indent="-285750">
              <a:buFont typeface="Arial" panose="020B0604020202020204" pitchFamily="34" charset="0"/>
              <a:buChar char="•"/>
            </a:pPr>
            <a:endParaRPr lang="es-ES" sz="2400" dirty="0"/>
          </a:p>
        </p:txBody>
      </p:sp>
      <p:sp>
        <p:nvSpPr>
          <p:cNvPr id="8" name="Title 1"/>
          <p:cNvSpPr txBox="1">
            <a:spLocks/>
          </p:cNvSpPr>
          <p:nvPr/>
        </p:nvSpPr>
        <p:spPr>
          <a:xfrm>
            <a:off x="688606" y="4777765"/>
            <a:ext cx="3733800" cy="17944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New projects</a:t>
            </a:r>
          </a:p>
          <a:p>
            <a:pPr marL="571500" indent="-571500">
              <a:buFont typeface="Arial" panose="020B0604020202020204" pitchFamily="34" charset="0"/>
              <a:buChar char="•"/>
            </a:pPr>
            <a:r>
              <a:rPr lang="en-GB" sz="2400" dirty="0" err="1"/>
              <a:t>Reem</a:t>
            </a:r>
            <a:endParaRPr lang="en-GB" sz="2400" dirty="0"/>
          </a:p>
          <a:p>
            <a:pPr marL="571500" indent="-571500">
              <a:buFont typeface="Arial" panose="020B0604020202020204" pitchFamily="34" charset="0"/>
              <a:buChar char="•"/>
            </a:pPr>
            <a:r>
              <a:rPr lang="en-GB" sz="2400" dirty="0"/>
              <a:t>Reflex</a:t>
            </a:r>
          </a:p>
          <a:p>
            <a:pPr marL="571500" indent="-571500">
              <a:buFont typeface="Arial" panose="020B0604020202020204" pitchFamily="34" charset="0"/>
              <a:buChar char="•"/>
            </a:pPr>
            <a:r>
              <a:rPr lang="en-GB" sz="2400" dirty="0" err="1"/>
              <a:t>Store&amp;go</a:t>
            </a:r>
            <a:endParaRPr lang="en-GB" sz="2400" dirty="0"/>
          </a:p>
          <a:p>
            <a:pPr marL="571500" indent="-571500">
              <a:buFont typeface="Arial" panose="020B0604020202020204" pitchFamily="34" charset="0"/>
              <a:buChar char="•"/>
            </a:pPr>
            <a:endParaRPr lang="en-GB" dirty="0"/>
          </a:p>
        </p:txBody>
      </p:sp>
      <p:sp>
        <p:nvSpPr>
          <p:cNvPr id="4" name="Slide Number Placeholder 3">
            <a:extLst>
              <a:ext uri="{FF2B5EF4-FFF2-40B4-BE49-F238E27FC236}">
                <a16:creationId xmlns:a16="http://schemas.microsoft.com/office/drawing/2014/main" id="{5BD65193-EC37-4DD3-B5B1-DC2E321B4322}"/>
              </a:ext>
            </a:extLst>
          </p:cNvPr>
          <p:cNvSpPr>
            <a:spLocks noGrp="1"/>
          </p:cNvSpPr>
          <p:nvPr>
            <p:ph type="sldNum" sz="quarter" idx="12"/>
          </p:nvPr>
        </p:nvSpPr>
        <p:spPr/>
        <p:txBody>
          <a:bodyPr/>
          <a:lstStyle/>
          <a:p>
            <a:fld id="{F675D1D8-846D-432A-9C08-C54CDB2BF677}" type="slidenum">
              <a:rPr lang="en-US" smtClean="0"/>
              <a:t>26</a:t>
            </a:fld>
            <a:endParaRPr lang="en-US" dirty="0"/>
          </a:p>
        </p:txBody>
      </p:sp>
    </p:spTree>
    <p:extLst>
      <p:ext uri="{BB962C8B-B14F-4D97-AF65-F5344CB8AC3E}">
        <p14:creationId xmlns:p14="http://schemas.microsoft.com/office/powerpoint/2010/main" val="2864476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2" y="8884"/>
            <a:ext cx="10515600" cy="1325563"/>
          </a:xfrm>
        </p:spPr>
        <p:txBody>
          <a:bodyPr>
            <a:normAutofit/>
          </a:bodyPr>
          <a:lstStyle/>
          <a:p>
            <a:r>
              <a:rPr lang="en-CA" dirty="0"/>
              <a:t>Linking ESM and LCI</a:t>
            </a:r>
            <a:endParaRPr lang="en-CA" sz="3100" dirty="0"/>
          </a:p>
        </p:txBody>
      </p:sp>
      <p:sp>
        <p:nvSpPr>
          <p:cNvPr id="5" name="Slide Number Placeholder 4"/>
          <p:cNvSpPr>
            <a:spLocks noGrp="1"/>
          </p:cNvSpPr>
          <p:nvPr>
            <p:ph type="sldNum" sz="quarter" idx="12"/>
          </p:nvPr>
        </p:nvSpPr>
        <p:spPr/>
        <p:txBody>
          <a:bodyPr/>
          <a:lstStyle/>
          <a:p>
            <a:fld id="{A49AACEE-7458-4A33-8B2B-D5D2C9F7CCD0}" type="slidenum">
              <a:rPr lang="en-US" smtClean="0"/>
              <a:t>27</a:t>
            </a:fld>
            <a:endParaRPr lang="en-US" dirty="0"/>
          </a:p>
        </p:txBody>
      </p:sp>
      <p:grpSp>
        <p:nvGrpSpPr>
          <p:cNvPr id="9" name="Group 161"/>
          <p:cNvGrpSpPr/>
          <p:nvPr/>
        </p:nvGrpSpPr>
        <p:grpSpPr>
          <a:xfrm>
            <a:off x="585016" y="1300394"/>
            <a:ext cx="5581227" cy="3270385"/>
            <a:chOff x="4222040" y="1916113"/>
            <a:chExt cx="5581227" cy="3270385"/>
          </a:xfrm>
        </p:grpSpPr>
        <p:grpSp>
          <p:nvGrpSpPr>
            <p:cNvPr id="10" name="Group 144"/>
            <p:cNvGrpSpPr/>
            <p:nvPr/>
          </p:nvGrpSpPr>
          <p:grpSpPr>
            <a:xfrm>
              <a:off x="4222040" y="1916113"/>
              <a:ext cx="5360792" cy="3108597"/>
              <a:chOff x="4222040" y="1916113"/>
              <a:chExt cx="5360792" cy="3108597"/>
            </a:xfrm>
          </p:grpSpPr>
          <p:sp>
            <p:nvSpPr>
              <p:cNvPr id="16" name="Rectangle 27"/>
              <p:cNvSpPr/>
              <p:nvPr/>
            </p:nvSpPr>
            <p:spPr>
              <a:xfrm rot="16200000">
                <a:off x="7346172" y="3851537"/>
                <a:ext cx="1983881" cy="362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rPr>
                  <a:t>Home  heating</a:t>
                </a:r>
                <a:endParaRPr lang="en-US" sz="1600" dirty="0">
                  <a:solidFill>
                    <a:schemeClr val="tx1"/>
                  </a:solidFill>
                </a:endParaRPr>
              </a:p>
            </p:txBody>
          </p:sp>
          <p:sp>
            <p:nvSpPr>
              <p:cNvPr id="18" name="Rectangle 45"/>
              <p:cNvSpPr/>
              <p:nvPr/>
            </p:nvSpPr>
            <p:spPr>
              <a:xfrm rot="16200000">
                <a:off x="6661298" y="3808130"/>
                <a:ext cx="1588442" cy="353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rPr>
                  <a:t>Electricity</a:t>
                </a:r>
                <a:endParaRPr lang="en-US" sz="1600" dirty="0">
                  <a:solidFill>
                    <a:schemeClr val="tx1"/>
                  </a:solidFill>
                </a:endParaRPr>
              </a:p>
            </p:txBody>
          </p:sp>
          <p:sp>
            <p:nvSpPr>
              <p:cNvPr id="21" name="Rectangle 3"/>
              <p:cNvSpPr/>
              <p:nvPr/>
            </p:nvSpPr>
            <p:spPr>
              <a:xfrm>
                <a:off x="7577567" y="2452924"/>
                <a:ext cx="708455" cy="362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Gas furnace</a:t>
                </a:r>
                <a:endParaRPr lang="en-US" sz="1000" dirty="0">
                  <a:solidFill>
                    <a:schemeClr val="tx1"/>
                  </a:solidFill>
                </a:endParaRPr>
              </a:p>
            </p:txBody>
          </p:sp>
          <p:sp>
            <p:nvSpPr>
              <p:cNvPr id="22" name="Rectangle 4"/>
              <p:cNvSpPr/>
              <p:nvPr/>
            </p:nvSpPr>
            <p:spPr>
              <a:xfrm>
                <a:off x="7584218" y="2881322"/>
                <a:ext cx="708455" cy="362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Heat pump</a:t>
                </a:r>
                <a:endParaRPr lang="en-US" sz="1000" dirty="0">
                  <a:solidFill>
                    <a:schemeClr val="tx1"/>
                  </a:solidFill>
                </a:endParaRPr>
              </a:p>
            </p:txBody>
          </p:sp>
          <p:sp>
            <p:nvSpPr>
              <p:cNvPr id="23" name="Rectangle 6"/>
              <p:cNvSpPr/>
              <p:nvPr/>
            </p:nvSpPr>
            <p:spPr>
              <a:xfrm>
                <a:off x="6829132" y="2056762"/>
                <a:ext cx="452731" cy="4816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Gas CHP plant</a:t>
                </a:r>
                <a:endParaRPr lang="en-US" sz="1000" dirty="0">
                  <a:solidFill>
                    <a:schemeClr val="tx1"/>
                  </a:solidFill>
                </a:endParaRPr>
              </a:p>
            </p:txBody>
          </p:sp>
          <p:sp>
            <p:nvSpPr>
              <p:cNvPr id="24" name="Rectangle 11"/>
              <p:cNvSpPr/>
              <p:nvPr/>
            </p:nvSpPr>
            <p:spPr>
              <a:xfrm>
                <a:off x="5861711" y="2282299"/>
                <a:ext cx="614818" cy="362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Gas pipeline</a:t>
                </a:r>
                <a:endParaRPr lang="en-US" sz="1000" dirty="0">
                  <a:solidFill>
                    <a:schemeClr val="tx1"/>
                  </a:solidFill>
                </a:endParaRPr>
              </a:p>
            </p:txBody>
          </p:sp>
          <p:sp>
            <p:nvSpPr>
              <p:cNvPr id="25" name="Rectangle 12"/>
              <p:cNvSpPr/>
              <p:nvPr/>
            </p:nvSpPr>
            <p:spPr>
              <a:xfrm>
                <a:off x="4829065" y="2173031"/>
                <a:ext cx="718613" cy="362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Conv. Gas extraction</a:t>
                </a:r>
                <a:endParaRPr lang="en-US" sz="1000" dirty="0">
                  <a:solidFill>
                    <a:schemeClr val="tx1"/>
                  </a:solidFill>
                </a:endParaRPr>
              </a:p>
            </p:txBody>
          </p:sp>
          <p:sp>
            <p:nvSpPr>
              <p:cNvPr id="26" name="Rectangle 13"/>
              <p:cNvSpPr/>
              <p:nvPr/>
            </p:nvSpPr>
            <p:spPr>
              <a:xfrm>
                <a:off x="4821225" y="2715370"/>
                <a:ext cx="737394" cy="5145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err="1">
                    <a:solidFill>
                      <a:schemeClr val="tx1"/>
                    </a:solidFill>
                  </a:rPr>
                  <a:t>Unconv</a:t>
                </a:r>
                <a:r>
                  <a:rPr lang="en-CA" sz="1000" dirty="0">
                    <a:solidFill>
                      <a:schemeClr val="tx1"/>
                    </a:solidFill>
                  </a:rPr>
                  <a:t>. Gas extraction</a:t>
                </a:r>
                <a:endParaRPr lang="en-US" sz="1000" dirty="0">
                  <a:solidFill>
                    <a:schemeClr val="tx1"/>
                  </a:solidFill>
                </a:endParaRPr>
              </a:p>
            </p:txBody>
          </p:sp>
          <p:grpSp>
            <p:nvGrpSpPr>
              <p:cNvPr id="27" name="Group 29"/>
              <p:cNvGrpSpPr/>
              <p:nvPr/>
            </p:nvGrpSpPr>
            <p:grpSpPr>
              <a:xfrm>
                <a:off x="8284956" y="1931039"/>
                <a:ext cx="131808" cy="1343838"/>
                <a:chOff x="8624424" y="1931039"/>
                <a:chExt cx="131808" cy="1343838"/>
              </a:xfrm>
            </p:grpSpPr>
            <p:cxnSp>
              <p:nvCxnSpPr>
                <p:cNvPr id="60" name="Straight Connector 17"/>
                <p:cNvCxnSpPr/>
                <p:nvPr/>
              </p:nvCxnSpPr>
              <p:spPr>
                <a:xfrm>
                  <a:off x="8748162" y="1931039"/>
                  <a:ext cx="6144" cy="1343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19"/>
                <p:cNvCxnSpPr>
                  <a:stCxn id="21" idx="3"/>
                </p:cNvCxnSpPr>
                <p:nvPr/>
              </p:nvCxnSpPr>
              <p:spPr>
                <a:xfrm flipV="1">
                  <a:off x="8625490" y="2634156"/>
                  <a:ext cx="116688" cy="1"/>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Straight Connector 20"/>
                <p:cNvCxnSpPr/>
                <p:nvPr/>
              </p:nvCxnSpPr>
              <p:spPr>
                <a:xfrm flipV="1">
                  <a:off x="8624424" y="2996616"/>
                  <a:ext cx="131808" cy="2"/>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28" name="Group 31"/>
              <p:cNvGrpSpPr/>
              <p:nvPr/>
            </p:nvGrpSpPr>
            <p:grpSpPr>
              <a:xfrm>
                <a:off x="7284121" y="1919631"/>
                <a:ext cx="184076" cy="1511424"/>
                <a:chOff x="8781008" y="1922531"/>
                <a:chExt cx="184076" cy="1511424"/>
              </a:xfrm>
            </p:grpSpPr>
            <p:cxnSp>
              <p:nvCxnSpPr>
                <p:cNvPr id="58" name="Straight Connector 32"/>
                <p:cNvCxnSpPr/>
                <p:nvPr/>
              </p:nvCxnSpPr>
              <p:spPr>
                <a:xfrm>
                  <a:off x="8955706" y="1922531"/>
                  <a:ext cx="9378" cy="15114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33"/>
                <p:cNvCxnSpPr/>
                <p:nvPr/>
              </p:nvCxnSpPr>
              <p:spPr>
                <a:xfrm flipV="1">
                  <a:off x="8781008" y="2401233"/>
                  <a:ext cx="176010" cy="1"/>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cxnSp>
            <p:nvCxnSpPr>
              <p:cNvPr id="29" name="Straight Connector 44"/>
              <p:cNvCxnSpPr/>
              <p:nvPr/>
            </p:nvCxnSpPr>
            <p:spPr>
              <a:xfrm>
                <a:off x="6612820" y="2221597"/>
                <a:ext cx="1454" cy="493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46"/>
              <p:cNvCxnSpPr>
                <a:endCxn id="22" idx="1"/>
              </p:cNvCxnSpPr>
              <p:nvPr/>
            </p:nvCxnSpPr>
            <p:spPr>
              <a:xfrm>
                <a:off x="7455193" y="3062554"/>
                <a:ext cx="129025" cy="1"/>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52"/>
              <p:cNvCxnSpPr>
                <a:endCxn id="23" idx="1"/>
              </p:cNvCxnSpPr>
              <p:nvPr/>
            </p:nvCxnSpPr>
            <p:spPr>
              <a:xfrm>
                <a:off x="6619875" y="2295525"/>
                <a:ext cx="209257" cy="2059"/>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Connector 55"/>
              <p:cNvCxnSpPr>
                <a:endCxn id="21" idx="1"/>
              </p:cNvCxnSpPr>
              <p:nvPr/>
            </p:nvCxnSpPr>
            <p:spPr>
              <a:xfrm>
                <a:off x="6619125" y="2620314"/>
                <a:ext cx="958442" cy="13843"/>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Rectangle 61"/>
              <p:cNvSpPr/>
              <p:nvPr/>
            </p:nvSpPr>
            <p:spPr>
              <a:xfrm rot="16200000">
                <a:off x="5905342" y="3019418"/>
                <a:ext cx="1266465" cy="353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rPr>
                  <a:t>Dry gas</a:t>
                </a:r>
                <a:endParaRPr lang="en-US" sz="1600" dirty="0">
                  <a:solidFill>
                    <a:schemeClr val="tx1"/>
                  </a:solidFill>
                </a:endParaRPr>
              </a:p>
            </p:txBody>
          </p:sp>
          <p:cxnSp>
            <p:nvCxnSpPr>
              <p:cNvPr id="34" name="Straight Connector 120"/>
              <p:cNvCxnSpPr>
                <a:stCxn id="26" idx="3"/>
              </p:cNvCxnSpPr>
              <p:nvPr/>
            </p:nvCxnSpPr>
            <p:spPr>
              <a:xfrm flipV="1">
                <a:off x="5558619" y="2972640"/>
                <a:ext cx="168871" cy="1"/>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Straight Connector 126"/>
              <p:cNvCxnSpPr>
                <a:stCxn id="24" idx="3"/>
              </p:cNvCxnSpPr>
              <p:nvPr/>
            </p:nvCxnSpPr>
            <p:spPr>
              <a:xfrm flipV="1">
                <a:off x="6476529" y="2463019"/>
                <a:ext cx="134948" cy="513"/>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Straight Connector 132"/>
              <p:cNvCxnSpPr>
                <a:stCxn id="25" idx="3"/>
              </p:cNvCxnSpPr>
              <p:nvPr/>
            </p:nvCxnSpPr>
            <p:spPr>
              <a:xfrm flipV="1">
                <a:off x="5547678" y="2354262"/>
                <a:ext cx="198274" cy="2"/>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Connector 134"/>
              <p:cNvCxnSpPr/>
              <p:nvPr/>
            </p:nvCxnSpPr>
            <p:spPr>
              <a:xfrm>
                <a:off x="5744609" y="1916113"/>
                <a:ext cx="5204" cy="1348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136"/>
              <p:cNvSpPr/>
              <p:nvPr/>
            </p:nvSpPr>
            <p:spPr>
              <a:xfrm rot="16200000">
                <a:off x="5072272" y="3532150"/>
                <a:ext cx="1314286" cy="353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rPr>
                  <a:t>Wet gas</a:t>
                </a:r>
                <a:endParaRPr lang="en-US" sz="1600" dirty="0">
                  <a:solidFill>
                    <a:schemeClr val="tx1"/>
                  </a:solidFill>
                </a:endParaRPr>
              </a:p>
            </p:txBody>
          </p:sp>
          <p:cxnSp>
            <p:nvCxnSpPr>
              <p:cNvPr id="39" name="Straight Connector 137"/>
              <p:cNvCxnSpPr>
                <a:endCxn id="24" idx="1"/>
              </p:cNvCxnSpPr>
              <p:nvPr/>
            </p:nvCxnSpPr>
            <p:spPr>
              <a:xfrm>
                <a:off x="5745952" y="2463019"/>
                <a:ext cx="115759" cy="513"/>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 name="Straight Connector 148"/>
              <p:cNvCxnSpPr/>
              <p:nvPr/>
            </p:nvCxnSpPr>
            <p:spPr>
              <a:xfrm>
                <a:off x="4628494" y="1916113"/>
                <a:ext cx="20171" cy="1430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149"/>
              <p:cNvCxnSpPr/>
              <p:nvPr/>
            </p:nvCxnSpPr>
            <p:spPr>
              <a:xfrm>
                <a:off x="4458016" y="1916113"/>
                <a:ext cx="17963" cy="1430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150"/>
              <p:cNvSpPr/>
              <p:nvPr/>
            </p:nvSpPr>
            <p:spPr>
              <a:xfrm rot="16200000">
                <a:off x="3526422" y="3888207"/>
                <a:ext cx="1744942" cy="353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rPr>
                  <a:t>shale gas ground</a:t>
                </a:r>
                <a:endParaRPr lang="en-US" sz="1600" dirty="0">
                  <a:solidFill>
                    <a:schemeClr val="tx1"/>
                  </a:solidFill>
                </a:endParaRPr>
              </a:p>
            </p:txBody>
          </p:sp>
          <p:sp>
            <p:nvSpPr>
              <p:cNvPr id="43" name="Rectangle 153"/>
              <p:cNvSpPr/>
              <p:nvPr/>
            </p:nvSpPr>
            <p:spPr>
              <a:xfrm rot="16200000">
                <a:off x="3911002" y="3814050"/>
                <a:ext cx="1463642" cy="414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rPr>
                  <a:t>Gas in ground</a:t>
                </a:r>
                <a:endParaRPr lang="en-US" sz="1600" dirty="0">
                  <a:solidFill>
                    <a:schemeClr val="tx1"/>
                  </a:solidFill>
                </a:endParaRPr>
              </a:p>
            </p:txBody>
          </p:sp>
          <p:cxnSp>
            <p:nvCxnSpPr>
              <p:cNvPr id="44" name="Straight Connector 164"/>
              <p:cNvCxnSpPr>
                <a:endCxn id="26" idx="1"/>
              </p:cNvCxnSpPr>
              <p:nvPr/>
            </p:nvCxnSpPr>
            <p:spPr>
              <a:xfrm>
                <a:off x="4475979" y="2972641"/>
                <a:ext cx="345246" cy="0"/>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Straight Connector 175"/>
              <p:cNvCxnSpPr>
                <a:endCxn id="25" idx="1"/>
              </p:cNvCxnSpPr>
              <p:nvPr/>
            </p:nvCxnSpPr>
            <p:spPr>
              <a:xfrm>
                <a:off x="4636560" y="2354263"/>
                <a:ext cx="192505" cy="1"/>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Straight Connector 68"/>
              <p:cNvCxnSpPr/>
              <p:nvPr/>
            </p:nvCxnSpPr>
            <p:spPr>
              <a:xfrm>
                <a:off x="7278653" y="2252581"/>
                <a:ext cx="1410738" cy="15716"/>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71"/>
              <p:cNvCxnSpPr/>
              <p:nvPr/>
            </p:nvCxnSpPr>
            <p:spPr>
              <a:xfrm>
                <a:off x="8292673" y="3140025"/>
                <a:ext cx="271868" cy="2117"/>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Straight Connector 74"/>
              <p:cNvCxnSpPr/>
              <p:nvPr/>
            </p:nvCxnSpPr>
            <p:spPr>
              <a:xfrm>
                <a:off x="8567558" y="1931039"/>
                <a:ext cx="8384" cy="1343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75"/>
              <p:cNvSpPr/>
              <p:nvPr/>
            </p:nvSpPr>
            <p:spPr>
              <a:xfrm rot="16200000">
                <a:off x="7566803" y="3879747"/>
                <a:ext cx="1927460" cy="362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rPr>
                  <a:t>Home cooling</a:t>
                </a:r>
                <a:endParaRPr lang="en-US" sz="1600" dirty="0">
                  <a:solidFill>
                    <a:schemeClr val="tx1"/>
                  </a:solidFill>
                </a:endParaRPr>
              </a:p>
            </p:txBody>
          </p:sp>
          <p:cxnSp>
            <p:nvCxnSpPr>
              <p:cNvPr id="50" name="Straight Connector 76"/>
              <p:cNvCxnSpPr/>
              <p:nvPr/>
            </p:nvCxnSpPr>
            <p:spPr>
              <a:xfrm>
                <a:off x="8693786" y="1931039"/>
                <a:ext cx="2539" cy="1464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77"/>
              <p:cNvSpPr/>
              <p:nvPr/>
            </p:nvSpPr>
            <p:spPr>
              <a:xfrm rot="16200000">
                <a:off x="8107333" y="3952825"/>
                <a:ext cx="1606947" cy="362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rPr>
                  <a:t>Industrial  heating</a:t>
                </a:r>
                <a:endParaRPr lang="en-US" sz="1600" dirty="0">
                  <a:solidFill>
                    <a:schemeClr val="tx1"/>
                  </a:solidFill>
                </a:endParaRPr>
              </a:p>
            </p:txBody>
          </p:sp>
          <p:sp>
            <p:nvSpPr>
              <p:cNvPr id="52" name="Rectangle 117"/>
              <p:cNvSpPr/>
              <p:nvPr/>
            </p:nvSpPr>
            <p:spPr bwMode="ltGray">
              <a:xfrm>
                <a:off x="8834826" y="1919631"/>
                <a:ext cx="748006" cy="4807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Household heating demand</a:t>
                </a:r>
                <a:endParaRPr lang="en-US" sz="1000" dirty="0">
                  <a:solidFill>
                    <a:schemeClr val="tx1"/>
                  </a:solidFill>
                </a:endParaRPr>
              </a:p>
            </p:txBody>
          </p:sp>
          <p:sp>
            <p:nvSpPr>
              <p:cNvPr id="53" name="Rectangle 118"/>
              <p:cNvSpPr/>
              <p:nvPr/>
            </p:nvSpPr>
            <p:spPr bwMode="ltGray">
              <a:xfrm>
                <a:off x="8834826" y="2529369"/>
                <a:ext cx="748006" cy="4807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Household cooling demand</a:t>
                </a:r>
                <a:endParaRPr lang="en-US" sz="1000" dirty="0">
                  <a:solidFill>
                    <a:schemeClr val="tx1"/>
                  </a:solidFill>
                </a:endParaRPr>
              </a:p>
            </p:txBody>
          </p:sp>
          <p:sp>
            <p:nvSpPr>
              <p:cNvPr id="54" name="Rectangle 119"/>
              <p:cNvSpPr/>
              <p:nvPr/>
            </p:nvSpPr>
            <p:spPr bwMode="grayWhite">
              <a:xfrm>
                <a:off x="8834826" y="3139107"/>
                <a:ext cx="748006" cy="4807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Industrial heating demand</a:t>
                </a:r>
                <a:endParaRPr lang="en-US" sz="1000" dirty="0">
                  <a:solidFill>
                    <a:schemeClr val="tx1"/>
                  </a:solidFill>
                </a:endParaRPr>
              </a:p>
            </p:txBody>
          </p:sp>
          <p:cxnSp>
            <p:nvCxnSpPr>
              <p:cNvPr id="55" name="Straight Connector 127"/>
              <p:cNvCxnSpPr>
                <a:endCxn id="52" idx="1"/>
              </p:cNvCxnSpPr>
              <p:nvPr/>
            </p:nvCxnSpPr>
            <p:spPr>
              <a:xfrm>
                <a:off x="8402710" y="2154090"/>
                <a:ext cx="432116" cy="5892"/>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130"/>
              <p:cNvCxnSpPr>
                <a:endCxn id="53" idx="1"/>
              </p:cNvCxnSpPr>
              <p:nvPr/>
            </p:nvCxnSpPr>
            <p:spPr>
              <a:xfrm>
                <a:off x="8564541" y="2769720"/>
                <a:ext cx="270285" cy="0"/>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Connector 135"/>
              <p:cNvCxnSpPr>
                <a:endCxn id="54" idx="1"/>
              </p:cNvCxnSpPr>
              <p:nvPr/>
            </p:nvCxnSpPr>
            <p:spPr>
              <a:xfrm>
                <a:off x="8689390" y="3375930"/>
                <a:ext cx="145436" cy="3528"/>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1" name="Rectangle 157"/>
            <p:cNvSpPr/>
            <p:nvPr/>
          </p:nvSpPr>
          <p:spPr>
            <a:xfrm>
              <a:off x="4492746" y="4832793"/>
              <a:ext cx="1285810" cy="353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1"/>
                  </a:solidFill>
                </a:rPr>
                <a:t>Extraction</a:t>
              </a:r>
              <a:endParaRPr lang="en-US" sz="2000" dirty="0">
                <a:solidFill>
                  <a:schemeClr val="tx1"/>
                </a:solidFill>
              </a:endParaRPr>
            </a:p>
          </p:txBody>
        </p:sp>
        <p:sp>
          <p:nvSpPr>
            <p:cNvPr id="12" name="Rectangle 158"/>
            <p:cNvSpPr/>
            <p:nvPr/>
          </p:nvSpPr>
          <p:spPr>
            <a:xfrm>
              <a:off x="6251072" y="4818908"/>
              <a:ext cx="1890350" cy="353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1"/>
                  </a:solidFill>
                </a:rPr>
                <a:t>Transformation</a:t>
              </a:r>
              <a:endParaRPr lang="en-US" sz="2000" dirty="0">
                <a:solidFill>
                  <a:schemeClr val="tx1"/>
                </a:solidFill>
              </a:endParaRPr>
            </a:p>
          </p:txBody>
        </p:sp>
        <p:sp>
          <p:nvSpPr>
            <p:cNvPr id="13" name="Rectangle 160"/>
            <p:cNvSpPr/>
            <p:nvPr/>
          </p:nvSpPr>
          <p:spPr>
            <a:xfrm>
              <a:off x="8647924" y="4832549"/>
              <a:ext cx="1155343" cy="353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1"/>
                  </a:solidFill>
                </a:rPr>
                <a:t>Final end-uses</a:t>
              </a:r>
              <a:endParaRPr lang="en-US" sz="2000" dirty="0">
                <a:solidFill>
                  <a:schemeClr val="tx1"/>
                </a:solidFill>
              </a:endParaRPr>
            </a:p>
          </p:txBody>
        </p:sp>
        <p:cxnSp>
          <p:nvCxnSpPr>
            <p:cNvPr id="14" name="Straight Arrow Connector 151"/>
            <p:cNvCxnSpPr>
              <a:endCxn id="12" idx="1"/>
            </p:cNvCxnSpPr>
            <p:nvPr/>
          </p:nvCxnSpPr>
          <p:spPr>
            <a:xfrm>
              <a:off x="5683908" y="4995516"/>
              <a:ext cx="567164" cy="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62"/>
            <p:cNvCxnSpPr>
              <a:stCxn id="12" idx="3"/>
              <a:endCxn id="13" idx="1"/>
            </p:cNvCxnSpPr>
            <p:nvPr/>
          </p:nvCxnSpPr>
          <p:spPr>
            <a:xfrm>
              <a:off x="8141422" y="4995761"/>
              <a:ext cx="506502" cy="13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3" name="Content Placeholder 2"/>
          <p:cNvSpPr txBox="1">
            <a:spLocks/>
          </p:cNvSpPr>
          <p:nvPr/>
        </p:nvSpPr>
        <p:spPr>
          <a:xfrm>
            <a:off x="755071" y="5347680"/>
            <a:ext cx="5172427" cy="4003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9" name="Flecha: doblada 68"/>
          <p:cNvSpPr/>
          <p:nvPr/>
        </p:nvSpPr>
        <p:spPr>
          <a:xfrm>
            <a:off x="4332646" y="948873"/>
            <a:ext cx="2151474" cy="818730"/>
          </a:xfrm>
          <a:prstGeom prst="bentArrow">
            <a:avLst>
              <a:gd name="adj1" fmla="val 6265"/>
              <a:gd name="adj2" fmla="val 13815"/>
              <a:gd name="adj3" fmla="val 22118"/>
              <a:gd name="adj4" fmla="val 1204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nvGrpSpPr>
          <p:cNvPr id="90" name="Grupo 89"/>
          <p:cNvGrpSpPr/>
          <p:nvPr/>
        </p:nvGrpSpPr>
        <p:grpSpPr>
          <a:xfrm>
            <a:off x="5979481" y="273248"/>
            <a:ext cx="6827337" cy="2326322"/>
            <a:chOff x="6095454" y="762412"/>
            <a:chExt cx="6827337" cy="2326322"/>
          </a:xfrm>
        </p:grpSpPr>
        <p:sp>
          <p:nvSpPr>
            <p:cNvPr id="66" name="Rectangle 3"/>
            <p:cNvSpPr/>
            <p:nvPr/>
          </p:nvSpPr>
          <p:spPr>
            <a:xfrm>
              <a:off x="8567383" y="762412"/>
              <a:ext cx="2042188" cy="14057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600" dirty="0">
                  <a:solidFill>
                    <a:schemeClr val="tx1"/>
                  </a:solidFill>
                </a:rPr>
                <a:t>Gas furnace</a:t>
              </a:r>
            </a:p>
            <a:p>
              <a:pPr algn="ctr"/>
              <a:r>
                <a:rPr lang="en-CA" sz="2600" dirty="0">
                  <a:solidFill>
                    <a:schemeClr val="tx1"/>
                  </a:solidFill>
                </a:rPr>
                <a:t>Detached houses</a:t>
              </a:r>
              <a:endParaRPr lang="en-US" sz="2600" dirty="0">
                <a:solidFill>
                  <a:schemeClr val="tx1"/>
                </a:solidFill>
              </a:endParaRPr>
            </a:p>
          </p:txBody>
        </p:sp>
        <p:cxnSp>
          <p:nvCxnSpPr>
            <p:cNvPr id="71" name="Conector recto de flecha 70"/>
            <p:cNvCxnSpPr>
              <a:stCxn id="75" idx="3"/>
              <a:endCxn id="66" idx="1"/>
            </p:cNvCxnSpPr>
            <p:nvPr/>
          </p:nvCxnSpPr>
          <p:spPr>
            <a:xfrm>
              <a:off x="8268305" y="1449918"/>
              <a:ext cx="299078" cy="153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p:cNvCxnSpPr>
              <a:stCxn id="66" idx="3"/>
              <a:endCxn id="76" idx="1"/>
            </p:cNvCxnSpPr>
            <p:nvPr/>
          </p:nvCxnSpPr>
          <p:spPr>
            <a:xfrm flipV="1">
              <a:off x="10609571" y="1457612"/>
              <a:ext cx="339618" cy="76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ángulo 74"/>
            <p:cNvSpPr/>
            <p:nvPr/>
          </p:nvSpPr>
          <p:spPr>
            <a:xfrm>
              <a:off x="6560851" y="1203696"/>
              <a:ext cx="1707454" cy="492443"/>
            </a:xfrm>
            <a:prstGeom prst="rect">
              <a:avLst/>
            </a:prstGeom>
          </p:spPr>
          <p:txBody>
            <a:bodyPr wrap="none">
              <a:spAutoFit/>
            </a:bodyPr>
            <a:lstStyle/>
            <a:p>
              <a:pPr algn="ctr"/>
              <a:r>
                <a:rPr lang="en-CA" sz="2600" dirty="0"/>
                <a:t>Natural gas</a:t>
              </a:r>
              <a:endParaRPr lang="en-US" sz="2600" dirty="0"/>
            </a:p>
          </p:txBody>
        </p:sp>
        <p:sp>
          <p:nvSpPr>
            <p:cNvPr id="76" name="Rectángulo 75"/>
            <p:cNvSpPr/>
            <p:nvPr/>
          </p:nvSpPr>
          <p:spPr>
            <a:xfrm>
              <a:off x="10949189" y="811281"/>
              <a:ext cx="1301072" cy="1292662"/>
            </a:xfrm>
            <a:prstGeom prst="rect">
              <a:avLst/>
            </a:prstGeom>
          </p:spPr>
          <p:txBody>
            <a:bodyPr wrap="square">
              <a:spAutoFit/>
            </a:bodyPr>
            <a:lstStyle/>
            <a:p>
              <a:pPr algn="ctr"/>
              <a:r>
                <a:rPr lang="en-CA" sz="2600" dirty="0"/>
                <a:t>Detach. house</a:t>
              </a:r>
            </a:p>
            <a:p>
              <a:pPr algn="ctr"/>
              <a:r>
                <a:rPr lang="en-CA" sz="2600" dirty="0"/>
                <a:t>heat</a:t>
              </a:r>
              <a:endParaRPr lang="en-US" sz="2600" dirty="0"/>
            </a:p>
          </p:txBody>
        </p:sp>
        <p:sp>
          <p:nvSpPr>
            <p:cNvPr id="83" name="Rectángulo 82"/>
            <p:cNvSpPr/>
            <p:nvPr/>
          </p:nvSpPr>
          <p:spPr>
            <a:xfrm>
              <a:off x="6095454" y="1796692"/>
              <a:ext cx="2733201" cy="461665"/>
            </a:xfrm>
            <a:prstGeom prst="rect">
              <a:avLst/>
            </a:prstGeom>
          </p:spPr>
          <p:txBody>
            <a:bodyPr wrap="square">
              <a:spAutoFit/>
            </a:bodyPr>
            <a:lstStyle/>
            <a:p>
              <a:pPr algn="ctr"/>
              <a:r>
                <a:rPr lang="en-CA" sz="2400" dirty="0">
                  <a:solidFill>
                    <a:schemeClr val="accent1">
                      <a:lumMod val="75000"/>
                    </a:schemeClr>
                  </a:solidFill>
                </a:rPr>
                <a:t>Heating value</a:t>
              </a:r>
              <a:endParaRPr lang="en-US" sz="2400" dirty="0">
                <a:solidFill>
                  <a:schemeClr val="accent1">
                    <a:lumMod val="75000"/>
                  </a:schemeClr>
                </a:solidFill>
              </a:endParaRPr>
            </a:p>
          </p:txBody>
        </p:sp>
        <p:sp>
          <p:nvSpPr>
            <p:cNvPr id="95" name="Rectángulo 94"/>
            <p:cNvSpPr/>
            <p:nvPr/>
          </p:nvSpPr>
          <p:spPr>
            <a:xfrm>
              <a:off x="8203404" y="2257737"/>
              <a:ext cx="2733201" cy="830997"/>
            </a:xfrm>
            <a:prstGeom prst="rect">
              <a:avLst/>
            </a:prstGeom>
          </p:spPr>
          <p:txBody>
            <a:bodyPr wrap="square">
              <a:spAutoFit/>
            </a:bodyPr>
            <a:lstStyle/>
            <a:p>
              <a:pPr algn="ctr"/>
              <a:r>
                <a:rPr lang="en-CA" sz="2400" dirty="0">
                  <a:solidFill>
                    <a:schemeClr val="accent1">
                      <a:lumMod val="75000"/>
                    </a:schemeClr>
                  </a:solidFill>
                </a:rPr>
                <a:t>Efficiency</a:t>
              </a:r>
            </a:p>
            <a:p>
              <a:pPr algn="ctr"/>
              <a:r>
                <a:rPr lang="en-CA" sz="2400" dirty="0">
                  <a:solidFill>
                    <a:schemeClr val="accent1">
                      <a:lumMod val="75000"/>
                    </a:schemeClr>
                  </a:solidFill>
                </a:rPr>
                <a:t>Emission factors</a:t>
              </a:r>
              <a:endParaRPr lang="en-US" sz="2400" dirty="0">
                <a:solidFill>
                  <a:schemeClr val="accent1">
                    <a:lumMod val="75000"/>
                  </a:schemeClr>
                </a:solidFill>
              </a:endParaRPr>
            </a:p>
          </p:txBody>
        </p:sp>
        <p:sp>
          <p:nvSpPr>
            <p:cNvPr id="96" name="Rectángulo 95"/>
            <p:cNvSpPr/>
            <p:nvPr/>
          </p:nvSpPr>
          <p:spPr>
            <a:xfrm>
              <a:off x="10189590" y="2264121"/>
              <a:ext cx="2733201" cy="461665"/>
            </a:xfrm>
            <a:prstGeom prst="rect">
              <a:avLst/>
            </a:prstGeom>
          </p:spPr>
          <p:txBody>
            <a:bodyPr wrap="square">
              <a:spAutoFit/>
            </a:bodyPr>
            <a:lstStyle/>
            <a:p>
              <a:pPr algn="ctr"/>
              <a:r>
                <a:rPr lang="en-CA" sz="2400" dirty="0">
                  <a:solidFill>
                    <a:schemeClr val="accent1">
                      <a:lumMod val="75000"/>
                    </a:schemeClr>
                  </a:solidFill>
                </a:rPr>
                <a:t>Demand</a:t>
              </a:r>
              <a:endParaRPr lang="en-US" sz="2400" dirty="0">
                <a:solidFill>
                  <a:schemeClr val="accent1">
                    <a:lumMod val="75000"/>
                  </a:schemeClr>
                </a:solidFill>
              </a:endParaRPr>
            </a:p>
          </p:txBody>
        </p:sp>
      </p:grpSp>
      <p:grpSp>
        <p:nvGrpSpPr>
          <p:cNvPr id="99" name="Grupo 98"/>
          <p:cNvGrpSpPr/>
          <p:nvPr/>
        </p:nvGrpSpPr>
        <p:grpSpPr>
          <a:xfrm>
            <a:off x="7279420" y="3566127"/>
            <a:ext cx="3945245" cy="830998"/>
            <a:chOff x="838767" y="4166763"/>
            <a:chExt cx="3945245" cy="830998"/>
          </a:xfrm>
        </p:grpSpPr>
        <p:sp>
          <p:nvSpPr>
            <p:cNvPr id="100" name="CuadroTexto 99"/>
            <p:cNvSpPr txBox="1"/>
            <p:nvPr/>
          </p:nvSpPr>
          <p:spPr>
            <a:xfrm>
              <a:off x="838767" y="4166763"/>
              <a:ext cx="1347323" cy="830997"/>
            </a:xfrm>
            <a:prstGeom prst="rect">
              <a:avLst/>
            </a:prstGeom>
            <a:noFill/>
            <a:ln>
              <a:solidFill>
                <a:schemeClr val="tx1"/>
              </a:solidFill>
            </a:ln>
          </p:spPr>
          <p:txBody>
            <a:bodyPr wrap="square" rtlCol="0">
              <a:spAutoFit/>
            </a:bodyPr>
            <a:lstStyle/>
            <a:p>
              <a:r>
                <a:rPr lang="en-CA" sz="2400" dirty="0"/>
                <a:t>NATEM process</a:t>
              </a:r>
            </a:p>
          </p:txBody>
        </p:sp>
        <p:sp>
          <p:nvSpPr>
            <p:cNvPr id="101" name="CuadroTexto 100"/>
            <p:cNvSpPr txBox="1"/>
            <p:nvPr/>
          </p:nvSpPr>
          <p:spPr>
            <a:xfrm>
              <a:off x="3103890" y="4166764"/>
              <a:ext cx="1680122" cy="830997"/>
            </a:xfrm>
            <a:prstGeom prst="rect">
              <a:avLst/>
            </a:prstGeom>
            <a:noFill/>
            <a:ln>
              <a:solidFill>
                <a:schemeClr val="tx1"/>
              </a:solidFill>
            </a:ln>
          </p:spPr>
          <p:txBody>
            <a:bodyPr wrap="square" rtlCol="0">
              <a:spAutoFit/>
            </a:bodyPr>
            <a:lstStyle/>
            <a:p>
              <a:r>
                <a:rPr lang="en-CA" sz="2400" dirty="0"/>
                <a:t>Ecoinvent process</a:t>
              </a:r>
            </a:p>
          </p:txBody>
        </p:sp>
        <p:sp>
          <p:nvSpPr>
            <p:cNvPr id="102" name="Flecha: a la izquierda y derecha 101"/>
            <p:cNvSpPr/>
            <p:nvPr/>
          </p:nvSpPr>
          <p:spPr>
            <a:xfrm>
              <a:off x="2197079" y="4392606"/>
              <a:ext cx="906811" cy="317446"/>
            </a:xfrm>
            <a:prstGeom prst="leftRightArrow">
              <a:avLst/>
            </a:prstGeom>
            <a:solidFill>
              <a:srgbClr val="F2F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mc:AlternateContent xmlns:mc="http://schemas.openxmlformats.org/markup-compatibility/2006" xmlns:a14="http://schemas.microsoft.com/office/drawing/2010/main">
        <mc:Choice Requires="a14">
          <p:sp>
            <p:nvSpPr>
              <p:cNvPr id="103" name="CuadroTexto 102"/>
              <p:cNvSpPr txBox="1"/>
              <p:nvPr/>
            </p:nvSpPr>
            <p:spPr>
              <a:xfrm>
                <a:off x="886727" y="5073555"/>
                <a:ext cx="6868675"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𝑂𝑢𝑡𝑝𝑢𝑡</m:t>
                          </m:r>
                        </m:e>
                        <m:sub>
                          <m:r>
                            <a:rPr lang="en-CA" sz="2400" b="0" i="1" smtClean="0">
                              <a:latin typeface="Cambria Math" panose="02040503050406030204" pitchFamily="18" charset="0"/>
                            </a:rPr>
                            <m:t>𝐶𝐿𝐶𝐴</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𝑂𝑢𝑡𝑝𝑢𝑡</m:t>
                          </m:r>
                        </m:e>
                        <m:sub>
                          <m:r>
                            <a:rPr lang="en-CA" sz="2400" b="0" i="1" smtClean="0">
                              <a:latin typeface="Cambria Math" panose="02040503050406030204" pitchFamily="18" charset="0"/>
                            </a:rPr>
                            <m:t>𝑐𝑜𝑛𝑡𝑒𝑟𝑓𝑎𝑐𝑡𝑢𝑎𝑙</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𝑂𝑢𝑡𝑝𝑢𝑡</m:t>
                          </m:r>
                        </m:e>
                        <m:sub>
                          <m:r>
                            <a:rPr lang="en-CA" sz="2400" b="0" i="1" smtClean="0">
                              <a:latin typeface="Cambria Math" panose="02040503050406030204" pitchFamily="18" charset="0"/>
                            </a:rPr>
                            <m:t>𝑏𝑎𝑠𝑒𝑙𝑖𝑛𝑒</m:t>
                          </m:r>
                        </m:sub>
                      </m:sSub>
                    </m:oMath>
                  </m:oMathPara>
                </a14:m>
                <a:endParaRPr lang="es-ES" sz="2400" dirty="0"/>
              </a:p>
            </p:txBody>
          </p:sp>
        </mc:Choice>
        <mc:Fallback xmlns="">
          <p:sp>
            <p:nvSpPr>
              <p:cNvPr id="103" name="CuadroTexto 102"/>
              <p:cNvSpPr txBox="1">
                <a:spLocks noRot="1" noChangeAspect="1" noMove="1" noResize="1" noEditPoints="1" noAdjustHandles="1" noChangeArrowheads="1" noChangeShapeType="1" noTextEdit="1"/>
              </p:cNvSpPr>
              <p:nvPr/>
            </p:nvSpPr>
            <p:spPr>
              <a:xfrm>
                <a:off x="886727" y="5073555"/>
                <a:ext cx="6868675" cy="398955"/>
              </a:xfrm>
              <a:prstGeom prst="rect">
                <a:avLst/>
              </a:prstGeom>
              <a:blipFill>
                <a:blip r:embed="rId6"/>
                <a:stretch>
                  <a:fillRect l="-1065" b="-25758"/>
                </a:stretch>
              </a:blipFill>
            </p:spPr>
            <p:txBody>
              <a:bodyPr/>
              <a:lstStyle/>
              <a:p>
                <a:r>
                  <a:rPr lang="es-ES">
                    <a:noFill/>
                  </a:rPr>
                  <a:t> </a:t>
                </a:r>
              </a:p>
            </p:txBody>
          </p:sp>
        </mc:Fallback>
      </mc:AlternateContent>
      <p:grpSp>
        <p:nvGrpSpPr>
          <p:cNvPr id="87" name="Grupo 86"/>
          <p:cNvGrpSpPr/>
          <p:nvPr/>
        </p:nvGrpSpPr>
        <p:grpSpPr>
          <a:xfrm>
            <a:off x="1616245" y="1212120"/>
            <a:ext cx="3031687" cy="2747684"/>
            <a:chOff x="1616245" y="1212120"/>
            <a:chExt cx="3031687" cy="2747684"/>
          </a:xfrm>
        </p:grpSpPr>
        <p:sp>
          <p:nvSpPr>
            <p:cNvPr id="3" name="Rectángulo 2"/>
            <p:cNvSpPr/>
            <p:nvPr/>
          </p:nvSpPr>
          <p:spPr>
            <a:xfrm>
              <a:off x="3947194" y="1796692"/>
              <a:ext cx="700738" cy="402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5" name="Rectángulo 64"/>
            <p:cNvSpPr/>
            <p:nvPr/>
          </p:nvSpPr>
          <p:spPr>
            <a:xfrm>
              <a:off x="2839505" y="1271652"/>
              <a:ext cx="501779" cy="52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7" name="Rectángulo 66"/>
            <p:cNvSpPr/>
            <p:nvPr/>
          </p:nvSpPr>
          <p:spPr>
            <a:xfrm>
              <a:off x="2725769" y="2339621"/>
              <a:ext cx="601188" cy="608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Rectángulo 67"/>
            <p:cNvSpPr/>
            <p:nvPr/>
          </p:nvSpPr>
          <p:spPr>
            <a:xfrm>
              <a:off x="1627758" y="1212120"/>
              <a:ext cx="596929" cy="42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Rectángulo 69"/>
            <p:cNvSpPr/>
            <p:nvPr/>
          </p:nvSpPr>
          <p:spPr>
            <a:xfrm>
              <a:off x="1671112" y="2410646"/>
              <a:ext cx="475527" cy="610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2" name="Rectángulo 71"/>
            <p:cNvSpPr/>
            <p:nvPr/>
          </p:nvSpPr>
          <p:spPr>
            <a:xfrm>
              <a:off x="1616245" y="3341427"/>
              <a:ext cx="496544" cy="618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7" name="Conector recto de flecha 76"/>
            <p:cNvCxnSpPr>
              <a:stCxn id="70" idx="3"/>
              <a:endCxn id="67" idx="1"/>
            </p:cNvCxnSpPr>
            <p:nvPr/>
          </p:nvCxnSpPr>
          <p:spPr>
            <a:xfrm flipV="1">
              <a:off x="2146639" y="2644088"/>
              <a:ext cx="579130" cy="718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de flecha 78"/>
            <p:cNvCxnSpPr>
              <a:stCxn id="67" idx="3"/>
              <a:endCxn id="3" idx="1"/>
            </p:cNvCxnSpPr>
            <p:nvPr/>
          </p:nvCxnSpPr>
          <p:spPr>
            <a:xfrm flipV="1">
              <a:off x="3326957" y="1998181"/>
              <a:ext cx="620237" cy="6459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p:cNvCxnSpPr>
              <a:stCxn id="72" idx="3"/>
              <a:endCxn id="67" idx="1"/>
            </p:cNvCxnSpPr>
            <p:nvPr/>
          </p:nvCxnSpPr>
          <p:spPr>
            <a:xfrm flipV="1">
              <a:off x="2112789" y="2644088"/>
              <a:ext cx="612980" cy="10065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p:cNvCxnSpPr>
              <a:stCxn id="68" idx="3"/>
              <a:endCxn id="65" idx="1"/>
            </p:cNvCxnSpPr>
            <p:nvPr/>
          </p:nvCxnSpPr>
          <p:spPr>
            <a:xfrm>
              <a:off x="2224687" y="1422889"/>
              <a:ext cx="614818" cy="111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de flecha 85"/>
            <p:cNvCxnSpPr>
              <a:endCxn id="3" idx="1"/>
            </p:cNvCxnSpPr>
            <p:nvPr/>
          </p:nvCxnSpPr>
          <p:spPr>
            <a:xfrm>
              <a:off x="3364847" y="1582070"/>
              <a:ext cx="582347" cy="4161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CuadroTexto 90"/>
          <p:cNvSpPr txBox="1"/>
          <p:nvPr/>
        </p:nvSpPr>
        <p:spPr>
          <a:xfrm>
            <a:off x="8205118" y="4798059"/>
            <a:ext cx="3824380" cy="830997"/>
          </a:xfrm>
          <a:prstGeom prst="rect">
            <a:avLst/>
          </a:prstGeom>
          <a:noFill/>
        </p:spPr>
        <p:txBody>
          <a:bodyPr wrap="none" rtlCol="0">
            <a:spAutoFit/>
          </a:bodyPr>
          <a:lstStyle/>
          <a:p>
            <a:r>
              <a:rPr lang="en-CA" sz="2400" b="1" dirty="0"/>
              <a:t>Complete but not accurate!</a:t>
            </a:r>
          </a:p>
          <a:p>
            <a:r>
              <a:rPr lang="en-CA" sz="2400" b="1" dirty="0"/>
              <a:t>(Changes in the background)</a:t>
            </a:r>
          </a:p>
        </p:txBody>
      </p:sp>
      <p:grpSp>
        <p:nvGrpSpPr>
          <p:cNvPr id="98" name="Grupo 97"/>
          <p:cNvGrpSpPr/>
          <p:nvPr/>
        </p:nvGrpSpPr>
        <p:grpSpPr>
          <a:xfrm>
            <a:off x="3326957" y="2248764"/>
            <a:ext cx="1314337" cy="982809"/>
            <a:chOff x="3326957" y="2248764"/>
            <a:chExt cx="1314337" cy="982809"/>
          </a:xfrm>
        </p:grpSpPr>
        <p:sp>
          <p:nvSpPr>
            <p:cNvPr id="104" name="Rectángulo 103"/>
            <p:cNvSpPr/>
            <p:nvPr/>
          </p:nvSpPr>
          <p:spPr>
            <a:xfrm>
              <a:off x="3940556" y="2248764"/>
              <a:ext cx="700738" cy="402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5" name="Rectángulo 104"/>
            <p:cNvSpPr/>
            <p:nvPr/>
          </p:nvSpPr>
          <p:spPr>
            <a:xfrm>
              <a:off x="3923713" y="2828595"/>
              <a:ext cx="700738" cy="402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6" name="Conector recto de flecha 105"/>
            <p:cNvCxnSpPr>
              <a:stCxn id="67" idx="3"/>
              <a:endCxn id="104" idx="1"/>
            </p:cNvCxnSpPr>
            <p:nvPr/>
          </p:nvCxnSpPr>
          <p:spPr>
            <a:xfrm flipV="1">
              <a:off x="3326957" y="2450253"/>
              <a:ext cx="613599" cy="1938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p:cNvCxnSpPr>
              <a:stCxn id="67" idx="3"/>
              <a:endCxn id="105" idx="1"/>
            </p:cNvCxnSpPr>
            <p:nvPr/>
          </p:nvCxnSpPr>
          <p:spPr>
            <a:xfrm>
              <a:off x="3326957" y="2644088"/>
              <a:ext cx="596756" cy="3859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upo 6"/>
          <p:cNvGrpSpPr/>
          <p:nvPr/>
        </p:nvGrpSpPr>
        <p:grpSpPr>
          <a:xfrm>
            <a:off x="1184201" y="1583327"/>
            <a:ext cx="737615" cy="1060761"/>
            <a:chOff x="1184201" y="1583327"/>
            <a:chExt cx="737615" cy="1060761"/>
          </a:xfrm>
        </p:grpSpPr>
        <p:sp>
          <p:nvSpPr>
            <p:cNvPr id="4" name="Rectángulo 3"/>
            <p:cNvSpPr/>
            <p:nvPr/>
          </p:nvSpPr>
          <p:spPr>
            <a:xfrm>
              <a:off x="1184201" y="2099651"/>
              <a:ext cx="726453" cy="54443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3" name="Rectángulo 92"/>
            <p:cNvSpPr/>
            <p:nvPr/>
          </p:nvSpPr>
          <p:spPr>
            <a:xfrm>
              <a:off x="1195363" y="1583327"/>
              <a:ext cx="726453" cy="35003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21381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anim calcmode="lin" valueType="num">
                                      <p:cBhvr additive="base">
                                        <p:cTn id="15" dur="500" fill="hold"/>
                                        <p:tgtEl>
                                          <p:spTgt spid="87"/>
                                        </p:tgtEl>
                                        <p:attrNameLst>
                                          <p:attrName>ppt_x</p:attrName>
                                        </p:attrNameLst>
                                      </p:cBhvr>
                                      <p:tavLst>
                                        <p:tav tm="0">
                                          <p:val>
                                            <p:strVal val="#ppt_x"/>
                                          </p:val>
                                        </p:tav>
                                        <p:tav tm="100000">
                                          <p:val>
                                            <p:strVal val="#ppt_x"/>
                                          </p:val>
                                        </p:tav>
                                      </p:tavLst>
                                    </p:anim>
                                    <p:anim calcmode="lin" valueType="num">
                                      <p:cBhvr additive="base">
                                        <p:cTn id="16"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1"/>
                                        </p:tgtEl>
                                        <p:attrNameLst>
                                          <p:attrName>style.visibility</p:attrName>
                                        </p:attrNameLst>
                                      </p:cBhvr>
                                      <p:to>
                                        <p:strVal val="visible"/>
                                      </p:to>
                                    </p:set>
                                    <p:anim calcmode="lin" valueType="num">
                                      <p:cBhvr additive="base">
                                        <p:cTn id="25" dur="500" fill="hold"/>
                                        <p:tgtEl>
                                          <p:spTgt spid="91"/>
                                        </p:tgtEl>
                                        <p:attrNameLst>
                                          <p:attrName>ppt_x</p:attrName>
                                        </p:attrNameLst>
                                      </p:cBhvr>
                                      <p:tavLst>
                                        <p:tav tm="0">
                                          <p:val>
                                            <p:strVal val="#ppt_x"/>
                                          </p:val>
                                        </p:tav>
                                        <p:tav tm="100000">
                                          <p:val>
                                            <p:strVal val="#ppt_x"/>
                                          </p:val>
                                        </p:tav>
                                      </p:tavLst>
                                    </p:anim>
                                    <p:anim calcmode="lin" valueType="num">
                                      <p:cBhvr additive="base">
                                        <p:cTn id="26"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Some</a:t>
            </a:r>
            <a:r>
              <a:rPr lang="es-ES" dirty="0"/>
              <a:t> </a:t>
            </a:r>
            <a:r>
              <a:rPr lang="es-ES" dirty="0" err="1"/>
              <a:t>challenges</a:t>
            </a:r>
            <a:r>
              <a:rPr lang="es-ES" dirty="0"/>
              <a:t> </a:t>
            </a:r>
            <a:r>
              <a:rPr lang="es-ES" dirty="0" err="1"/>
              <a:t>for</a:t>
            </a:r>
            <a:r>
              <a:rPr lang="es-ES" dirty="0"/>
              <a:t> </a:t>
            </a:r>
            <a:r>
              <a:rPr lang="es-ES" dirty="0" err="1"/>
              <a:t>deep</a:t>
            </a:r>
            <a:r>
              <a:rPr lang="es-ES" dirty="0"/>
              <a:t> </a:t>
            </a:r>
            <a:r>
              <a:rPr lang="es-ES" dirty="0" err="1"/>
              <a:t>integration</a:t>
            </a:r>
            <a:endParaRPr lang="es-ES" dirty="0"/>
          </a:p>
        </p:txBody>
      </p:sp>
      <p:sp>
        <p:nvSpPr>
          <p:cNvPr id="3" name="Marcador de contenido 2"/>
          <p:cNvSpPr>
            <a:spLocks noGrp="1"/>
          </p:cNvSpPr>
          <p:nvPr>
            <p:ph idx="1"/>
          </p:nvPr>
        </p:nvSpPr>
        <p:spPr>
          <a:xfrm>
            <a:off x="838199" y="1825625"/>
            <a:ext cx="9412705" cy="4351338"/>
          </a:xfrm>
        </p:spPr>
        <p:txBody>
          <a:bodyPr/>
          <a:lstStyle/>
          <a:p>
            <a:r>
              <a:rPr lang="es-ES" b="1" dirty="0" err="1"/>
              <a:t>Too</a:t>
            </a:r>
            <a:r>
              <a:rPr lang="es-ES" b="1" dirty="0"/>
              <a:t> </a:t>
            </a:r>
            <a:r>
              <a:rPr lang="es-ES" b="1" dirty="0" err="1"/>
              <a:t>many</a:t>
            </a:r>
            <a:r>
              <a:rPr lang="es-ES" b="1" dirty="0"/>
              <a:t> </a:t>
            </a:r>
            <a:r>
              <a:rPr lang="es-ES" b="1" dirty="0" err="1"/>
              <a:t>processes</a:t>
            </a:r>
            <a:r>
              <a:rPr lang="es-ES" b="1" dirty="0"/>
              <a:t> </a:t>
            </a:r>
            <a:r>
              <a:rPr lang="es-ES" dirty="0"/>
              <a:t>-</a:t>
            </a:r>
            <a:r>
              <a:rPr lang="en-CA" dirty="0"/>
              <a:t>&gt; one to one </a:t>
            </a:r>
            <a:r>
              <a:rPr lang="en-CA" i="1" dirty="0"/>
              <a:t>mapping</a:t>
            </a:r>
            <a:r>
              <a:rPr lang="en-CA" dirty="0"/>
              <a:t> may be unfeasible. </a:t>
            </a:r>
          </a:p>
          <a:p>
            <a:r>
              <a:rPr lang="en-CA" b="1" dirty="0"/>
              <a:t>Double counting </a:t>
            </a:r>
            <a:r>
              <a:rPr lang="es-ES" dirty="0"/>
              <a:t>(</a:t>
            </a:r>
            <a:r>
              <a:rPr lang="es-ES" dirty="0" err="1"/>
              <a:t>e.g</a:t>
            </a:r>
            <a:r>
              <a:rPr lang="es-ES" dirty="0"/>
              <a:t>. </a:t>
            </a:r>
            <a:r>
              <a:rPr lang="es-ES" dirty="0" err="1"/>
              <a:t>cement</a:t>
            </a:r>
            <a:r>
              <a:rPr lang="es-ES" dirty="0"/>
              <a:t> </a:t>
            </a:r>
            <a:r>
              <a:rPr lang="es-ES" dirty="0" err="1"/>
              <a:t>industry</a:t>
            </a:r>
            <a:r>
              <a:rPr lang="es-ES" dirty="0"/>
              <a:t> </a:t>
            </a:r>
            <a:r>
              <a:rPr lang="es-ES" dirty="0" err="1"/>
              <a:t>not</a:t>
            </a:r>
            <a:r>
              <a:rPr lang="es-ES" dirty="0"/>
              <a:t> </a:t>
            </a:r>
            <a:r>
              <a:rPr lang="es-ES" dirty="0" err="1"/>
              <a:t>linked</a:t>
            </a:r>
            <a:r>
              <a:rPr lang="es-ES" dirty="0"/>
              <a:t> to </a:t>
            </a:r>
            <a:r>
              <a:rPr lang="es-ES" dirty="0" err="1"/>
              <a:t>infr</a:t>
            </a:r>
            <a:r>
              <a:rPr lang="es-ES" dirty="0"/>
              <a:t>. </a:t>
            </a:r>
            <a:r>
              <a:rPr lang="es-ES" dirty="0" err="1"/>
              <a:t>Development</a:t>
            </a:r>
            <a:r>
              <a:rPr lang="es-ES" dirty="0"/>
              <a:t>)</a:t>
            </a:r>
          </a:p>
          <a:p>
            <a:r>
              <a:rPr lang="en-CA" b="1" dirty="0"/>
              <a:t>Different temporal scope </a:t>
            </a:r>
            <a:r>
              <a:rPr lang="en-CA" dirty="0"/>
              <a:t>-&gt; parameters defining processes require updating</a:t>
            </a:r>
          </a:p>
          <a:p>
            <a:r>
              <a:rPr lang="en-CA" b="1" dirty="0"/>
              <a:t>Dynamic vs static parameters </a:t>
            </a:r>
            <a:r>
              <a:rPr lang="en-CA" dirty="0"/>
              <a:t>-&gt;</a:t>
            </a:r>
            <a:r>
              <a:rPr lang="en-CA" b="1" dirty="0"/>
              <a:t> </a:t>
            </a:r>
            <a:r>
              <a:rPr lang="en-CA" dirty="0"/>
              <a:t>in TIMES parameters can change over time</a:t>
            </a:r>
          </a:p>
          <a:p>
            <a:r>
              <a:rPr lang="en-CA" b="1" dirty="0"/>
              <a:t>Multifunctional processes </a:t>
            </a:r>
          </a:p>
          <a:p>
            <a:endParaRPr lang="en-CA" dirty="0"/>
          </a:p>
        </p:txBody>
      </p:sp>
      <p:sp>
        <p:nvSpPr>
          <p:cNvPr id="4" name="Slide Number Placeholder 3">
            <a:extLst>
              <a:ext uri="{FF2B5EF4-FFF2-40B4-BE49-F238E27FC236}">
                <a16:creationId xmlns:a16="http://schemas.microsoft.com/office/drawing/2014/main" id="{A9F8163E-56DE-4E29-ADA4-F866CBBF7119}"/>
              </a:ext>
            </a:extLst>
          </p:cNvPr>
          <p:cNvSpPr>
            <a:spLocks noGrp="1"/>
          </p:cNvSpPr>
          <p:nvPr>
            <p:ph type="sldNum" sz="quarter" idx="12"/>
          </p:nvPr>
        </p:nvSpPr>
        <p:spPr/>
        <p:txBody>
          <a:bodyPr/>
          <a:lstStyle/>
          <a:p>
            <a:fld id="{F675D1D8-846D-432A-9C08-C54CDB2BF677}" type="slidenum">
              <a:rPr lang="en-US" smtClean="0"/>
              <a:t>28</a:t>
            </a:fld>
            <a:endParaRPr lang="en-US" dirty="0"/>
          </a:p>
        </p:txBody>
      </p:sp>
    </p:spTree>
    <p:extLst>
      <p:ext uri="{BB962C8B-B14F-4D97-AF65-F5344CB8AC3E}">
        <p14:creationId xmlns:p14="http://schemas.microsoft.com/office/powerpoint/2010/main" val="2651135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What</a:t>
            </a:r>
            <a:r>
              <a:rPr lang="es-ES" dirty="0"/>
              <a:t> </a:t>
            </a:r>
            <a:r>
              <a:rPr lang="es-ES" dirty="0" err="1"/>
              <a:t>is</a:t>
            </a:r>
            <a:r>
              <a:rPr lang="es-ES" dirty="0"/>
              <a:t> reusable:</a:t>
            </a:r>
          </a:p>
        </p:txBody>
      </p:sp>
      <p:sp>
        <p:nvSpPr>
          <p:cNvPr id="3" name="Marcador de contenido 2"/>
          <p:cNvSpPr>
            <a:spLocks noGrp="1"/>
          </p:cNvSpPr>
          <p:nvPr>
            <p:ph idx="1"/>
          </p:nvPr>
        </p:nvSpPr>
        <p:spPr>
          <a:xfrm>
            <a:off x="838200" y="1825625"/>
            <a:ext cx="10314904" cy="3300167"/>
          </a:xfrm>
        </p:spPr>
        <p:txBody>
          <a:bodyPr/>
          <a:lstStyle/>
          <a:p>
            <a:r>
              <a:rPr lang="en-CA" dirty="0"/>
              <a:t>Strategies to simplify the integration (and the implementation!). </a:t>
            </a:r>
          </a:p>
          <a:p>
            <a:r>
              <a:rPr lang="en-CA" dirty="0"/>
              <a:t>Better documented replicable procedures with common language</a:t>
            </a:r>
          </a:p>
          <a:p>
            <a:r>
              <a:rPr lang="en-CA" dirty="0"/>
              <a:t>Lists of equivalences (proxy LCI – TIMES process)</a:t>
            </a:r>
          </a:p>
          <a:p>
            <a:r>
              <a:rPr lang="en-CA" dirty="0"/>
              <a:t>LCI derived from integration efforts (e.g. NEEDS)</a:t>
            </a:r>
          </a:p>
          <a:p>
            <a:endParaRPr lang="en-CA" dirty="0"/>
          </a:p>
          <a:p>
            <a:endParaRPr lang="en-CA" dirty="0"/>
          </a:p>
          <a:p>
            <a:endParaRPr lang="en-CA" dirty="0"/>
          </a:p>
        </p:txBody>
      </p:sp>
      <p:sp>
        <p:nvSpPr>
          <p:cNvPr id="4" name="Marcador de contenido 2"/>
          <p:cNvSpPr txBox="1">
            <a:spLocks/>
          </p:cNvSpPr>
          <p:nvPr/>
        </p:nvSpPr>
        <p:spPr>
          <a:xfrm>
            <a:off x="838200" y="5808373"/>
            <a:ext cx="10018690" cy="7984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PS: TIMES has its own limitations that may require further linking with other models (e.g. time resolution) </a:t>
            </a:r>
          </a:p>
          <a:p>
            <a:endParaRPr lang="en-CA" dirty="0"/>
          </a:p>
        </p:txBody>
      </p:sp>
      <p:sp>
        <p:nvSpPr>
          <p:cNvPr id="5" name="Slide Number Placeholder 4">
            <a:extLst>
              <a:ext uri="{FF2B5EF4-FFF2-40B4-BE49-F238E27FC236}">
                <a16:creationId xmlns:a16="http://schemas.microsoft.com/office/drawing/2014/main" id="{2430102D-8D1D-4C07-B927-2A9A84297301}"/>
              </a:ext>
            </a:extLst>
          </p:cNvPr>
          <p:cNvSpPr>
            <a:spLocks noGrp="1"/>
          </p:cNvSpPr>
          <p:nvPr>
            <p:ph type="sldNum" sz="quarter" idx="12"/>
          </p:nvPr>
        </p:nvSpPr>
        <p:spPr/>
        <p:txBody>
          <a:bodyPr/>
          <a:lstStyle/>
          <a:p>
            <a:fld id="{F675D1D8-846D-432A-9C08-C54CDB2BF677}" type="slidenum">
              <a:rPr lang="en-US" smtClean="0"/>
              <a:t>29</a:t>
            </a:fld>
            <a:endParaRPr lang="en-US" dirty="0"/>
          </a:p>
        </p:txBody>
      </p:sp>
    </p:spTree>
    <p:extLst>
      <p:ext uri="{BB962C8B-B14F-4D97-AF65-F5344CB8AC3E}">
        <p14:creationId xmlns:p14="http://schemas.microsoft.com/office/powerpoint/2010/main" val="52947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F3F0-B151-4934-B05F-063D00E65DD6}"/>
              </a:ext>
            </a:extLst>
          </p:cNvPr>
          <p:cNvSpPr>
            <a:spLocks noGrp="1"/>
          </p:cNvSpPr>
          <p:nvPr>
            <p:ph type="title"/>
          </p:nvPr>
        </p:nvSpPr>
        <p:spPr/>
        <p:txBody>
          <a:bodyPr/>
          <a:lstStyle/>
          <a:p>
            <a:r>
              <a:rPr lang="fr-FR" dirty="0"/>
              <a:t>Use energy scenarios in prospective LCA  </a:t>
            </a:r>
            <a:endParaRPr lang="en-US" dirty="0"/>
          </a:p>
        </p:txBody>
      </p:sp>
      <p:sp>
        <p:nvSpPr>
          <p:cNvPr id="3" name="Content Placeholder 2">
            <a:extLst>
              <a:ext uri="{FF2B5EF4-FFF2-40B4-BE49-F238E27FC236}">
                <a16:creationId xmlns:a16="http://schemas.microsoft.com/office/drawing/2014/main" id="{EE6CFE12-8BEA-45C6-8F7A-C2745AE4F505}"/>
              </a:ext>
            </a:extLst>
          </p:cNvPr>
          <p:cNvSpPr>
            <a:spLocks noGrp="1"/>
          </p:cNvSpPr>
          <p:nvPr>
            <p:ph idx="1"/>
          </p:nvPr>
        </p:nvSpPr>
        <p:spPr>
          <a:xfrm>
            <a:off x="207885" y="1852259"/>
            <a:ext cx="10515600" cy="4351338"/>
          </a:xfrm>
        </p:spPr>
        <p:txBody>
          <a:bodyPr>
            <a:normAutofit lnSpcReduction="10000"/>
          </a:bodyPr>
          <a:lstStyle/>
          <a:p>
            <a:r>
              <a:rPr lang="en-GB" sz="2400" dirty="0">
                <a:latin typeface="+mj-lt"/>
              </a:rPr>
              <a:t>Energy scenarios can be integrated into LCA to model energy systems that are more representative of future situations:</a:t>
            </a:r>
          </a:p>
          <a:p>
            <a:pPr marL="0" indent="0">
              <a:buNone/>
            </a:pPr>
            <a:endParaRPr lang="en-GB" sz="2400" dirty="0">
              <a:latin typeface="+mj-lt"/>
            </a:endParaRPr>
          </a:p>
          <a:p>
            <a:pPr lvl="1"/>
            <a:r>
              <a:rPr lang="en-GB" dirty="0">
                <a:latin typeface="+mj-lt"/>
              </a:rPr>
              <a:t>Information about energy mixes (layer2)</a:t>
            </a:r>
          </a:p>
          <a:p>
            <a:pPr lvl="1"/>
            <a:endParaRPr lang="en-GB" dirty="0">
              <a:latin typeface="+mj-lt"/>
            </a:endParaRPr>
          </a:p>
          <a:p>
            <a:pPr lvl="1"/>
            <a:r>
              <a:rPr lang="en-GB" dirty="0">
                <a:latin typeface="+mj-lt"/>
              </a:rPr>
              <a:t>Change about single technologies from </a:t>
            </a:r>
          </a:p>
          <a:p>
            <a:pPr marL="457200" lvl="1" indent="0">
              <a:buNone/>
            </a:pPr>
            <a:r>
              <a:rPr lang="en-GB" dirty="0">
                <a:latin typeface="+mj-lt"/>
              </a:rPr>
              <a:t>technological info available in the model  (layer 1)</a:t>
            </a:r>
          </a:p>
          <a:p>
            <a:pPr marL="457200" lvl="1" indent="0">
              <a:buNone/>
            </a:pPr>
            <a:endParaRPr lang="fr-FR" sz="2400" dirty="0"/>
          </a:p>
          <a:p>
            <a:pPr marL="457200" lvl="1" indent="0">
              <a:buNone/>
            </a:pPr>
            <a:endParaRPr lang="fr-FR" dirty="0"/>
          </a:p>
          <a:p>
            <a:pPr marL="457200" lvl="1" indent="0">
              <a:buNone/>
            </a:pPr>
            <a:endParaRPr lang="en-US" sz="2400" dirty="0"/>
          </a:p>
          <a:p>
            <a:r>
              <a:rPr lang="en-GB" sz="2400" dirty="0">
                <a:latin typeface="+mj-lt"/>
              </a:rPr>
              <a:t>Energy  is a hotspot in many LCAs, </a:t>
            </a:r>
            <a:r>
              <a:rPr lang="en-US" sz="2400" dirty="0">
                <a:latin typeface="+mj-lt"/>
              </a:rPr>
              <a:t>this is transferrable to other sectors (e.g. transportation, agriculture, etc.) and vice versa. </a:t>
            </a:r>
          </a:p>
          <a:p>
            <a:pPr marL="0" indent="0">
              <a:buNone/>
            </a:pPr>
            <a:endParaRPr lang="fr-FR" dirty="0"/>
          </a:p>
          <a:p>
            <a:endParaRPr lang="en-GB" dirty="0"/>
          </a:p>
        </p:txBody>
      </p:sp>
      <p:sp>
        <p:nvSpPr>
          <p:cNvPr id="4" name="Slide Number Placeholder 3">
            <a:extLst>
              <a:ext uri="{FF2B5EF4-FFF2-40B4-BE49-F238E27FC236}">
                <a16:creationId xmlns:a16="http://schemas.microsoft.com/office/drawing/2014/main" id="{77FC1BEA-A2D7-4E4B-A0AE-4BF60312B67D}"/>
              </a:ext>
            </a:extLst>
          </p:cNvPr>
          <p:cNvSpPr>
            <a:spLocks noGrp="1"/>
          </p:cNvSpPr>
          <p:nvPr>
            <p:ph type="sldNum" sz="quarter" idx="12"/>
          </p:nvPr>
        </p:nvSpPr>
        <p:spPr/>
        <p:txBody>
          <a:bodyPr/>
          <a:lstStyle/>
          <a:p>
            <a:fld id="{F675D1D8-846D-432A-9C08-C54CDB2BF677}" type="slidenum">
              <a:rPr lang="en-US" smtClean="0"/>
              <a:t>3</a:t>
            </a:fld>
            <a:endParaRPr lang="en-US" dirty="0"/>
          </a:p>
        </p:txBody>
      </p:sp>
      <p:pic>
        <p:nvPicPr>
          <p:cNvPr id="5" name="Picture 2" descr="https://lh6.googleusercontent.com/wvtDnsecbhcaaXgm9DKK5Fn4dVoF6rkD4fpg-plpvCjkG4-T7njMTI80k3YEzJDOE_ZXGaulKGujtMefUJlMtHbb_uGrIdxerWbxsxTU_AAG07mniY4Hk50VZS-o8huh1qCdFZ2V">
            <a:extLst>
              <a:ext uri="{FF2B5EF4-FFF2-40B4-BE49-F238E27FC236}">
                <a16:creationId xmlns:a16="http://schemas.microsoft.com/office/drawing/2014/main" id="{10F19CFA-2B71-47D3-A5E6-5B9F6C420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214" y="2594656"/>
            <a:ext cx="4472119" cy="22547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751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
        <p:nvSpPr>
          <p:cNvPr id="4" name="Slide Number Placeholder 3">
            <a:extLst>
              <a:ext uri="{FF2B5EF4-FFF2-40B4-BE49-F238E27FC236}">
                <a16:creationId xmlns:a16="http://schemas.microsoft.com/office/drawing/2014/main" id="{0D250B26-7AA1-42CB-A7EC-6C2882745F6E}"/>
              </a:ext>
            </a:extLst>
          </p:cNvPr>
          <p:cNvSpPr>
            <a:spLocks noGrp="1"/>
          </p:cNvSpPr>
          <p:nvPr>
            <p:ph type="sldNum" sz="quarter" idx="12"/>
          </p:nvPr>
        </p:nvSpPr>
        <p:spPr/>
        <p:txBody>
          <a:bodyPr/>
          <a:lstStyle/>
          <a:p>
            <a:fld id="{F675D1D8-846D-432A-9C08-C54CDB2BF677}" type="slidenum">
              <a:rPr lang="en-US" smtClean="0"/>
              <a:t>30</a:t>
            </a:fld>
            <a:endParaRPr lang="en-US" dirty="0"/>
          </a:p>
        </p:txBody>
      </p:sp>
    </p:spTree>
    <p:extLst>
      <p:ext uri="{BB962C8B-B14F-4D97-AF65-F5344CB8AC3E}">
        <p14:creationId xmlns:p14="http://schemas.microsoft.com/office/powerpoint/2010/main" val="3914576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A3E5-C3CB-48A3-8A1C-06F014ABBFB6}"/>
              </a:ext>
            </a:extLst>
          </p:cNvPr>
          <p:cNvSpPr>
            <a:spLocks noGrp="1"/>
          </p:cNvSpPr>
          <p:nvPr>
            <p:ph type="title"/>
          </p:nvPr>
        </p:nvSpPr>
        <p:spPr/>
        <p:txBody>
          <a:bodyPr/>
          <a:lstStyle/>
          <a:p>
            <a:r>
              <a:rPr lang="en-US" dirty="0"/>
              <a:t>Integration of energy scenarios in Swiss mobility assessment</a:t>
            </a:r>
          </a:p>
        </p:txBody>
      </p:sp>
      <p:sp>
        <p:nvSpPr>
          <p:cNvPr id="3" name="Text Placeholder 2">
            <a:extLst>
              <a:ext uri="{FF2B5EF4-FFF2-40B4-BE49-F238E27FC236}">
                <a16:creationId xmlns:a16="http://schemas.microsoft.com/office/drawing/2014/main" id="{8DF07877-E79E-49D5-A313-B21C3BD57E96}"/>
              </a:ext>
            </a:extLst>
          </p:cNvPr>
          <p:cNvSpPr>
            <a:spLocks noGrp="1"/>
          </p:cNvSpPr>
          <p:nvPr>
            <p:ph type="body" idx="1"/>
          </p:nvPr>
        </p:nvSpPr>
        <p:spPr/>
        <p:txBody>
          <a:bodyPr/>
          <a:lstStyle/>
          <a:p>
            <a:r>
              <a:rPr lang="en-GB" dirty="0"/>
              <a:t>Didier Beloin-Saint-Pierre </a:t>
            </a:r>
            <a:r>
              <a:rPr lang="en-US" dirty="0"/>
              <a:t>- Wednesday 6</a:t>
            </a:r>
            <a:r>
              <a:rPr lang="en-US" baseline="30000" dirty="0"/>
              <a:t>th</a:t>
            </a:r>
            <a:r>
              <a:rPr lang="en-US" dirty="0"/>
              <a:t> of September 2017</a:t>
            </a:r>
          </a:p>
        </p:txBody>
      </p:sp>
      <p:cxnSp>
        <p:nvCxnSpPr>
          <p:cNvPr id="8" name="Straight Connector 7">
            <a:extLst>
              <a:ext uri="{FF2B5EF4-FFF2-40B4-BE49-F238E27FC236}">
                <a16:creationId xmlns:a16="http://schemas.microsoft.com/office/drawing/2014/main" id="{77C8019F-92CB-4952-A474-6FAFCEE0007C}"/>
              </a:ext>
            </a:extLst>
          </p:cNvPr>
          <p:cNvCxnSpPr/>
          <p:nvPr/>
        </p:nvCxnSpPr>
        <p:spPr>
          <a:xfrm>
            <a:off x="0" y="5760720"/>
            <a:ext cx="12192000" cy="0"/>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93295C95-350F-406E-BE22-A9F7BB47B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41" y="286664"/>
            <a:ext cx="3581400" cy="939536"/>
          </a:xfrm>
          <a:prstGeom prst="rect">
            <a:avLst/>
          </a:prstGeom>
        </p:spPr>
      </p:pic>
      <p:pic>
        <p:nvPicPr>
          <p:cNvPr id="7" name="Picture 6">
            <a:extLst>
              <a:ext uri="{FF2B5EF4-FFF2-40B4-BE49-F238E27FC236}">
                <a16:creationId xmlns:a16="http://schemas.microsoft.com/office/drawing/2014/main" id="{620CA5D4-64E8-4E51-86D5-73F9BA5C25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541" y="5913247"/>
            <a:ext cx="2324100" cy="681736"/>
          </a:xfrm>
          <a:prstGeom prst="rect">
            <a:avLst/>
          </a:prstGeom>
        </p:spPr>
      </p:pic>
      <p:sp>
        <p:nvSpPr>
          <p:cNvPr id="4" name="Slide Number Placeholder 3">
            <a:extLst>
              <a:ext uri="{FF2B5EF4-FFF2-40B4-BE49-F238E27FC236}">
                <a16:creationId xmlns:a16="http://schemas.microsoft.com/office/drawing/2014/main" id="{3A1A0706-33DA-4AF8-AF73-5A6FAC9A949E}"/>
              </a:ext>
            </a:extLst>
          </p:cNvPr>
          <p:cNvSpPr>
            <a:spLocks noGrp="1"/>
          </p:cNvSpPr>
          <p:nvPr>
            <p:ph type="sldNum" sz="quarter" idx="12"/>
          </p:nvPr>
        </p:nvSpPr>
        <p:spPr/>
        <p:txBody>
          <a:bodyPr/>
          <a:lstStyle/>
          <a:p>
            <a:fld id="{F675D1D8-846D-432A-9C08-C54CDB2BF677}" type="slidenum">
              <a:rPr lang="en-US" smtClean="0"/>
              <a:t>31</a:t>
            </a:fld>
            <a:endParaRPr lang="en-US" dirty="0"/>
          </a:p>
        </p:txBody>
      </p:sp>
    </p:spTree>
    <p:extLst>
      <p:ext uri="{BB962C8B-B14F-4D97-AF65-F5344CB8AC3E}">
        <p14:creationId xmlns:p14="http://schemas.microsoft.com/office/powerpoint/2010/main" val="4214603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endParaRPr lang="en-GB" dirty="0"/>
          </a:p>
        </p:txBody>
      </p:sp>
      <p:sp>
        <p:nvSpPr>
          <p:cNvPr id="3" name="Content Placeholder 2"/>
          <p:cNvSpPr>
            <a:spLocks noGrp="1"/>
          </p:cNvSpPr>
          <p:nvPr>
            <p:ph idx="1"/>
          </p:nvPr>
        </p:nvSpPr>
        <p:spPr>
          <a:xfrm>
            <a:off x="838200" y="1514475"/>
            <a:ext cx="3514725" cy="4662488"/>
          </a:xfrm>
        </p:spPr>
        <p:txBody>
          <a:bodyPr>
            <a:normAutofit fontScale="70000" lnSpcReduction="20000"/>
          </a:bodyPr>
          <a:lstStyle/>
          <a:p>
            <a:pPr marL="0" indent="0">
              <a:buNone/>
            </a:pPr>
            <a:r>
              <a:rPr lang="en-GB" b="1" dirty="0"/>
              <a:t>Scope and assumptions of the current LCA model</a:t>
            </a:r>
          </a:p>
          <a:p>
            <a:pPr marL="0" indent="0">
              <a:buNone/>
            </a:pPr>
            <a:r>
              <a:rPr lang="en-GB" dirty="0"/>
              <a:t>Electricity production in Switzerland by source as shown in legend of figures</a:t>
            </a:r>
          </a:p>
          <a:p>
            <a:pPr marL="0" indent="0">
              <a:buNone/>
            </a:pPr>
            <a:r>
              <a:rPr lang="en-GB" dirty="0"/>
              <a:t>Database: ecoinvent 3.3 cut-off</a:t>
            </a:r>
          </a:p>
          <a:p>
            <a:pPr marL="0" indent="0">
              <a:buNone/>
            </a:pPr>
            <a:r>
              <a:rPr lang="en-GB" dirty="0"/>
              <a:t>Future scenarios based on Swiss TIMES model [1]</a:t>
            </a:r>
          </a:p>
          <a:p>
            <a:pPr marL="0" indent="0">
              <a:buNone/>
            </a:pPr>
            <a:r>
              <a:rPr lang="en-GB" b="1" dirty="0"/>
              <a:t>BAU</a:t>
            </a:r>
            <a:r>
              <a:rPr lang="en-GB" dirty="0"/>
              <a:t>: Business-as-usual – Current policies &amp; no net import of electricity</a:t>
            </a:r>
          </a:p>
          <a:p>
            <a:pPr marL="0" indent="0">
              <a:buNone/>
            </a:pPr>
            <a:r>
              <a:rPr lang="en-GB" b="1" dirty="0"/>
              <a:t>LC60</a:t>
            </a:r>
            <a:r>
              <a:rPr lang="en-GB" dirty="0"/>
              <a:t>: Low carbon 60 – Meets requirements of new Swiss energy policy</a:t>
            </a:r>
          </a:p>
          <a:p>
            <a:pPr marL="0" indent="0">
              <a:buNone/>
            </a:pPr>
            <a:r>
              <a:rPr lang="en-GB" dirty="0"/>
              <a:t>LCIA method: GWP from IPCC 2013, time horizon = 100 years</a:t>
            </a:r>
          </a:p>
        </p:txBody>
      </p:sp>
      <p:graphicFrame>
        <p:nvGraphicFramePr>
          <p:cNvPr id="5" name="Chart 4"/>
          <p:cNvGraphicFramePr>
            <a:graphicFrameLocks noGrp="1"/>
          </p:cNvGraphicFramePr>
          <p:nvPr>
            <p:extLst>
              <p:ext uri="{D42A27DB-BD31-4B8C-83A1-F6EECF244321}">
                <p14:modId xmlns:p14="http://schemas.microsoft.com/office/powerpoint/2010/main" val="2773758472"/>
              </p:ext>
            </p:extLst>
          </p:nvPr>
        </p:nvGraphicFramePr>
        <p:xfrm>
          <a:off x="4571999" y="472082"/>
          <a:ext cx="6904725" cy="302081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4752975" y="3943350"/>
            <a:ext cx="6619875" cy="2031325"/>
          </a:xfrm>
          <a:prstGeom prst="rect">
            <a:avLst/>
          </a:prstGeom>
          <a:noFill/>
        </p:spPr>
        <p:txBody>
          <a:bodyPr wrap="square" rtlCol="0">
            <a:spAutoFit/>
          </a:bodyPr>
          <a:lstStyle/>
          <a:p>
            <a:r>
              <a:rPr lang="en-US" dirty="0"/>
              <a:t>Steps for considering the prospective data from TIMES in LCA model</a:t>
            </a:r>
          </a:p>
          <a:p>
            <a:endParaRPr lang="en-US" dirty="0"/>
          </a:p>
          <a:p>
            <a:pPr marL="342900" indent="-342900">
              <a:buFont typeface="+mj-lt"/>
              <a:buAutoNum type="arabicPeriod"/>
            </a:pPr>
            <a:r>
              <a:rPr lang="en-US" dirty="0"/>
              <a:t>Choosing the relevant TIME models and scenarios</a:t>
            </a:r>
          </a:p>
          <a:p>
            <a:pPr marL="342900" indent="-342900">
              <a:buFont typeface="+mj-lt"/>
              <a:buAutoNum type="arabicPeriod"/>
            </a:pPr>
            <a:r>
              <a:rPr lang="en-US" dirty="0"/>
              <a:t>Mapping the TIMES data</a:t>
            </a:r>
          </a:p>
          <a:p>
            <a:pPr marL="342900" indent="-342900">
              <a:buFont typeface="+mj-lt"/>
              <a:buAutoNum type="arabicPeriod"/>
            </a:pPr>
            <a:r>
              <a:rPr lang="en-US" dirty="0"/>
              <a:t>Mapping the ecoinvent v3.3 cut-off dataset</a:t>
            </a:r>
          </a:p>
          <a:p>
            <a:pPr marL="342900" indent="-342900">
              <a:buFont typeface="+mj-lt"/>
              <a:buAutoNum type="arabicPeriod"/>
            </a:pPr>
            <a:r>
              <a:rPr lang="en-US" dirty="0"/>
              <a:t>Creating datasets/scenarios for 2020, 2030, 2040 and 2050</a:t>
            </a:r>
          </a:p>
          <a:p>
            <a:pPr marL="342900" indent="-342900">
              <a:buFont typeface="+mj-lt"/>
              <a:buAutoNum type="arabicPeriod"/>
            </a:pPr>
            <a:r>
              <a:rPr lang="en-US" dirty="0"/>
              <a:t>Running LCA calculations</a:t>
            </a:r>
            <a:endParaRPr lang="en-GB" dirty="0"/>
          </a:p>
        </p:txBody>
      </p:sp>
      <p:sp>
        <p:nvSpPr>
          <p:cNvPr id="7" name="TextBox 6"/>
          <p:cNvSpPr txBox="1"/>
          <p:nvPr/>
        </p:nvSpPr>
        <p:spPr>
          <a:xfrm>
            <a:off x="971550" y="6048375"/>
            <a:ext cx="10534650" cy="584775"/>
          </a:xfrm>
          <a:prstGeom prst="rect">
            <a:avLst/>
          </a:prstGeom>
          <a:noFill/>
        </p:spPr>
        <p:txBody>
          <a:bodyPr wrap="square" rtlCol="0">
            <a:spAutoFit/>
          </a:bodyPr>
          <a:lstStyle/>
          <a:p>
            <a:r>
              <a:rPr lang="en-US" sz="1600" dirty="0"/>
              <a:t>[1] </a:t>
            </a:r>
            <a:r>
              <a:rPr lang="en-GB" sz="1600" dirty="0"/>
              <a:t>1. Kannan R, Hirschberg S (2016): Interplay between electricity and transport sectors – Integrating the Swiss car fleet and electricity system. Transportation Research Part A: Policy and Practice 94, 514–531</a:t>
            </a:r>
          </a:p>
        </p:txBody>
      </p:sp>
      <p:sp>
        <p:nvSpPr>
          <p:cNvPr id="8" name="Rectangle 7"/>
          <p:cNvSpPr/>
          <p:nvPr/>
        </p:nvSpPr>
        <p:spPr>
          <a:xfrm>
            <a:off x="4686300" y="3876675"/>
            <a:ext cx="6686550" cy="2098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1F6B3AC9-63D7-4303-9E1C-B9926DCA1CAB}"/>
              </a:ext>
            </a:extLst>
          </p:cNvPr>
          <p:cNvSpPr>
            <a:spLocks noGrp="1"/>
          </p:cNvSpPr>
          <p:nvPr>
            <p:ph type="sldNum" sz="quarter" idx="12"/>
          </p:nvPr>
        </p:nvSpPr>
        <p:spPr/>
        <p:txBody>
          <a:bodyPr/>
          <a:lstStyle/>
          <a:p>
            <a:fld id="{F675D1D8-846D-432A-9C08-C54CDB2BF677}" type="slidenum">
              <a:rPr lang="en-US" smtClean="0"/>
              <a:t>32</a:t>
            </a:fld>
            <a:endParaRPr lang="en-US" dirty="0"/>
          </a:p>
        </p:txBody>
      </p:sp>
    </p:spTree>
    <p:extLst>
      <p:ext uri="{BB962C8B-B14F-4D97-AF65-F5344CB8AC3E}">
        <p14:creationId xmlns:p14="http://schemas.microsoft.com/office/powerpoint/2010/main" val="40255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endParaRPr lang="en-GB" dirty="0"/>
          </a:p>
        </p:txBody>
      </p:sp>
      <p:sp>
        <p:nvSpPr>
          <p:cNvPr id="3" name="Content Placeholder 2"/>
          <p:cNvSpPr>
            <a:spLocks noGrp="1"/>
          </p:cNvSpPr>
          <p:nvPr>
            <p:ph idx="1"/>
          </p:nvPr>
        </p:nvSpPr>
        <p:spPr/>
        <p:txBody>
          <a:bodyPr anchor="ctr">
            <a:noAutofit/>
          </a:bodyPr>
          <a:lstStyle/>
          <a:p>
            <a:r>
              <a:rPr lang="en-US" sz="2000" dirty="0"/>
              <a:t>Comprehensive list of usable prospective modelling methods is missing</a:t>
            </a:r>
          </a:p>
          <a:p>
            <a:pPr marL="0" indent="0" algn="ctr">
              <a:buNone/>
            </a:pPr>
            <a:r>
              <a:rPr lang="en-US" sz="2000" i="1" dirty="0">
                <a:solidFill>
                  <a:srgbClr val="C00000"/>
                </a:solidFill>
              </a:rPr>
              <a:t>Linking the model to the question</a:t>
            </a:r>
          </a:p>
          <a:p>
            <a:pPr marL="0" indent="0" algn="ctr">
              <a:buNone/>
            </a:pPr>
            <a:r>
              <a:rPr lang="en-US" sz="2000" i="1" dirty="0">
                <a:solidFill>
                  <a:srgbClr val="C00000"/>
                </a:solidFill>
              </a:rPr>
              <a:t>Which assumptions should be mentioned?</a:t>
            </a:r>
          </a:p>
          <a:p>
            <a:r>
              <a:rPr lang="en-US" sz="2000" dirty="0"/>
              <a:t>What is the consequential mix for the future in relation to the assessed process</a:t>
            </a:r>
          </a:p>
          <a:p>
            <a:pPr marL="0" indent="0" algn="ctr">
              <a:buNone/>
            </a:pPr>
            <a:r>
              <a:rPr lang="en-US" sz="2000" i="1" dirty="0">
                <a:solidFill>
                  <a:srgbClr val="C00000"/>
                </a:solidFill>
              </a:rPr>
              <a:t>Listing the hypotheses for future marginal mixes</a:t>
            </a:r>
          </a:p>
          <a:p>
            <a:pPr marL="0" indent="0" algn="ctr">
              <a:buNone/>
            </a:pPr>
            <a:r>
              <a:rPr lang="en-US" sz="2000" i="1" dirty="0">
                <a:solidFill>
                  <a:srgbClr val="C00000"/>
                </a:solidFill>
              </a:rPr>
              <a:t>Should we always link to a marginal mix during a lifecycle</a:t>
            </a:r>
            <a:endParaRPr lang="en-US" sz="2000" dirty="0"/>
          </a:p>
          <a:p>
            <a:r>
              <a:rPr lang="en-US" sz="2000" dirty="0"/>
              <a:t>Getting the data</a:t>
            </a:r>
          </a:p>
          <a:p>
            <a:pPr marL="0" indent="0" algn="ctr">
              <a:buNone/>
            </a:pPr>
            <a:r>
              <a:rPr lang="en-US" sz="2000" i="1" dirty="0">
                <a:solidFill>
                  <a:srgbClr val="C00000"/>
                </a:solidFill>
              </a:rPr>
              <a:t>Is there enough in open access databases/models?</a:t>
            </a:r>
          </a:p>
          <a:p>
            <a:r>
              <a:rPr lang="en-US" sz="2000" dirty="0"/>
              <a:t>No standard for mapping scenario outputs to inputs of LCA models</a:t>
            </a:r>
          </a:p>
          <a:p>
            <a:pPr marL="0" indent="0" algn="ctr">
              <a:buNone/>
            </a:pPr>
            <a:r>
              <a:rPr lang="en-US" sz="2000" i="1" dirty="0">
                <a:solidFill>
                  <a:srgbClr val="C00000"/>
                </a:solidFill>
              </a:rPr>
              <a:t>General strategy or updatable mapping files</a:t>
            </a:r>
          </a:p>
          <a:p>
            <a:pPr marL="0" indent="0" algn="ctr">
              <a:buNone/>
            </a:pPr>
            <a:r>
              <a:rPr lang="en-US" sz="2000" i="1" dirty="0">
                <a:solidFill>
                  <a:srgbClr val="C00000"/>
                </a:solidFill>
              </a:rPr>
              <a:t>Aggregation / Disaggregation / Missing information</a:t>
            </a:r>
          </a:p>
        </p:txBody>
      </p:sp>
      <p:sp>
        <p:nvSpPr>
          <p:cNvPr id="4" name="Slide Number Placeholder 3">
            <a:extLst>
              <a:ext uri="{FF2B5EF4-FFF2-40B4-BE49-F238E27FC236}">
                <a16:creationId xmlns:a16="http://schemas.microsoft.com/office/drawing/2014/main" id="{0C90F896-8845-42B2-ACC7-E7F5174AA7A2}"/>
              </a:ext>
            </a:extLst>
          </p:cNvPr>
          <p:cNvSpPr>
            <a:spLocks noGrp="1"/>
          </p:cNvSpPr>
          <p:nvPr>
            <p:ph type="sldNum" sz="quarter" idx="12"/>
          </p:nvPr>
        </p:nvSpPr>
        <p:spPr/>
        <p:txBody>
          <a:bodyPr/>
          <a:lstStyle/>
          <a:p>
            <a:fld id="{F675D1D8-846D-432A-9C08-C54CDB2BF677}" type="slidenum">
              <a:rPr lang="en-US" smtClean="0"/>
              <a:t>33</a:t>
            </a:fld>
            <a:endParaRPr lang="en-US" dirty="0"/>
          </a:p>
        </p:txBody>
      </p:sp>
    </p:spTree>
    <p:extLst>
      <p:ext uri="{BB962C8B-B14F-4D97-AF65-F5344CB8AC3E}">
        <p14:creationId xmlns:p14="http://schemas.microsoft.com/office/powerpoint/2010/main" val="117199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endParaRPr lang="en-GB" dirty="0"/>
          </a:p>
        </p:txBody>
      </p:sp>
      <p:sp>
        <p:nvSpPr>
          <p:cNvPr id="3" name="Content Placeholder 2"/>
          <p:cNvSpPr>
            <a:spLocks noGrp="1"/>
          </p:cNvSpPr>
          <p:nvPr>
            <p:ph idx="1"/>
          </p:nvPr>
        </p:nvSpPr>
        <p:spPr/>
        <p:txBody>
          <a:bodyPr anchor="ctr">
            <a:normAutofit/>
          </a:bodyPr>
          <a:lstStyle/>
          <a:p>
            <a:r>
              <a:rPr lang="en-US" sz="2000" dirty="0"/>
              <a:t>Considering the evolution of mixes/technologies in the models</a:t>
            </a:r>
          </a:p>
          <a:p>
            <a:pPr marL="0" indent="0" algn="ctr">
              <a:buNone/>
            </a:pPr>
            <a:r>
              <a:rPr lang="en-US" sz="2000" i="1" dirty="0">
                <a:solidFill>
                  <a:srgbClr val="C00000"/>
                </a:solidFill>
              </a:rPr>
              <a:t>Dynamic LCA and temporally differentiated LCI</a:t>
            </a:r>
          </a:p>
          <a:p>
            <a:pPr marL="0" indent="0" algn="ctr">
              <a:buNone/>
            </a:pPr>
            <a:r>
              <a:rPr lang="en-US" sz="2000" i="1" dirty="0">
                <a:solidFill>
                  <a:srgbClr val="C00000"/>
                </a:solidFill>
              </a:rPr>
              <a:t>Which parameters to modify in technology proxies for the future</a:t>
            </a:r>
          </a:p>
          <a:p>
            <a:pPr marL="0" indent="0" algn="ctr">
              <a:buNone/>
            </a:pPr>
            <a:r>
              <a:rPr lang="en-US" sz="2000" i="1" dirty="0">
                <a:solidFill>
                  <a:srgbClr val="C00000"/>
                </a:solidFill>
              </a:rPr>
              <a:t>Limit to our assessment: paradigm shifts</a:t>
            </a:r>
          </a:p>
          <a:p>
            <a:r>
              <a:rPr lang="en-US" sz="2000" dirty="0"/>
              <a:t>Defining temporal uncertainty and variability for the future</a:t>
            </a:r>
          </a:p>
          <a:p>
            <a:pPr marL="0" indent="0" algn="ctr">
              <a:buNone/>
            </a:pPr>
            <a:r>
              <a:rPr lang="en-US" sz="2000" i="1" dirty="0">
                <a:solidFill>
                  <a:srgbClr val="C00000"/>
                </a:solidFill>
              </a:rPr>
              <a:t>Modification to pedigree matrix based on statistics per technology</a:t>
            </a:r>
          </a:p>
          <a:p>
            <a:r>
              <a:rPr lang="en-US" sz="2000" dirty="0"/>
              <a:t>Choosing the LCIA methods</a:t>
            </a:r>
          </a:p>
          <a:p>
            <a:pPr marL="0" indent="0" algn="ctr">
              <a:buNone/>
            </a:pPr>
            <a:r>
              <a:rPr lang="en-US" sz="2000" i="1" dirty="0">
                <a:solidFill>
                  <a:srgbClr val="C00000"/>
                </a:solidFill>
              </a:rPr>
              <a:t>Are methods still valid for the future (temporal horizons -  period of validity – update rates)</a:t>
            </a:r>
          </a:p>
        </p:txBody>
      </p:sp>
      <p:sp>
        <p:nvSpPr>
          <p:cNvPr id="4" name="Slide Number Placeholder 3">
            <a:extLst>
              <a:ext uri="{FF2B5EF4-FFF2-40B4-BE49-F238E27FC236}">
                <a16:creationId xmlns:a16="http://schemas.microsoft.com/office/drawing/2014/main" id="{CCA03350-B330-4007-B2B6-44EA0B496AB3}"/>
              </a:ext>
            </a:extLst>
          </p:cNvPr>
          <p:cNvSpPr>
            <a:spLocks noGrp="1"/>
          </p:cNvSpPr>
          <p:nvPr>
            <p:ph type="sldNum" sz="quarter" idx="12"/>
          </p:nvPr>
        </p:nvSpPr>
        <p:spPr/>
        <p:txBody>
          <a:bodyPr/>
          <a:lstStyle/>
          <a:p>
            <a:fld id="{F675D1D8-846D-432A-9C08-C54CDB2BF677}" type="slidenum">
              <a:rPr lang="en-US" smtClean="0"/>
              <a:t>34</a:t>
            </a:fld>
            <a:endParaRPr lang="en-US" dirty="0"/>
          </a:p>
        </p:txBody>
      </p:sp>
    </p:spTree>
    <p:extLst>
      <p:ext uri="{BB962C8B-B14F-4D97-AF65-F5344CB8AC3E}">
        <p14:creationId xmlns:p14="http://schemas.microsoft.com/office/powerpoint/2010/main" val="4255519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80310D-AC1D-4C14-9747-8007BEA82274}"/>
              </a:ext>
            </a:extLst>
          </p:cNvPr>
          <p:cNvSpPr>
            <a:spLocks noGrp="1"/>
          </p:cNvSpPr>
          <p:nvPr>
            <p:ph type="sldNum" sz="quarter" idx="12"/>
          </p:nvPr>
        </p:nvSpPr>
        <p:spPr/>
        <p:txBody>
          <a:bodyPr/>
          <a:lstStyle/>
          <a:p>
            <a:fld id="{F675D1D8-846D-432A-9C08-C54CDB2BF677}" type="slidenum">
              <a:rPr lang="en-US" smtClean="0"/>
              <a:t>35</a:t>
            </a:fld>
            <a:endParaRPr lang="en-US" dirty="0"/>
          </a:p>
        </p:txBody>
      </p:sp>
    </p:spTree>
    <p:extLst>
      <p:ext uri="{BB962C8B-B14F-4D97-AF65-F5344CB8AC3E}">
        <p14:creationId xmlns:p14="http://schemas.microsoft.com/office/powerpoint/2010/main" val="2255619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A3E5-C3CB-48A3-8A1C-06F014ABBFB6}"/>
              </a:ext>
            </a:extLst>
          </p:cNvPr>
          <p:cNvSpPr>
            <a:spLocks noGrp="1"/>
          </p:cNvSpPr>
          <p:nvPr>
            <p:ph type="title"/>
          </p:nvPr>
        </p:nvSpPr>
        <p:spPr/>
        <p:txBody>
          <a:bodyPr/>
          <a:lstStyle/>
          <a:p>
            <a:r>
              <a:rPr lang="en-US" dirty="0"/>
              <a:t>Integrating IMAGE results in LCA with the WURST Python package</a:t>
            </a:r>
          </a:p>
        </p:txBody>
      </p:sp>
      <p:sp>
        <p:nvSpPr>
          <p:cNvPr id="3" name="Text Placeholder 2">
            <a:extLst>
              <a:ext uri="{FF2B5EF4-FFF2-40B4-BE49-F238E27FC236}">
                <a16:creationId xmlns:a16="http://schemas.microsoft.com/office/drawing/2014/main" id="{8DF07877-E79E-49D5-A313-B21C3BD57E96}"/>
              </a:ext>
            </a:extLst>
          </p:cNvPr>
          <p:cNvSpPr>
            <a:spLocks noGrp="1"/>
          </p:cNvSpPr>
          <p:nvPr>
            <p:ph type="body" idx="1"/>
          </p:nvPr>
        </p:nvSpPr>
        <p:spPr/>
        <p:txBody>
          <a:bodyPr/>
          <a:lstStyle/>
          <a:p>
            <a:r>
              <a:rPr lang="en-US" dirty="0"/>
              <a:t>Brian Cox - Wednesday 6</a:t>
            </a:r>
            <a:r>
              <a:rPr lang="en-US" baseline="30000" dirty="0"/>
              <a:t>th</a:t>
            </a:r>
            <a:r>
              <a:rPr lang="en-US" dirty="0"/>
              <a:t> of September 2017</a:t>
            </a:r>
          </a:p>
        </p:txBody>
      </p:sp>
      <p:pic>
        <p:nvPicPr>
          <p:cNvPr id="6" name="Picture 5">
            <a:extLst>
              <a:ext uri="{FF2B5EF4-FFF2-40B4-BE49-F238E27FC236}">
                <a16:creationId xmlns:a16="http://schemas.microsoft.com/office/drawing/2014/main" id="{75219115-94A7-45D7-982D-B3FFA74E9B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017" y="6012346"/>
            <a:ext cx="1392002" cy="483538"/>
          </a:xfrm>
          <a:prstGeom prst="rect">
            <a:avLst/>
          </a:prstGeom>
        </p:spPr>
      </p:pic>
      <p:cxnSp>
        <p:nvCxnSpPr>
          <p:cNvPr id="8" name="Straight Connector 7">
            <a:extLst>
              <a:ext uri="{FF2B5EF4-FFF2-40B4-BE49-F238E27FC236}">
                <a16:creationId xmlns:a16="http://schemas.microsoft.com/office/drawing/2014/main" id="{77C8019F-92CB-4952-A474-6FAFCEE0007C}"/>
              </a:ext>
            </a:extLst>
          </p:cNvPr>
          <p:cNvCxnSpPr/>
          <p:nvPr/>
        </p:nvCxnSpPr>
        <p:spPr>
          <a:xfrm>
            <a:off x="0" y="5760720"/>
            <a:ext cx="12192000" cy="0"/>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93295C95-350F-406E-BE22-A9F7BB47B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41" y="286664"/>
            <a:ext cx="3581400" cy="939536"/>
          </a:xfrm>
          <a:prstGeom prst="rect">
            <a:avLst/>
          </a:prstGeom>
        </p:spPr>
      </p:pic>
      <p:sp>
        <p:nvSpPr>
          <p:cNvPr id="4" name="Slide Number Placeholder 3">
            <a:extLst>
              <a:ext uri="{FF2B5EF4-FFF2-40B4-BE49-F238E27FC236}">
                <a16:creationId xmlns:a16="http://schemas.microsoft.com/office/drawing/2014/main" id="{C5DA1419-5F36-428B-9787-81F055FA2C8C}"/>
              </a:ext>
            </a:extLst>
          </p:cNvPr>
          <p:cNvSpPr>
            <a:spLocks noGrp="1"/>
          </p:cNvSpPr>
          <p:nvPr>
            <p:ph type="sldNum" sz="quarter" idx="12"/>
          </p:nvPr>
        </p:nvSpPr>
        <p:spPr/>
        <p:txBody>
          <a:bodyPr/>
          <a:lstStyle/>
          <a:p>
            <a:fld id="{F675D1D8-846D-432A-9C08-C54CDB2BF677}" type="slidenum">
              <a:rPr lang="en-US" smtClean="0"/>
              <a:t>36</a:t>
            </a:fld>
            <a:endParaRPr lang="en-US" dirty="0"/>
          </a:p>
        </p:txBody>
      </p:sp>
    </p:spTree>
    <p:extLst>
      <p:ext uri="{BB962C8B-B14F-4D97-AF65-F5344CB8AC3E}">
        <p14:creationId xmlns:p14="http://schemas.microsoft.com/office/powerpoint/2010/main" val="3523640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0195" y="186996"/>
            <a:ext cx="10515600" cy="1325563"/>
          </a:xfrm>
        </p:spPr>
        <p:txBody>
          <a:bodyPr/>
          <a:lstStyle/>
          <a:p>
            <a:r>
              <a:rPr lang="de-CH" dirty="0"/>
              <a:t>Approach</a:t>
            </a:r>
          </a:p>
        </p:txBody>
      </p:sp>
      <p:sp>
        <p:nvSpPr>
          <p:cNvPr id="5" name="Rounded Rectangle 4"/>
          <p:cNvSpPr/>
          <p:nvPr/>
        </p:nvSpPr>
        <p:spPr>
          <a:xfrm>
            <a:off x="4007769" y="4166000"/>
            <a:ext cx="6733015" cy="823307"/>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ounded Rectangle 5"/>
          <p:cNvSpPr/>
          <p:nvPr/>
        </p:nvSpPr>
        <p:spPr>
          <a:xfrm>
            <a:off x="5279910" y="692696"/>
            <a:ext cx="1632181" cy="5760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Ecoinvent</a:t>
            </a:r>
          </a:p>
        </p:txBody>
      </p:sp>
      <p:sp>
        <p:nvSpPr>
          <p:cNvPr id="7" name="Rounded Rectangle 6"/>
          <p:cNvSpPr/>
          <p:nvPr/>
        </p:nvSpPr>
        <p:spPr>
          <a:xfrm>
            <a:off x="3335694" y="1414737"/>
            <a:ext cx="1632181" cy="576064"/>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de-CH" sz="1400" dirty="0">
                <a:solidFill>
                  <a:schemeClr val="tx1"/>
                </a:solidFill>
              </a:rPr>
              <a:t>Additional </a:t>
            </a:r>
            <a:r>
              <a:rPr lang="de-CH" sz="1400" dirty="0" err="1">
                <a:solidFill>
                  <a:schemeClr val="tx1"/>
                </a:solidFill>
              </a:rPr>
              <a:t>technologies</a:t>
            </a:r>
            <a:endParaRPr lang="de-CH" sz="1400" dirty="0">
              <a:solidFill>
                <a:schemeClr val="tx1"/>
              </a:solidFill>
            </a:endParaRPr>
          </a:p>
        </p:txBody>
      </p:sp>
      <p:sp>
        <p:nvSpPr>
          <p:cNvPr id="8" name="Rounded Rectangle 7"/>
          <p:cNvSpPr/>
          <p:nvPr/>
        </p:nvSpPr>
        <p:spPr>
          <a:xfrm>
            <a:off x="5279910" y="2421172"/>
            <a:ext cx="1632181" cy="5760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err="1">
                <a:solidFill>
                  <a:schemeClr val="tx1"/>
                </a:solidFill>
              </a:rPr>
              <a:t>Electricity</a:t>
            </a:r>
            <a:r>
              <a:rPr lang="de-CH" sz="1400" dirty="0">
                <a:solidFill>
                  <a:schemeClr val="tx1"/>
                </a:solidFill>
              </a:rPr>
              <a:t> </a:t>
            </a:r>
            <a:r>
              <a:rPr lang="de-CH" sz="1400" dirty="0" err="1">
                <a:solidFill>
                  <a:schemeClr val="tx1"/>
                </a:solidFill>
              </a:rPr>
              <a:t>generation</a:t>
            </a:r>
            <a:endParaRPr lang="de-CH" sz="1400" dirty="0">
              <a:solidFill>
                <a:schemeClr val="tx1"/>
              </a:solidFill>
            </a:endParaRPr>
          </a:p>
        </p:txBody>
      </p:sp>
      <p:sp>
        <p:nvSpPr>
          <p:cNvPr id="9" name="Rounded Rectangle 8"/>
          <p:cNvSpPr/>
          <p:nvPr/>
        </p:nvSpPr>
        <p:spPr>
          <a:xfrm>
            <a:off x="8184232" y="2409154"/>
            <a:ext cx="1632181" cy="5760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err="1">
                <a:solidFill>
                  <a:schemeClr val="tx1"/>
                </a:solidFill>
              </a:rPr>
              <a:t>Electricity</a:t>
            </a:r>
            <a:r>
              <a:rPr lang="de-CH" sz="1400" dirty="0">
                <a:solidFill>
                  <a:schemeClr val="tx1"/>
                </a:solidFill>
              </a:rPr>
              <a:t> </a:t>
            </a:r>
            <a:r>
              <a:rPr lang="de-CH" sz="1400" dirty="0" err="1">
                <a:solidFill>
                  <a:schemeClr val="tx1"/>
                </a:solidFill>
              </a:rPr>
              <a:t>markets</a:t>
            </a:r>
            <a:endParaRPr lang="de-CH" sz="1400" dirty="0">
              <a:solidFill>
                <a:schemeClr val="tx1"/>
              </a:solidFill>
            </a:endParaRPr>
          </a:p>
        </p:txBody>
      </p:sp>
      <p:sp>
        <p:nvSpPr>
          <p:cNvPr id="10" name="Rounded Rectangle 9"/>
          <p:cNvSpPr/>
          <p:nvPr/>
        </p:nvSpPr>
        <p:spPr>
          <a:xfrm>
            <a:off x="9108602" y="692696"/>
            <a:ext cx="1632181" cy="5760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IMAGE</a:t>
            </a:r>
          </a:p>
        </p:txBody>
      </p:sp>
      <p:sp>
        <p:nvSpPr>
          <p:cNvPr id="11" name="Rounded Rectangle 10"/>
          <p:cNvSpPr/>
          <p:nvPr/>
        </p:nvSpPr>
        <p:spPr>
          <a:xfrm>
            <a:off x="5279910" y="1414737"/>
            <a:ext cx="1632181" cy="5760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CH" sz="1400" dirty="0">
                <a:solidFill>
                  <a:schemeClr val="tx1"/>
                </a:solidFill>
              </a:rPr>
              <a:t>Import </a:t>
            </a:r>
            <a:r>
              <a:rPr lang="de-CH" sz="1400" dirty="0" err="1">
                <a:solidFill>
                  <a:schemeClr val="tx1"/>
                </a:solidFill>
              </a:rPr>
              <a:t>data</a:t>
            </a:r>
            <a:endParaRPr lang="de-CH" sz="1400" dirty="0">
              <a:solidFill>
                <a:schemeClr val="tx1"/>
              </a:solidFill>
            </a:endParaRPr>
          </a:p>
        </p:txBody>
      </p:sp>
      <p:sp>
        <p:nvSpPr>
          <p:cNvPr id="12" name="Rounded Rectangle 11"/>
          <p:cNvSpPr/>
          <p:nvPr/>
        </p:nvSpPr>
        <p:spPr>
          <a:xfrm>
            <a:off x="9108602" y="1414737"/>
            <a:ext cx="1632181" cy="57606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Import </a:t>
            </a:r>
            <a:r>
              <a:rPr lang="de-CH" sz="1400" dirty="0" err="1">
                <a:solidFill>
                  <a:schemeClr val="tx1"/>
                </a:solidFill>
              </a:rPr>
              <a:t>data</a:t>
            </a:r>
            <a:endParaRPr lang="de-CH" sz="1400" dirty="0">
              <a:solidFill>
                <a:schemeClr val="tx1"/>
              </a:solidFill>
            </a:endParaRPr>
          </a:p>
        </p:txBody>
      </p:sp>
      <p:sp>
        <p:nvSpPr>
          <p:cNvPr id="13" name="Rounded Rectangle 12"/>
          <p:cNvSpPr/>
          <p:nvPr/>
        </p:nvSpPr>
        <p:spPr>
          <a:xfrm>
            <a:off x="2375587" y="2421172"/>
            <a:ext cx="1632181" cy="5760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Other</a:t>
            </a:r>
          </a:p>
        </p:txBody>
      </p:sp>
      <p:sp>
        <p:nvSpPr>
          <p:cNvPr id="14" name="Rounded Rectangle 13"/>
          <p:cNvSpPr/>
          <p:nvPr/>
        </p:nvSpPr>
        <p:spPr>
          <a:xfrm>
            <a:off x="8184232" y="4276661"/>
            <a:ext cx="1632181" cy="57606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Modify </a:t>
            </a:r>
            <a:r>
              <a:rPr lang="de-CH" sz="1400" dirty="0" err="1">
                <a:solidFill>
                  <a:schemeClr val="tx1"/>
                </a:solidFill>
              </a:rPr>
              <a:t>market</a:t>
            </a:r>
            <a:r>
              <a:rPr lang="de-CH" sz="1400" dirty="0">
                <a:solidFill>
                  <a:schemeClr val="tx1"/>
                </a:solidFill>
              </a:rPr>
              <a:t> </a:t>
            </a:r>
            <a:r>
              <a:rPr lang="de-CH" sz="1400" dirty="0" err="1">
                <a:solidFill>
                  <a:schemeClr val="tx1"/>
                </a:solidFill>
              </a:rPr>
              <a:t>share</a:t>
            </a:r>
            <a:endParaRPr lang="de-CH" sz="1400" dirty="0">
              <a:solidFill>
                <a:schemeClr val="tx1"/>
              </a:solidFill>
            </a:endParaRPr>
          </a:p>
        </p:txBody>
      </p:sp>
      <p:sp>
        <p:nvSpPr>
          <p:cNvPr id="15" name="Rounded Rectangle 14"/>
          <p:cNvSpPr/>
          <p:nvPr/>
        </p:nvSpPr>
        <p:spPr>
          <a:xfrm>
            <a:off x="4415814" y="3427594"/>
            <a:ext cx="1632181" cy="5760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Efficiency </a:t>
            </a:r>
            <a:r>
              <a:rPr lang="de-CH" sz="1400" dirty="0" err="1">
                <a:solidFill>
                  <a:schemeClr val="tx1"/>
                </a:solidFill>
              </a:rPr>
              <a:t>dependant</a:t>
            </a:r>
            <a:endParaRPr lang="de-CH" sz="1400" dirty="0">
              <a:solidFill>
                <a:schemeClr val="tx1"/>
              </a:solidFill>
            </a:endParaRPr>
          </a:p>
        </p:txBody>
      </p:sp>
      <p:sp>
        <p:nvSpPr>
          <p:cNvPr id="16" name="Rounded Rectangle 15"/>
          <p:cNvSpPr/>
          <p:nvPr/>
        </p:nvSpPr>
        <p:spPr>
          <a:xfrm>
            <a:off x="6144006" y="3423133"/>
            <a:ext cx="1632181" cy="5760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err="1">
                <a:solidFill>
                  <a:schemeClr val="tx1"/>
                </a:solidFill>
              </a:rPr>
              <a:t>Direct</a:t>
            </a:r>
            <a:r>
              <a:rPr lang="de-CH" sz="1400" dirty="0">
                <a:solidFill>
                  <a:schemeClr val="tx1"/>
                </a:solidFill>
              </a:rPr>
              <a:t> </a:t>
            </a:r>
            <a:r>
              <a:rPr lang="de-CH" sz="1400" dirty="0" err="1">
                <a:solidFill>
                  <a:schemeClr val="tx1"/>
                </a:solidFill>
              </a:rPr>
              <a:t>emissions</a:t>
            </a:r>
            <a:endParaRPr lang="de-CH" sz="1400" dirty="0">
              <a:solidFill>
                <a:schemeClr val="tx1"/>
              </a:solidFill>
            </a:endParaRPr>
          </a:p>
        </p:txBody>
      </p:sp>
      <p:sp>
        <p:nvSpPr>
          <p:cNvPr id="17" name="Rounded Rectangle 16"/>
          <p:cNvSpPr/>
          <p:nvPr/>
        </p:nvSpPr>
        <p:spPr>
          <a:xfrm>
            <a:off x="4415814" y="4287068"/>
            <a:ext cx="1632181" cy="5760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CH" sz="1400" dirty="0" err="1">
                <a:solidFill>
                  <a:schemeClr val="tx1"/>
                </a:solidFill>
              </a:rPr>
              <a:t>Scale</a:t>
            </a:r>
            <a:r>
              <a:rPr lang="de-CH" sz="1400" dirty="0">
                <a:solidFill>
                  <a:schemeClr val="tx1"/>
                </a:solidFill>
              </a:rPr>
              <a:t> </a:t>
            </a:r>
            <a:r>
              <a:rPr lang="de-CH" sz="1400" dirty="0" err="1">
                <a:solidFill>
                  <a:schemeClr val="tx1"/>
                </a:solidFill>
              </a:rPr>
              <a:t>by</a:t>
            </a:r>
            <a:r>
              <a:rPr lang="de-CH" sz="1400" dirty="0">
                <a:solidFill>
                  <a:schemeClr val="tx1"/>
                </a:solidFill>
              </a:rPr>
              <a:t> ∆ </a:t>
            </a:r>
            <a:r>
              <a:rPr lang="de-CH" sz="1400" dirty="0" err="1">
                <a:solidFill>
                  <a:schemeClr val="tx1"/>
                </a:solidFill>
              </a:rPr>
              <a:t>efficiency</a:t>
            </a:r>
            <a:endParaRPr lang="de-CH" sz="1400" dirty="0">
              <a:solidFill>
                <a:schemeClr val="tx1"/>
              </a:solidFill>
            </a:endParaRPr>
          </a:p>
        </p:txBody>
      </p:sp>
      <p:sp>
        <p:nvSpPr>
          <p:cNvPr id="18" name="Rounded Rectangle 17"/>
          <p:cNvSpPr/>
          <p:nvPr/>
        </p:nvSpPr>
        <p:spPr>
          <a:xfrm>
            <a:off x="6144006" y="4287068"/>
            <a:ext cx="1632181" cy="5760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CH" sz="1400" dirty="0" err="1">
                <a:solidFill>
                  <a:schemeClr val="tx1"/>
                </a:solidFill>
              </a:rPr>
              <a:t>Replace</a:t>
            </a:r>
            <a:r>
              <a:rPr lang="de-CH" sz="1400" dirty="0">
                <a:solidFill>
                  <a:schemeClr val="tx1"/>
                </a:solidFill>
              </a:rPr>
              <a:t> Value</a:t>
            </a:r>
          </a:p>
        </p:txBody>
      </p:sp>
      <p:sp>
        <p:nvSpPr>
          <p:cNvPr id="19" name="Rounded Rectangle 18"/>
          <p:cNvSpPr/>
          <p:nvPr/>
        </p:nvSpPr>
        <p:spPr>
          <a:xfrm>
            <a:off x="5279910" y="5298475"/>
            <a:ext cx="1632181" cy="5760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CH" sz="1400" dirty="0" err="1">
                <a:solidFill>
                  <a:schemeClr val="tx1"/>
                </a:solidFill>
              </a:rPr>
              <a:t>Relink</a:t>
            </a:r>
            <a:r>
              <a:rPr lang="de-CH" sz="1400" dirty="0">
                <a:solidFill>
                  <a:schemeClr val="tx1"/>
                </a:solidFill>
              </a:rPr>
              <a:t> </a:t>
            </a:r>
            <a:r>
              <a:rPr lang="de-CH" sz="1400" dirty="0" err="1">
                <a:solidFill>
                  <a:schemeClr val="tx1"/>
                </a:solidFill>
              </a:rPr>
              <a:t>future</a:t>
            </a:r>
            <a:r>
              <a:rPr lang="de-CH" sz="1400" dirty="0">
                <a:solidFill>
                  <a:schemeClr val="tx1"/>
                </a:solidFill>
              </a:rPr>
              <a:t> ecoinvent</a:t>
            </a:r>
          </a:p>
        </p:txBody>
      </p:sp>
      <p:sp>
        <p:nvSpPr>
          <p:cNvPr id="20" name="Rounded Rectangle 19"/>
          <p:cNvSpPr/>
          <p:nvPr/>
        </p:nvSpPr>
        <p:spPr>
          <a:xfrm>
            <a:off x="8184234" y="6025588"/>
            <a:ext cx="1632181" cy="576064"/>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de-CH" sz="1400" dirty="0">
                <a:solidFill>
                  <a:schemeClr val="tx1"/>
                </a:solidFill>
              </a:rPr>
              <a:t>LCA </a:t>
            </a:r>
            <a:r>
              <a:rPr lang="de-CH" sz="1400" dirty="0" err="1">
                <a:solidFill>
                  <a:schemeClr val="tx1"/>
                </a:solidFill>
              </a:rPr>
              <a:t>Calculations</a:t>
            </a:r>
            <a:endParaRPr lang="de-CH" sz="1400" dirty="0">
              <a:solidFill>
                <a:schemeClr val="tx1"/>
              </a:solidFill>
            </a:endParaRPr>
          </a:p>
        </p:txBody>
      </p:sp>
      <p:cxnSp>
        <p:nvCxnSpPr>
          <p:cNvPr id="21" name="Straight Arrow Connector 20"/>
          <p:cNvCxnSpPr>
            <a:stCxn id="6" idx="2"/>
            <a:endCxn id="11" idx="0"/>
          </p:cNvCxnSpPr>
          <p:nvPr/>
        </p:nvCxnSpPr>
        <p:spPr>
          <a:xfrm>
            <a:off x="6096000" y="1268761"/>
            <a:ext cx="0" cy="1459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2"/>
            <a:endCxn id="12" idx="0"/>
          </p:cNvCxnSpPr>
          <p:nvPr/>
        </p:nvCxnSpPr>
        <p:spPr>
          <a:xfrm>
            <a:off x="9924692" y="1268761"/>
            <a:ext cx="0" cy="1459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a:endCxn id="8" idx="0"/>
          </p:cNvCxnSpPr>
          <p:nvPr/>
        </p:nvCxnSpPr>
        <p:spPr>
          <a:xfrm>
            <a:off x="6096000" y="1990802"/>
            <a:ext cx="0" cy="430371"/>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1" idx="2"/>
            <a:endCxn id="9" idx="0"/>
          </p:cNvCxnSpPr>
          <p:nvPr/>
        </p:nvCxnSpPr>
        <p:spPr>
          <a:xfrm rot="16200000" flipH="1">
            <a:off x="7338986" y="747816"/>
            <a:ext cx="418353" cy="2904323"/>
          </a:xfrm>
          <a:prstGeom prst="bentConnector3">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6315101" y="2778136"/>
            <a:ext cx="425897" cy="864096"/>
          </a:xfrm>
          <a:prstGeom prst="bentConnector3">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2"/>
            <a:endCxn id="17" idx="0"/>
          </p:cNvCxnSpPr>
          <p:nvPr/>
        </p:nvCxnSpPr>
        <p:spPr>
          <a:xfrm>
            <a:off x="5231904" y="4003658"/>
            <a:ext cx="0" cy="2834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2"/>
            <a:endCxn id="18" idx="0"/>
          </p:cNvCxnSpPr>
          <p:nvPr/>
        </p:nvCxnSpPr>
        <p:spPr>
          <a:xfrm>
            <a:off x="6960096" y="3999198"/>
            <a:ext cx="0" cy="287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2"/>
            <a:endCxn id="14" idx="0"/>
          </p:cNvCxnSpPr>
          <p:nvPr/>
        </p:nvCxnSpPr>
        <p:spPr>
          <a:xfrm>
            <a:off x="9000323" y="2985219"/>
            <a:ext cx="0" cy="12914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2"/>
          </p:cNvCxnSpPr>
          <p:nvPr/>
        </p:nvCxnSpPr>
        <p:spPr>
          <a:xfrm>
            <a:off x="9924692" y="1990802"/>
            <a:ext cx="0" cy="21523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3"/>
            <a:endCxn id="11" idx="1"/>
          </p:cNvCxnSpPr>
          <p:nvPr/>
        </p:nvCxnSpPr>
        <p:spPr>
          <a:xfrm>
            <a:off x="4967875" y="1702769"/>
            <a:ext cx="312035" cy="0"/>
          </a:xfrm>
          <a:prstGeom prst="straightConnector1">
            <a:avLst/>
          </a:prstGeom>
          <a:ln>
            <a:tailEnd type="arrow"/>
          </a:ln>
        </p:spPr>
        <p:style>
          <a:lnRef idx="1">
            <a:schemeClr val="accent6"/>
          </a:lnRef>
          <a:fillRef idx="3">
            <a:schemeClr val="accent6"/>
          </a:fillRef>
          <a:effectRef idx="2">
            <a:schemeClr val="accent6"/>
          </a:effectRef>
          <a:fontRef idx="minor">
            <a:schemeClr val="lt1"/>
          </a:fontRef>
        </p:style>
      </p:cxnSp>
      <p:sp>
        <p:nvSpPr>
          <p:cNvPr id="31" name="Rounded Rectangle 30"/>
          <p:cNvSpPr/>
          <p:nvPr/>
        </p:nvSpPr>
        <p:spPr>
          <a:xfrm>
            <a:off x="5279910" y="6025588"/>
            <a:ext cx="1632181" cy="5760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Future Ecoinvent</a:t>
            </a:r>
          </a:p>
        </p:txBody>
      </p:sp>
      <p:cxnSp>
        <p:nvCxnSpPr>
          <p:cNvPr id="32" name="Straight Arrow Connector 31"/>
          <p:cNvCxnSpPr>
            <a:stCxn id="19" idx="2"/>
            <a:endCxn id="31" idx="0"/>
          </p:cNvCxnSpPr>
          <p:nvPr/>
        </p:nvCxnSpPr>
        <p:spPr>
          <a:xfrm>
            <a:off x="6096000" y="5874540"/>
            <a:ext cx="0" cy="1510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3"/>
            <a:endCxn id="20" idx="1"/>
          </p:cNvCxnSpPr>
          <p:nvPr/>
        </p:nvCxnSpPr>
        <p:spPr>
          <a:xfrm>
            <a:off x="6912091" y="6313620"/>
            <a:ext cx="12721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91678" y="5080803"/>
            <a:ext cx="58086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3" idx="2"/>
          </p:cNvCxnSpPr>
          <p:nvPr/>
        </p:nvCxnSpPr>
        <p:spPr>
          <a:xfrm>
            <a:off x="3191677" y="2997237"/>
            <a:ext cx="0" cy="20835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4" idx="2"/>
          </p:cNvCxnSpPr>
          <p:nvPr/>
        </p:nvCxnSpPr>
        <p:spPr>
          <a:xfrm>
            <a:off x="9000324" y="4852725"/>
            <a:ext cx="1" cy="228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7" idx="2"/>
          </p:cNvCxnSpPr>
          <p:nvPr/>
        </p:nvCxnSpPr>
        <p:spPr>
          <a:xfrm>
            <a:off x="5231904" y="4863133"/>
            <a:ext cx="0" cy="217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8" idx="2"/>
          </p:cNvCxnSpPr>
          <p:nvPr/>
        </p:nvCxnSpPr>
        <p:spPr>
          <a:xfrm>
            <a:off x="6960097" y="4863133"/>
            <a:ext cx="1" cy="217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9" idx="0"/>
          </p:cNvCxnSpPr>
          <p:nvPr/>
        </p:nvCxnSpPr>
        <p:spPr>
          <a:xfrm>
            <a:off x="6096000" y="5080803"/>
            <a:ext cx="0" cy="2176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231905" y="3210184"/>
            <a:ext cx="86409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5" idx="0"/>
          </p:cNvCxnSpPr>
          <p:nvPr/>
        </p:nvCxnSpPr>
        <p:spPr>
          <a:xfrm>
            <a:off x="5231904" y="3210184"/>
            <a:ext cx="0" cy="21741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191677" y="2198552"/>
            <a:ext cx="290432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3" idx="0"/>
          </p:cNvCxnSpPr>
          <p:nvPr/>
        </p:nvCxnSpPr>
        <p:spPr>
          <a:xfrm>
            <a:off x="3191677" y="2205986"/>
            <a:ext cx="0" cy="215186"/>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13271" y="4613697"/>
            <a:ext cx="2400267" cy="1098334"/>
          </a:xfrm>
          <a:prstGeom prst="rect">
            <a:avLst/>
          </a:prstGeom>
          <a:noFill/>
        </p:spPr>
        <p:txBody>
          <a:bodyPr wrap="square" lIns="0" tIns="0" rIns="0" bIns="0" rtlCol="0">
            <a:noAutofit/>
          </a:bodyPr>
          <a:lstStyle/>
          <a:p>
            <a:pPr>
              <a:lnSpc>
                <a:spcPct val="110000"/>
              </a:lnSpc>
              <a:spcBef>
                <a:spcPts val="0"/>
              </a:spcBef>
            </a:pPr>
            <a:r>
              <a:rPr lang="de-CH" sz="3200" b="1" kern="1000" spc="30" dirty="0">
                <a:solidFill>
                  <a:schemeClr val="accent2"/>
                </a:solidFill>
                <a:latin typeface="+mn-lt"/>
                <a:cs typeface="Franklin Gothic Book"/>
              </a:rPr>
              <a:t>Wurst</a:t>
            </a:r>
          </a:p>
          <a:p>
            <a:pPr>
              <a:lnSpc>
                <a:spcPct val="110000"/>
              </a:lnSpc>
              <a:spcBef>
                <a:spcPts val="0"/>
              </a:spcBef>
            </a:pPr>
            <a:r>
              <a:rPr lang="de-CH" sz="3200" b="1" kern="1000" spc="30" dirty="0">
                <a:solidFill>
                  <a:schemeClr val="accent6"/>
                </a:solidFill>
                <a:latin typeface="+mn-lt"/>
                <a:cs typeface="Franklin Gothic Book"/>
              </a:rPr>
              <a:t>Brightway</a:t>
            </a:r>
          </a:p>
        </p:txBody>
      </p:sp>
      <p:sp>
        <p:nvSpPr>
          <p:cNvPr id="45" name="Rectangle 44"/>
          <p:cNvSpPr/>
          <p:nvPr/>
        </p:nvSpPr>
        <p:spPr>
          <a:xfrm>
            <a:off x="239350" y="6331972"/>
            <a:ext cx="3316934" cy="369332"/>
          </a:xfrm>
          <a:prstGeom prst="rect">
            <a:avLst/>
          </a:prstGeom>
        </p:spPr>
        <p:txBody>
          <a:bodyPr wrap="none">
            <a:spAutoFit/>
          </a:bodyPr>
          <a:lstStyle/>
          <a:p>
            <a:r>
              <a:rPr lang="de-CH" dirty="0"/>
              <a:t>https://github.com/cmutel/wurst</a:t>
            </a:r>
          </a:p>
        </p:txBody>
      </p:sp>
      <p:sp>
        <p:nvSpPr>
          <p:cNvPr id="44" name="Slide Number Placeholder 43">
            <a:extLst>
              <a:ext uri="{FF2B5EF4-FFF2-40B4-BE49-F238E27FC236}">
                <a16:creationId xmlns:a16="http://schemas.microsoft.com/office/drawing/2014/main" id="{E228CBE4-4D58-40E0-95EA-BDE62A60FC08}"/>
              </a:ext>
            </a:extLst>
          </p:cNvPr>
          <p:cNvSpPr>
            <a:spLocks noGrp="1"/>
          </p:cNvSpPr>
          <p:nvPr>
            <p:ph type="sldNum" sz="quarter" idx="16"/>
          </p:nvPr>
        </p:nvSpPr>
        <p:spPr/>
        <p:txBody>
          <a:bodyPr/>
          <a:lstStyle/>
          <a:p>
            <a:pPr algn="r">
              <a:defRPr/>
            </a:pPr>
            <a:r>
              <a:rPr lang="de-DE"/>
              <a:t>Page </a:t>
            </a:r>
            <a:fld id="{EBC07571-3134-BB4B-B83F-1A9FE18D34F3}" type="slidenum">
              <a:rPr lang="de-DE" smtClean="0"/>
              <a:pPr algn="r">
                <a:defRPr/>
              </a:pPr>
              <a:t>37</a:t>
            </a:fld>
            <a:endParaRPr lang="de-DE" dirty="0"/>
          </a:p>
        </p:txBody>
      </p:sp>
    </p:spTree>
    <p:extLst>
      <p:ext uri="{BB962C8B-B14F-4D97-AF65-F5344CB8AC3E}">
        <p14:creationId xmlns:p14="http://schemas.microsoft.com/office/powerpoint/2010/main" val="546083626"/>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93000"/>
            <a:ext cx="10515600" cy="1325563"/>
          </a:xfrm>
        </p:spPr>
        <p:txBody>
          <a:bodyPr/>
          <a:lstStyle/>
          <a:p>
            <a:r>
              <a:rPr lang="de-CH" dirty="0" err="1"/>
              <a:t>Updating</a:t>
            </a:r>
            <a:r>
              <a:rPr lang="de-CH" dirty="0"/>
              <a:t> </a:t>
            </a:r>
            <a:r>
              <a:rPr lang="de-CH" dirty="0" err="1"/>
              <a:t>coal</a:t>
            </a:r>
            <a:r>
              <a:rPr lang="de-CH" dirty="0"/>
              <a:t> </a:t>
            </a:r>
            <a:r>
              <a:rPr lang="de-CH" dirty="0" err="1"/>
              <a:t>fired</a:t>
            </a:r>
            <a:r>
              <a:rPr lang="de-CH" dirty="0"/>
              <a:t> </a:t>
            </a:r>
            <a:r>
              <a:rPr lang="de-CH" dirty="0" err="1"/>
              <a:t>electricity</a:t>
            </a:r>
            <a:r>
              <a:rPr lang="de-CH" dirty="0"/>
              <a:t> </a:t>
            </a:r>
            <a:r>
              <a:rPr lang="de-CH" dirty="0" err="1"/>
              <a:t>plants</a:t>
            </a:r>
            <a:endParaRPr lang="de-CH" dirty="0"/>
          </a:p>
        </p:txBody>
      </p:sp>
      <p:graphicFrame>
        <p:nvGraphicFramePr>
          <p:cNvPr id="9" name="Content Placeholder 5"/>
          <p:cNvGraphicFramePr>
            <a:graphicFrameLocks/>
          </p:cNvGraphicFramePr>
          <p:nvPr>
            <p:extLst/>
          </p:nvPr>
        </p:nvGraphicFramePr>
        <p:xfrm>
          <a:off x="453613" y="1187813"/>
          <a:ext cx="4649043" cy="4918479"/>
        </p:xfrm>
        <a:graphic>
          <a:graphicData uri="http://schemas.openxmlformats.org/drawingml/2006/table">
            <a:tbl>
              <a:tblPr/>
              <a:tblGrid>
                <a:gridCol w="4649043">
                  <a:extLst>
                    <a:ext uri="{9D8B030D-6E8A-4147-A177-3AD203B41FA5}">
                      <a16:colId xmlns:a16="http://schemas.microsoft.com/office/drawing/2014/main" val="20000"/>
                    </a:ext>
                  </a:extLst>
                </a:gridCol>
              </a:tblGrid>
              <a:tr h="255985">
                <a:tc>
                  <a:txBody>
                    <a:bodyPr/>
                    <a:lstStyle/>
                    <a:p>
                      <a:pPr algn="ctr" fontAlgn="ctr"/>
                      <a:r>
                        <a:rPr lang="en-US" sz="1600" b="1" i="0" u="none" strike="noStrike" dirty="0" err="1">
                          <a:solidFill>
                            <a:srgbClr val="000000"/>
                          </a:solidFill>
                          <a:effectLst/>
                          <a:latin typeface="+mn-lt"/>
                        </a:rPr>
                        <a:t>Technosphere</a:t>
                      </a:r>
                      <a:endParaRPr lang="en-US" sz="1600" b="1" i="0" u="none" strike="noStrike" dirty="0">
                        <a:solidFill>
                          <a:srgbClr val="000000"/>
                        </a:solidFill>
                        <a:effectLst/>
                        <a:latin typeface="+mn-lt"/>
                      </a:endParaRPr>
                    </a:p>
                  </a:txBody>
                  <a:tcPr marL="12700" marR="12700" marT="9525" marB="0" anchor="ctr">
                    <a:lnL>
                      <a:noFill/>
                    </a:lnL>
                    <a:lnR>
                      <a:noFill/>
                    </a:lnR>
                    <a:lnT>
                      <a:noFill/>
                    </a:lnT>
                    <a:lnB>
                      <a:noFill/>
                    </a:lnB>
                  </a:tcPr>
                </a:tc>
                <a:extLst>
                  <a:ext uri="{0D108BD9-81ED-4DB2-BD59-A6C34878D82A}">
                    <a16:rowId xmlns:a16="http://schemas.microsoft.com/office/drawing/2014/main" val="10000"/>
                  </a:ext>
                </a:extLst>
              </a:tr>
              <a:tr h="438150">
                <a:tc>
                  <a:txBody>
                    <a:bodyPr/>
                    <a:lstStyle/>
                    <a:p>
                      <a:pPr algn="l" fontAlgn="ctr"/>
                      <a:r>
                        <a:rPr lang="en-US" sz="1400" b="0" i="0" u="none" strike="noStrike" dirty="0">
                          <a:solidFill>
                            <a:srgbClr val="FF0000"/>
                          </a:solidFill>
                          <a:effectLst/>
                          <a:latin typeface="+mn-lt"/>
                        </a:rPr>
                        <a:t>market for NOx retained by selective catalytic reduction</a:t>
                      </a:r>
                    </a:p>
                  </a:txBody>
                  <a:tcPr marL="12700" marR="12700" marT="9525" marB="0" anchor="ctr">
                    <a:lnL>
                      <a:noFill/>
                    </a:lnL>
                    <a:lnR>
                      <a:noFill/>
                    </a:lnR>
                    <a:lnT>
                      <a:noFill/>
                    </a:lnT>
                    <a:lnB>
                      <a:noFill/>
                    </a:lnB>
                  </a:tcPr>
                </a:tc>
                <a:extLst>
                  <a:ext uri="{0D108BD9-81ED-4DB2-BD59-A6C34878D82A}">
                    <a16:rowId xmlns:a16="http://schemas.microsoft.com/office/drawing/2014/main" val="10001"/>
                  </a:ext>
                </a:extLst>
              </a:tr>
              <a:tr h="438150">
                <a:tc>
                  <a:txBody>
                    <a:bodyPr/>
                    <a:lstStyle/>
                    <a:p>
                      <a:pPr algn="l" fontAlgn="ctr"/>
                      <a:r>
                        <a:rPr lang="en-US" sz="1400" b="0" i="0" u="none" strike="noStrike" dirty="0">
                          <a:solidFill>
                            <a:srgbClr val="FF0000"/>
                          </a:solidFill>
                          <a:effectLst/>
                          <a:latin typeface="+mn-lt"/>
                        </a:rPr>
                        <a:t>market for SOx retained in hard coal flue gas </a:t>
                      </a:r>
                      <a:r>
                        <a:rPr lang="en-US" sz="1400" b="0" i="0" u="none" strike="noStrike" dirty="0" err="1">
                          <a:solidFill>
                            <a:srgbClr val="FF0000"/>
                          </a:solidFill>
                          <a:effectLst/>
                          <a:latin typeface="+mn-lt"/>
                        </a:rPr>
                        <a:t>desulfurisation</a:t>
                      </a:r>
                      <a:endParaRPr lang="en-US" sz="1400" b="0" i="0" u="none" strike="noStrike" dirty="0">
                        <a:solidFill>
                          <a:srgbClr val="FF0000"/>
                        </a:solidFill>
                        <a:effectLst/>
                        <a:latin typeface="+mn-lt"/>
                      </a:endParaRPr>
                    </a:p>
                  </a:txBody>
                  <a:tcPr marL="12700" marR="12700" marT="9525" marB="0" anchor="ctr">
                    <a:lnL>
                      <a:noFill/>
                    </a:lnL>
                    <a:lnR>
                      <a:noFill/>
                    </a:lnR>
                    <a:lnT>
                      <a:noFill/>
                    </a:lnT>
                    <a:lnB>
                      <a:noFill/>
                    </a:lnB>
                  </a:tcPr>
                </a:tc>
                <a:extLst>
                  <a:ext uri="{0D108BD9-81ED-4DB2-BD59-A6C34878D82A}">
                    <a16:rowId xmlns:a16="http://schemas.microsoft.com/office/drawing/2014/main" val="10002"/>
                  </a:ext>
                </a:extLst>
              </a:tr>
              <a:tr h="438150">
                <a:tc>
                  <a:txBody>
                    <a:bodyPr/>
                    <a:lstStyle/>
                    <a:p>
                      <a:pPr algn="l" fontAlgn="ctr"/>
                      <a:r>
                        <a:rPr lang="en-US" sz="1400" b="0" i="0" u="none" strike="noStrike" dirty="0">
                          <a:solidFill>
                            <a:srgbClr val="FF0000"/>
                          </a:solidFill>
                          <a:effectLst/>
                          <a:latin typeface="+mn-lt"/>
                        </a:rPr>
                        <a:t>market for SOx retained in lignite flue gas </a:t>
                      </a:r>
                      <a:r>
                        <a:rPr lang="en-US" sz="1400" b="0" i="0" u="none" strike="noStrike" dirty="0" err="1">
                          <a:solidFill>
                            <a:srgbClr val="FF0000"/>
                          </a:solidFill>
                          <a:effectLst/>
                          <a:latin typeface="+mn-lt"/>
                        </a:rPr>
                        <a:t>desulfurisation</a:t>
                      </a:r>
                      <a:endParaRPr lang="en-US" sz="1400" b="0" i="0" u="none" strike="noStrike" dirty="0">
                        <a:solidFill>
                          <a:srgbClr val="FF0000"/>
                        </a:solidFill>
                        <a:effectLst/>
                        <a:latin typeface="+mn-lt"/>
                      </a:endParaRPr>
                    </a:p>
                  </a:txBody>
                  <a:tcPr marL="12700" marR="12700" marT="9525" marB="0" anchor="ctr">
                    <a:lnL>
                      <a:noFill/>
                    </a:lnL>
                    <a:lnR>
                      <a:noFill/>
                    </a:lnR>
                    <a:lnT>
                      <a:noFill/>
                    </a:lnT>
                    <a:lnB>
                      <a:noFill/>
                    </a:lnB>
                  </a:tcPr>
                </a:tc>
                <a:extLst>
                  <a:ext uri="{0D108BD9-81ED-4DB2-BD59-A6C34878D82A}">
                    <a16:rowId xmlns:a16="http://schemas.microsoft.com/office/drawing/2014/main" val="10003"/>
                  </a:ext>
                </a:extLst>
              </a:tr>
              <a:tr h="223838">
                <a:tc>
                  <a:txBody>
                    <a:bodyPr/>
                    <a:lstStyle/>
                    <a:p>
                      <a:pPr algn="l" fontAlgn="ctr"/>
                      <a:r>
                        <a:rPr lang="en-US" sz="1400" b="0" i="0" u="none" strike="noStrike" dirty="0">
                          <a:solidFill>
                            <a:srgbClr val="0070C0"/>
                          </a:solidFill>
                          <a:effectLst/>
                          <a:latin typeface="+mn-lt"/>
                        </a:rPr>
                        <a:t>market for chlorine gaseous</a:t>
                      </a:r>
                    </a:p>
                  </a:txBody>
                  <a:tcPr marL="12700" marR="12700" marT="9525" marB="0" anchor="ctr">
                    <a:lnL>
                      <a:noFill/>
                    </a:lnL>
                    <a:lnR>
                      <a:noFill/>
                    </a:lnR>
                    <a:lnT>
                      <a:noFill/>
                    </a:lnT>
                    <a:lnB>
                      <a:noFill/>
                    </a:lnB>
                  </a:tcPr>
                </a:tc>
                <a:extLst>
                  <a:ext uri="{0D108BD9-81ED-4DB2-BD59-A6C34878D82A}">
                    <a16:rowId xmlns:a16="http://schemas.microsoft.com/office/drawing/2014/main" val="10004"/>
                  </a:ext>
                </a:extLst>
              </a:tr>
              <a:tr h="223838">
                <a:tc>
                  <a:txBody>
                    <a:bodyPr/>
                    <a:lstStyle/>
                    <a:p>
                      <a:pPr algn="l" fontAlgn="ctr"/>
                      <a:r>
                        <a:rPr lang="en-US" sz="1400" b="0" i="0" u="none" strike="noStrike" dirty="0">
                          <a:solidFill>
                            <a:srgbClr val="0070C0"/>
                          </a:solidFill>
                          <a:effectLst/>
                          <a:latin typeface="+mn-lt"/>
                        </a:rPr>
                        <a:t>market for hard coal</a:t>
                      </a:r>
                    </a:p>
                  </a:txBody>
                  <a:tcPr marL="12700" marR="12700" marT="9525" marB="0" anchor="ctr">
                    <a:lnL>
                      <a:noFill/>
                    </a:lnL>
                    <a:lnR>
                      <a:noFill/>
                    </a:lnR>
                    <a:lnT>
                      <a:noFill/>
                    </a:lnT>
                    <a:lnB>
                      <a:noFill/>
                    </a:lnB>
                  </a:tcPr>
                </a:tc>
                <a:extLst>
                  <a:ext uri="{0D108BD9-81ED-4DB2-BD59-A6C34878D82A}">
                    <a16:rowId xmlns:a16="http://schemas.microsoft.com/office/drawing/2014/main" val="10005"/>
                  </a:ext>
                </a:extLst>
              </a:tr>
              <a:tr h="223838">
                <a:tc>
                  <a:txBody>
                    <a:bodyPr/>
                    <a:lstStyle/>
                    <a:p>
                      <a:pPr algn="l" fontAlgn="ctr"/>
                      <a:r>
                        <a:rPr lang="en-US" sz="1400" b="0" i="0" u="none" strike="noStrike" dirty="0">
                          <a:solidFill>
                            <a:srgbClr val="0070C0"/>
                          </a:solidFill>
                          <a:effectLst/>
                          <a:latin typeface="+mn-lt"/>
                        </a:rPr>
                        <a:t>market for hard coal ash</a:t>
                      </a:r>
                    </a:p>
                  </a:txBody>
                  <a:tcPr marL="12700" marR="12700" marT="9525" marB="0" anchor="ctr">
                    <a:lnL>
                      <a:noFill/>
                    </a:lnL>
                    <a:lnR>
                      <a:noFill/>
                    </a:lnR>
                    <a:lnT>
                      <a:noFill/>
                    </a:lnT>
                    <a:lnB>
                      <a:noFill/>
                    </a:lnB>
                  </a:tcPr>
                </a:tc>
                <a:extLst>
                  <a:ext uri="{0D108BD9-81ED-4DB2-BD59-A6C34878D82A}">
                    <a16:rowId xmlns:a16="http://schemas.microsoft.com/office/drawing/2014/main" val="10006"/>
                  </a:ext>
                </a:extLst>
              </a:tr>
              <a:tr h="223838">
                <a:tc>
                  <a:txBody>
                    <a:bodyPr/>
                    <a:lstStyle/>
                    <a:p>
                      <a:pPr algn="l" fontAlgn="ctr"/>
                      <a:r>
                        <a:rPr lang="en-US" sz="1400" b="0" i="0" u="none" strike="noStrike" dirty="0">
                          <a:solidFill>
                            <a:srgbClr val="0070C0"/>
                          </a:solidFill>
                          <a:effectLst/>
                          <a:latin typeface="+mn-lt"/>
                        </a:rPr>
                        <a:t>market for hard coal power plant</a:t>
                      </a:r>
                    </a:p>
                  </a:txBody>
                  <a:tcPr marL="12700" marR="12700" marT="9525" marB="0" anchor="ctr">
                    <a:lnL>
                      <a:noFill/>
                    </a:lnL>
                    <a:lnR>
                      <a:noFill/>
                    </a:lnR>
                    <a:lnT>
                      <a:noFill/>
                    </a:lnT>
                    <a:lnB>
                      <a:noFill/>
                    </a:lnB>
                  </a:tcPr>
                </a:tc>
                <a:extLst>
                  <a:ext uri="{0D108BD9-81ED-4DB2-BD59-A6C34878D82A}">
                    <a16:rowId xmlns:a16="http://schemas.microsoft.com/office/drawing/2014/main" val="10007"/>
                  </a:ext>
                </a:extLst>
              </a:tr>
              <a:tr h="223838">
                <a:tc>
                  <a:txBody>
                    <a:bodyPr/>
                    <a:lstStyle/>
                    <a:p>
                      <a:pPr algn="l" fontAlgn="ctr"/>
                      <a:r>
                        <a:rPr lang="en-US" sz="1400" b="0" i="0" u="none" strike="noStrike" dirty="0">
                          <a:solidFill>
                            <a:srgbClr val="0070C0"/>
                          </a:solidFill>
                          <a:effectLst/>
                          <a:latin typeface="+mn-lt"/>
                        </a:rPr>
                        <a:t>market for light fuel oil</a:t>
                      </a:r>
                    </a:p>
                  </a:txBody>
                  <a:tcPr marL="12700" marR="12700" marT="9525" marB="0" anchor="ctr">
                    <a:lnL>
                      <a:noFill/>
                    </a:lnL>
                    <a:lnR>
                      <a:noFill/>
                    </a:lnR>
                    <a:lnT>
                      <a:noFill/>
                    </a:lnT>
                    <a:lnB>
                      <a:noFill/>
                    </a:lnB>
                  </a:tcPr>
                </a:tc>
                <a:extLst>
                  <a:ext uri="{0D108BD9-81ED-4DB2-BD59-A6C34878D82A}">
                    <a16:rowId xmlns:a16="http://schemas.microsoft.com/office/drawing/2014/main" val="10008"/>
                  </a:ext>
                </a:extLst>
              </a:tr>
              <a:tr h="223838">
                <a:tc>
                  <a:txBody>
                    <a:bodyPr/>
                    <a:lstStyle/>
                    <a:p>
                      <a:pPr algn="l" fontAlgn="ctr"/>
                      <a:r>
                        <a:rPr lang="en-US" sz="1400" b="0" i="0" u="none" strike="noStrike" dirty="0">
                          <a:solidFill>
                            <a:srgbClr val="0070C0"/>
                          </a:solidFill>
                          <a:effectLst/>
                          <a:latin typeface="+mn-lt"/>
                        </a:rPr>
                        <a:t>market for lignite</a:t>
                      </a:r>
                    </a:p>
                  </a:txBody>
                  <a:tcPr marL="12700" marR="12700" marT="9525" marB="0" anchor="ctr">
                    <a:lnL>
                      <a:noFill/>
                    </a:lnL>
                    <a:lnR>
                      <a:noFill/>
                    </a:lnR>
                    <a:lnT>
                      <a:noFill/>
                    </a:lnT>
                    <a:lnB>
                      <a:noFill/>
                    </a:lnB>
                  </a:tcPr>
                </a:tc>
                <a:extLst>
                  <a:ext uri="{0D108BD9-81ED-4DB2-BD59-A6C34878D82A}">
                    <a16:rowId xmlns:a16="http://schemas.microsoft.com/office/drawing/2014/main" val="10009"/>
                  </a:ext>
                </a:extLst>
              </a:tr>
              <a:tr h="223838">
                <a:tc>
                  <a:txBody>
                    <a:bodyPr/>
                    <a:lstStyle/>
                    <a:p>
                      <a:pPr algn="l" fontAlgn="ctr"/>
                      <a:r>
                        <a:rPr lang="en-US" sz="1400" b="0" i="0" u="none" strike="noStrike" dirty="0">
                          <a:solidFill>
                            <a:srgbClr val="0070C0"/>
                          </a:solidFill>
                          <a:effectLst/>
                          <a:latin typeface="+mn-lt"/>
                        </a:rPr>
                        <a:t>market for lignite ash</a:t>
                      </a:r>
                    </a:p>
                  </a:txBody>
                  <a:tcPr marL="12700" marR="12700" marT="9525" marB="0" anchor="ctr">
                    <a:lnL>
                      <a:noFill/>
                    </a:lnL>
                    <a:lnR>
                      <a:noFill/>
                    </a:lnR>
                    <a:lnT>
                      <a:noFill/>
                    </a:lnT>
                    <a:lnB>
                      <a:noFill/>
                    </a:lnB>
                  </a:tcPr>
                </a:tc>
                <a:extLst>
                  <a:ext uri="{0D108BD9-81ED-4DB2-BD59-A6C34878D82A}">
                    <a16:rowId xmlns:a16="http://schemas.microsoft.com/office/drawing/2014/main" val="10010"/>
                  </a:ext>
                </a:extLst>
              </a:tr>
              <a:tr h="223838">
                <a:tc>
                  <a:txBody>
                    <a:bodyPr/>
                    <a:lstStyle/>
                    <a:p>
                      <a:pPr algn="l" fontAlgn="ctr"/>
                      <a:r>
                        <a:rPr lang="en-US" sz="1400" b="0" i="0" u="none" strike="noStrike" dirty="0">
                          <a:solidFill>
                            <a:srgbClr val="0070C0"/>
                          </a:solidFill>
                          <a:effectLst/>
                          <a:latin typeface="+mn-lt"/>
                        </a:rPr>
                        <a:t>market for lignite power plant</a:t>
                      </a:r>
                    </a:p>
                  </a:txBody>
                  <a:tcPr marL="12700" marR="12700" marT="9525" marB="0" anchor="ctr">
                    <a:lnL>
                      <a:noFill/>
                    </a:lnL>
                    <a:lnR>
                      <a:noFill/>
                    </a:lnR>
                    <a:lnT>
                      <a:noFill/>
                    </a:lnT>
                    <a:lnB>
                      <a:noFill/>
                    </a:lnB>
                  </a:tcPr>
                </a:tc>
                <a:extLst>
                  <a:ext uri="{0D108BD9-81ED-4DB2-BD59-A6C34878D82A}">
                    <a16:rowId xmlns:a16="http://schemas.microsoft.com/office/drawing/2014/main" val="10011"/>
                  </a:ext>
                </a:extLst>
              </a:tr>
              <a:tr h="223838">
                <a:tc>
                  <a:txBody>
                    <a:bodyPr/>
                    <a:lstStyle/>
                    <a:p>
                      <a:pPr algn="l" fontAlgn="ctr"/>
                      <a:r>
                        <a:rPr lang="en-US" sz="1400" b="0" i="0" u="none" strike="noStrike">
                          <a:solidFill>
                            <a:srgbClr val="0070C0"/>
                          </a:solidFill>
                          <a:effectLst/>
                          <a:latin typeface="+mn-lt"/>
                        </a:rPr>
                        <a:t>market for petroleum coke</a:t>
                      </a:r>
                    </a:p>
                  </a:txBody>
                  <a:tcPr marL="12700" marR="12700" marT="9525" marB="0" anchor="ctr">
                    <a:lnL>
                      <a:noFill/>
                    </a:lnL>
                    <a:lnR>
                      <a:noFill/>
                    </a:lnR>
                    <a:lnT>
                      <a:noFill/>
                    </a:lnT>
                    <a:lnB>
                      <a:noFill/>
                    </a:lnB>
                  </a:tcPr>
                </a:tc>
                <a:extLst>
                  <a:ext uri="{0D108BD9-81ED-4DB2-BD59-A6C34878D82A}">
                    <a16:rowId xmlns:a16="http://schemas.microsoft.com/office/drawing/2014/main" val="10012"/>
                  </a:ext>
                </a:extLst>
              </a:tr>
              <a:tr h="223838">
                <a:tc>
                  <a:txBody>
                    <a:bodyPr/>
                    <a:lstStyle/>
                    <a:p>
                      <a:pPr algn="l" fontAlgn="ctr"/>
                      <a:r>
                        <a:rPr lang="en-US" sz="1400" b="0" i="0" u="none" strike="noStrike" dirty="0">
                          <a:solidFill>
                            <a:srgbClr val="0070C0"/>
                          </a:solidFill>
                          <a:effectLst/>
                          <a:latin typeface="+mn-lt"/>
                        </a:rPr>
                        <a:t>market for residue from cooling tower</a:t>
                      </a:r>
                    </a:p>
                  </a:txBody>
                  <a:tcPr marL="12700" marR="12700" marT="9525" marB="0" anchor="ctr">
                    <a:lnL>
                      <a:noFill/>
                    </a:lnL>
                    <a:lnR>
                      <a:noFill/>
                    </a:lnR>
                    <a:lnT>
                      <a:noFill/>
                    </a:lnT>
                    <a:lnB>
                      <a:noFill/>
                    </a:lnB>
                  </a:tcPr>
                </a:tc>
                <a:extLst>
                  <a:ext uri="{0D108BD9-81ED-4DB2-BD59-A6C34878D82A}">
                    <a16:rowId xmlns:a16="http://schemas.microsoft.com/office/drawing/2014/main" val="10013"/>
                  </a:ext>
                </a:extLst>
              </a:tr>
              <a:tr h="223838">
                <a:tc>
                  <a:txBody>
                    <a:bodyPr/>
                    <a:lstStyle/>
                    <a:p>
                      <a:pPr algn="l" fontAlgn="ctr"/>
                      <a:r>
                        <a:rPr lang="en-US" sz="1400" b="0" i="0" u="none" strike="noStrike" dirty="0">
                          <a:solidFill>
                            <a:srgbClr val="0070C0"/>
                          </a:solidFill>
                          <a:effectLst/>
                          <a:latin typeface="+mn-lt"/>
                        </a:rPr>
                        <a:t>market for transport freight sea transoceanic</a:t>
                      </a:r>
                    </a:p>
                  </a:txBody>
                  <a:tcPr marL="12700" marR="12700" marT="9525" marB="0" anchor="ctr">
                    <a:lnL>
                      <a:noFill/>
                    </a:lnL>
                    <a:lnR>
                      <a:noFill/>
                    </a:lnR>
                    <a:lnT>
                      <a:noFill/>
                    </a:lnT>
                    <a:lnB>
                      <a:noFill/>
                    </a:lnB>
                  </a:tcPr>
                </a:tc>
                <a:extLst>
                  <a:ext uri="{0D108BD9-81ED-4DB2-BD59-A6C34878D82A}">
                    <a16:rowId xmlns:a16="http://schemas.microsoft.com/office/drawing/2014/main" val="10014"/>
                  </a:ext>
                </a:extLst>
              </a:tr>
              <a:tr h="438150">
                <a:tc>
                  <a:txBody>
                    <a:bodyPr/>
                    <a:lstStyle/>
                    <a:p>
                      <a:pPr algn="l" fontAlgn="ctr"/>
                      <a:r>
                        <a:rPr lang="en-US" sz="1400" b="0" i="0" u="none" strike="noStrike" dirty="0">
                          <a:solidFill>
                            <a:srgbClr val="0070C0"/>
                          </a:solidFill>
                          <a:effectLst/>
                          <a:latin typeface="+mn-lt"/>
                        </a:rPr>
                        <a:t>market for water completely softened from </a:t>
                      </a:r>
                      <a:r>
                        <a:rPr lang="en-US" sz="1400" b="0" i="0" u="none" strike="noStrike" dirty="0" err="1">
                          <a:solidFill>
                            <a:srgbClr val="0070C0"/>
                          </a:solidFill>
                          <a:effectLst/>
                          <a:latin typeface="+mn-lt"/>
                        </a:rPr>
                        <a:t>decarbonised</a:t>
                      </a:r>
                      <a:r>
                        <a:rPr lang="en-US" sz="1400" b="0" i="0" u="none" strike="noStrike" dirty="0">
                          <a:solidFill>
                            <a:srgbClr val="0070C0"/>
                          </a:solidFill>
                          <a:effectLst/>
                          <a:latin typeface="+mn-lt"/>
                        </a:rPr>
                        <a:t> water at user</a:t>
                      </a:r>
                    </a:p>
                  </a:txBody>
                  <a:tcPr marL="12700" marR="12700" marT="9525" marB="0" anchor="ctr">
                    <a:lnL>
                      <a:noFill/>
                    </a:lnL>
                    <a:lnR>
                      <a:noFill/>
                    </a:lnR>
                    <a:lnT>
                      <a:noFill/>
                    </a:lnT>
                    <a:lnB>
                      <a:noFill/>
                    </a:lnB>
                  </a:tcPr>
                </a:tc>
                <a:extLst>
                  <a:ext uri="{0D108BD9-81ED-4DB2-BD59-A6C34878D82A}">
                    <a16:rowId xmlns:a16="http://schemas.microsoft.com/office/drawing/2014/main" val="10015"/>
                  </a:ext>
                </a:extLst>
              </a:tr>
              <a:tr h="223838">
                <a:tc>
                  <a:txBody>
                    <a:bodyPr/>
                    <a:lstStyle/>
                    <a:p>
                      <a:pPr algn="l" fontAlgn="ctr"/>
                      <a:r>
                        <a:rPr lang="en-US" sz="1400" b="0" i="0" u="none" strike="noStrike" dirty="0">
                          <a:solidFill>
                            <a:srgbClr val="0070C0"/>
                          </a:solidFill>
                          <a:effectLst/>
                          <a:latin typeface="+mn-lt"/>
                        </a:rPr>
                        <a:t>market for water </a:t>
                      </a:r>
                      <a:r>
                        <a:rPr lang="en-US" sz="1400" b="0" i="0" u="none" strike="noStrike" dirty="0" err="1">
                          <a:solidFill>
                            <a:srgbClr val="0070C0"/>
                          </a:solidFill>
                          <a:effectLst/>
                          <a:latin typeface="+mn-lt"/>
                        </a:rPr>
                        <a:t>decarbonised</a:t>
                      </a:r>
                      <a:r>
                        <a:rPr lang="en-US" sz="1400" b="0" i="0" u="none" strike="noStrike" dirty="0">
                          <a:solidFill>
                            <a:srgbClr val="0070C0"/>
                          </a:solidFill>
                          <a:effectLst/>
                          <a:latin typeface="+mn-lt"/>
                        </a:rPr>
                        <a:t> at user</a:t>
                      </a:r>
                    </a:p>
                  </a:txBody>
                  <a:tcPr marL="12700" marR="12700" marT="9525" marB="0" anchor="ctr">
                    <a:lnL>
                      <a:noFill/>
                    </a:lnL>
                    <a:lnR>
                      <a:noFill/>
                    </a:lnR>
                    <a:lnT>
                      <a:noFill/>
                    </a:lnT>
                    <a:lnB>
                      <a:noFill/>
                    </a:lnB>
                  </a:tcPr>
                </a:tc>
                <a:extLst>
                  <a:ext uri="{0D108BD9-81ED-4DB2-BD59-A6C34878D82A}">
                    <a16:rowId xmlns:a16="http://schemas.microsoft.com/office/drawing/2014/main" val="10016"/>
                  </a:ext>
                </a:extLst>
              </a:tr>
              <a:tr h="223838">
                <a:tc>
                  <a:txBody>
                    <a:bodyPr/>
                    <a:lstStyle/>
                    <a:p>
                      <a:pPr algn="l" fontAlgn="ctr"/>
                      <a:r>
                        <a:rPr lang="en-US" sz="1400" b="0" i="0" u="none" strike="noStrike" dirty="0">
                          <a:solidFill>
                            <a:srgbClr val="0070C0"/>
                          </a:solidFill>
                          <a:effectLst/>
                          <a:latin typeface="+mn-lt"/>
                        </a:rPr>
                        <a:t>market group for light fuel oil</a:t>
                      </a:r>
                    </a:p>
                  </a:txBody>
                  <a:tcPr marL="12700" marR="12700" marT="9525" marB="0" anchor="ctr">
                    <a:lnL>
                      <a:noFill/>
                    </a:lnL>
                    <a:lnR>
                      <a:noFill/>
                    </a:lnR>
                    <a:lnT>
                      <a:noFill/>
                    </a:lnT>
                    <a:lnB>
                      <a:noFill/>
                    </a:lnB>
                  </a:tcPr>
                </a:tc>
                <a:extLst>
                  <a:ext uri="{0D108BD9-81ED-4DB2-BD59-A6C34878D82A}">
                    <a16:rowId xmlns:a16="http://schemas.microsoft.com/office/drawing/2014/main" val="1001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68170521"/>
              </p:ext>
            </p:extLst>
          </p:nvPr>
        </p:nvGraphicFramePr>
        <p:xfrm>
          <a:off x="5398003" y="1132563"/>
          <a:ext cx="7126233" cy="5702106"/>
        </p:xfrm>
        <a:graphic>
          <a:graphicData uri="http://schemas.openxmlformats.org/drawingml/2006/table">
            <a:tbl>
              <a:tblPr/>
              <a:tblGrid>
                <a:gridCol w="2016224">
                  <a:extLst>
                    <a:ext uri="{9D8B030D-6E8A-4147-A177-3AD203B41FA5}">
                      <a16:colId xmlns:a16="http://schemas.microsoft.com/office/drawing/2014/main" val="20000"/>
                    </a:ext>
                  </a:extLst>
                </a:gridCol>
                <a:gridCol w="3106057">
                  <a:extLst>
                    <a:ext uri="{9D8B030D-6E8A-4147-A177-3AD203B41FA5}">
                      <a16:colId xmlns:a16="http://schemas.microsoft.com/office/drawing/2014/main" val="20001"/>
                    </a:ext>
                  </a:extLst>
                </a:gridCol>
                <a:gridCol w="2003952">
                  <a:extLst>
                    <a:ext uri="{9D8B030D-6E8A-4147-A177-3AD203B41FA5}">
                      <a16:colId xmlns:a16="http://schemas.microsoft.com/office/drawing/2014/main" val="20002"/>
                    </a:ext>
                  </a:extLst>
                </a:gridCol>
              </a:tblGrid>
              <a:tr h="360040">
                <a:tc gridSpan="3">
                  <a:txBody>
                    <a:bodyPr/>
                    <a:lstStyle/>
                    <a:p>
                      <a:pPr algn="ctr" fontAlgn="b"/>
                      <a:r>
                        <a:rPr lang="en-US" sz="1600" b="1" i="0" u="none" strike="noStrike" kern="1200" dirty="0">
                          <a:solidFill>
                            <a:srgbClr val="000000"/>
                          </a:solidFill>
                          <a:effectLst/>
                          <a:latin typeface="+mn-lt"/>
                          <a:ea typeface="+mn-ea"/>
                          <a:cs typeface="+mn-cs"/>
                        </a:rPr>
                        <a:t>Biosphere</a:t>
                      </a:r>
                    </a:p>
                  </a:txBody>
                  <a:tcPr marL="0" marR="0" marT="0" marB="0" anchor="b">
                    <a:lnL>
                      <a:noFill/>
                    </a:lnL>
                    <a:lnR>
                      <a:noFill/>
                    </a:lnR>
                    <a:lnT>
                      <a:noFill/>
                    </a:lnT>
                    <a:lnB>
                      <a:noFill/>
                    </a:lnB>
                    <a:lnTlToBr w="12700" cmpd="sng">
                      <a:noFill/>
                      <a:prstDash val="solid"/>
                    </a:lnTlToBr>
                    <a:lnBlToTr w="12700" cmpd="sng">
                      <a:noFill/>
                      <a:prstDash val="solid"/>
                    </a:lnBlToTr>
                  </a:tcPr>
                </a:tc>
                <a:tc hMerge="1">
                  <a:txBody>
                    <a:bodyPr/>
                    <a:lstStyle/>
                    <a:p>
                      <a:endParaRPr lang="de-CH"/>
                    </a:p>
                  </a:txBody>
                  <a:tcPr>
                    <a:lnL>
                      <a:noFill/>
                    </a:lnL>
                    <a:lnR>
                      <a:noFill/>
                    </a:lnR>
                    <a:lnT>
                      <a:noFill/>
                    </a:lnT>
                    <a:lnB>
                      <a:noFill/>
                    </a:lnB>
                  </a:tcPr>
                </a:tc>
                <a:tc hMerge="1">
                  <a:txBody>
                    <a:bodyPr/>
                    <a:lstStyle/>
                    <a:p>
                      <a:endParaRPr lang="de-CH"/>
                    </a:p>
                  </a:txBody>
                  <a:tcPr>
                    <a:lnL>
                      <a:noFill/>
                    </a:lnL>
                    <a:lnR>
                      <a:noFill/>
                    </a:lnR>
                    <a:lnT>
                      <a:noFill/>
                    </a:lnT>
                    <a:lnB>
                      <a:noFill/>
                    </a:lnB>
                  </a:tcPr>
                </a:tc>
                <a:extLst>
                  <a:ext uri="{0D108BD9-81ED-4DB2-BD59-A6C34878D82A}">
                    <a16:rowId xmlns:a16="http://schemas.microsoft.com/office/drawing/2014/main" val="10000"/>
                  </a:ext>
                </a:extLst>
              </a:tr>
              <a:tr h="182880">
                <a:tc>
                  <a:txBody>
                    <a:bodyPr/>
                    <a:lstStyle/>
                    <a:p>
                      <a:pPr algn="l" rtl="0" fontAlgn="ctr"/>
                      <a:r>
                        <a:rPr lang="en-US" sz="1200" b="0" i="0" u="none" strike="noStrike" dirty="0" err="1">
                          <a:solidFill>
                            <a:srgbClr val="0070C0"/>
                          </a:solidFill>
                          <a:effectLst/>
                          <a:latin typeface="Calibri"/>
                        </a:rPr>
                        <a:t>Acenaphthene</a:t>
                      </a:r>
                      <a:endParaRPr lang="en-US" sz="1200" b="0" i="0" u="none" strike="noStrike" dirty="0">
                        <a:solidFill>
                          <a:srgbClr val="0070C0"/>
                        </a:solidFill>
                        <a:effectLst/>
                        <a:latin typeface="Calibri"/>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70C0"/>
                          </a:solidFill>
                          <a:effectLst/>
                          <a:latin typeface="Calibri"/>
                        </a:rPr>
                        <a:t> </a:t>
                      </a:r>
                      <a:r>
                        <a:rPr lang="en-US" sz="1200" b="0" i="0" u="none" strike="noStrike" dirty="0" err="1">
                          <a:solidFill>
                            <a:srgbClr val="0070C0"/>
                          </a:solidFill>
                          <a:effectLst/>
                          <a:latin typeface="Calibri"/>
                        </a:rPr>
                        <a:t>Ethene</a:t>
                      </a:r>
                      <a:r>
                        <a:rPr lang="en-US" sz="1200" b="0" i="0" u="none" strike="noStrike" dirty="0">
                          <a:solidFill>
                            <a:srgbClr val="0070C0"/>
                          </a:solidFill>
                          <a:effectLst/>
                          <a:latin typeface="Calibri"/>
                        </a:rPr>
                        <a:t>  </a:t>
                      </a:r>
                      <a:r>
                        <a:rPr lang="en-US" sz="1200" b="0" i="0" u="none" strike="noStrike" dirty="0" err="1">
                          <a:solidFill>
                            <a:srgbClr val="0070C0"/>
                          </a:solidFill>
                          <a:effectLst/>
                          <a:latin typeface="Calibri"/>
                        </a:rPr>
                        <a:t>tetrachloro</a:t>
                      </a:r>
                      <a:r>
                        <a:rPr lang="en-US" sz="1200" b="0" i="0" u="none" strike="noStrike" dirty="0">
                          <a:solidFill>
                            <a:srgbClr val="0070C0"/>
                          </a:solidFill>
                          <a:effectLst/>
                          <a:latin typeface="Calibri"/>
                        </a:rPr>
                        <a:t>-</a:t>
                      </a:r>
                    </a:p>
                  </a:txBody>
                  <a:tcPr marL="0" marR="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70C0"/>
                          </a:solidFill>
                          <a:effectLst/>
                          <a:latin typeface="Calibri"/>
                        </a:rPr>
                        <a:t> Phenol</a:t>
                      </a:r>
                    </a:p>
                  </a:txBody>
                  <a:tcPr marL="0" marR="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l" rtl="0" fontAlgn="ctr"/>
                      <a:r>
                        <a:rPr lang="en-US" sz="1200" b="0" i="0" u="none" strike="noStrike">
                          <a:solidFill>
                            <a:srgbClr val="0070C0"/>
                          </a:solidFill>
                          <a:effectLst/>
                          <a:latin typeface="Calibri"/>
                        </a:rPr>
                        <a:t>Acrolein</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70C0"/>
                          </a:solidFill>
                          <a:effectLst/>
                          <a:latin typeface="Calibri"/>
                        </a:rPr>
                        <a:t> Formaldehyde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Polonium-210</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2880">
                <a:tc>
                  <a:txBody>
                    <a:bodyPr/>
                    <a:lstStyle/>
                    <a:p>
                      <a:pPr algn="l" rtl="0" fontAlgn="ctr"/>
                      <a:r>
                        <a:rPr lang="en-US" sz="1200" b="0" i="0" u="none" strike="noStrike">
                          <a:solidFill>
                            <a:srgbClr val="0070C0"/>
                          </a:solidFill>
                          <a:effectLst/>
                          <a:latin typeface="Calibri"/>
                        </a:rPr>
                        <a:t>Actinides radioactive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Furan</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Potassium-40</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l" rtl="0" fontAlgn="ctr"/>
                      <a:r>
                        <a:rPr lang="en-US" sz="1200" b="0" i="0" u="none" strike="noStrike">
                          <a:solidFill>
                            <a:srgbClr val="0070C0"/>
                          </a:solidFill>
                          <a:effectLst/>
                          <a:latin typeface="Calibri"/>
                        </a:rPr>
                        <a:t>Aldehydes unspecified</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Hexane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Propane</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82880">
                <a:tc>
                  <a:txBody>
                    <a:bodyPr/>
                    <a:lstStyle/>
                    <a:p>
                      <a:pPr algn="l" rtl="0" fontAlgn="ctr"/>
                      <a:r>
                        <a:rPr lang="en-US" sz="1200" b="0" i="0" u="none" strike="noStrike">
                          <a:solidFill>
                            <a:srgbClr val="0070C0"/>
                          </a:solidFill>
                          <a:effectLst/>
                          <a:latin typeface="Calibri"/>
                        </a:rPr>
                        <a:t>Antimony</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70C0"/>
                          </a:solidFill>
                          <a:effectLst/>
                          <a:latin typeface="Calibri"/>
                        </a:rPr>
                        <a:t> Hydrocarbons aliphatic alkanes cyclic</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Propene</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l" rtl="0" fontAlgn="ctr"/>
                      <a:r>
                        <a:rPr lang="en-US" sz="1200" b="0" i="0" u="none" strike="noStrike">
                          <a:solidFill>
                            <a:srgbClr val="0070C0"/>
                          </a:solidFill>
                          <a:effectLst/>
                          <a:latin typeface="Calibri"/>
                        </a:rPr>
                        <a:t>Arsenic</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70C0"/>
                          </a:solidFill>
                          <a:effectLst/>
                          <a:latin typeface="Calibri"/>
                        </a:rPr>
                        <a:t> Hydrocarbons aliphatic alkanes</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Protactinium-234</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75954">
                <a:tc>
                  <a:txBody>
                    <a:bodyPr/>
                    <a:lstStyle/>
                    <a:p>
                      <a:pPr algn="l" rtl="0" fontAlgn="ctr"/>
                      <a:r>
                        <a:rPr lang="en-US" sz="1200" b="0" i="0" u="none" strike="noStrike">
                          <a:solidFill>
                            <a:srgbClr val="0070C0"/>
                          </a:solidFill>
                          <a:effectLst/>
                          <a:latin typeface="Calibri"/>
                        </a:rPr>
                        <a:t>Barium</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70C0"/>
                          </a:solidFill>
                          <a:effectLst/>
                          <a:latin typeface="Calibri"/>
                        </a:rPr>
                        <a:t> Hydrocarbons aliphatic unsaturated</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Radium-226</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5846">
                <a:tc>
                  <a:txBody>
                    <a:bodyPr/>
                    <a:lstStyle/>
                    <a:p>
                      <a:pPr algn="l" rtl="0" fontAlgn="ctr"/>
                      <a:r>
                        <a:rPr lang="en-US" sz="1200" b="0" i="0" u="none" strike="noStrike">
                          <a:solidFill>
                            <a:srgbClr val="0070C0"/>
                          </a:solidFill>
                          <a:effectLst/>
                          <a:latin typeface="Calibri"/>
                        </a:rPr>
                        <a:t>Benzene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70C0"/>
                          </a:solidFill>
                          <a:effectLst/>
                          <a:latin typeface="Calibri"/>
                        </a:rPr>
                        <a:t> Hydrocarbons chlorinated</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Radium-228</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85846">
                <a:tc>
                  <a:txBody>
                    <a:bodyPr/>
                    <a:lstStyle/>
                    <a:p>
                      <a:pPr algn="l" rtl="0" fontAlgn="ctr"/>
                      <a:r>
                        <a:rPr lang="en-US" sz="1200" b="0" i="0" u="none" strike="noStrike">
                          <a:solidFill>
                            <a:srgbClr val="0070C0"/>
                          </a:solidFill>
                          <a:effectLst/>
                          <a:latin typeface="Calibri"/>
                        </a:rPr>
                        <a:t>Benzene ethyl-</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Hydrogen chloride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Radon-220</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85846">
                <a:tc>
                  <a:txBody>
                    <a:bodyPr/>
                    <a:lstStyle/>
                    <a:p>
                      <a:pPr algn="l" rtl="0" fontAlgn="ctr"/>
                      <a:r>
                        <a:rPr lang="en-US" sz="1200" b="0" i="0" u="none" strike="noStrike">
                          <a:solidFill>
                            <a:srgbClr val="0070C0"/>
                          </a:solidFill>
                          <a:effectLst/>
                          <a:latin typeface="Calibri"/>
                        </a:rPr>
                        <a:t>Benzo(a)pyrene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Hydrogen fluoride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Radon-222</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85846">
                <a:tc>
                  <a:txBody>
                    <a:bodyPr/>
                    <a:lstStyle/>
                    <a:p>
                      <a:pPr algn="l" rtl="0" fontAlgn="ctr"/>
                      <a:r>
                        <a:rPr lang="en-US" sz="1200" b="0" i="0" u="none" strike="noStrike">
                          <a:solidFill>
                            <a:srgbClr val="0070C0"/>
                          </a:solidFill>
                          <a:effectLst/>
                          <a:latin typeface="Calibri"/>
                        </a:rPr>
                        <a:t>Beryllium</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Iodine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70C0"/>
                          </a:solidFill>
                          <a:effectLst/>
                          <a:latin typeface="Calibri"/>
                        </a:rPr>
                        <a:t> </a:t>
                      </a:r>
                      <a:r>
                        <a:rPr lang="en-US" sz="1200" b="1" i="0" u="none" strike="noStrike" dirty="0">
                          <a:solidFill>
                            <a:schemeClr val="accent6"/>
                          </a:solidFill>
                          <a:effectLst/>
                          <a:latin typeface="Calibri"/>
                        </a:rPr>
                        <a:t>Sulfur dioxide</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82880">
                <a:tc>
                  <a:txBody>
                    <a:bodyPr/>
                    <a:lstStyle/>
                    <a:p>
                      <a:pPr algn="l" rtl="0" fontAlgn="ctr"/>
                      <a:r>
                        <a:rPr lang="en-US" sz="1200" b="0" i="0" u="none" strike="noStrike">
                          <a:solidFill>
                            <a:srgbClr val="0070C0"/>
                          </a:solidFill>
                          <a:effectLst/>
                          <a:latin typeface="Calibri"/>
                        </a:rPr>
                        <a:t>Boron</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Lead</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Selenium</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82880">
                <a:tc>
                  <a:txBody>
                    <a:bodyPr/>
                    <a:lstStyle/>
                    <a:p>
                      <a:pPr algn="l" rtl="0" fontAlgn="ctr"/>
                      <a:r>
                        <a:rPr lang="en-US" sz="1200" b="0" i="0" u="none" strike="noStrike">
                          <a:solidFill>
                            <a:srgbClr val="0070C0"/>
                          </a:solidFill>
                          <a:effectLst/>
                          <a:latin typeface="Calibri"/>
                        </a:rPr>
                        <a:t>Bromine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Lead-210</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Strontium</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82880">
                <a:tc>
                  <a:txBody>
                    <a:bodyPr/>
                    <a:lstStyle/>
                    <a:p>
                      <a:pPr algn="l" rtl="0" fontAlgn="ctr"/>
                      <a:r>
                        <a:rPr lang="en-US" sz="1200" b="0" i="0" u="none" strike="noStrike">
                          <a:solidFill>
                            <a:srgbClr val="0070C0"/>
                          </a:solidFill>
                          <a:effectLst/>
                          <a:latin typeface="Calibri"/>
                        </a:rPr>
                        <a:t>Butane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Magnesium</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Styrene</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82880">
                <a:tc>
                  <a:txBody>
                    <a:bodyPr/>
                    <a:lstStyle/>
                    <a:p>
                      <a:pPr algn="l" rtl="0" fontAlgn="ctr"/>
                      <a:r>
                        <a:rPr lang="en-US" sz="1200" b="0" i="0" u="none" strike="noStrike">
                          <a:solidFill>
                            <a:srgbClr val="0070C0"/>
                          </a:solidFill>
                          <a:effectLst/>
                          <a:latin typeface="Calibri"/>
                        </a:rPr>
                        <a:t>Cadmium</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Manganese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Sulfate</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85846">
                <a:tc>
                  <a:txBody>
                    <a:bodyPr/>
                    <a:lstStyle/>
                    <a:p>
                      <a:pPr algn="l" rtl="0" fontAlgn="ctr"/>
                      <a:r>
                        <a:rPr lang="en-US" sz="1200" b="0" i="0" u="none" strike="noStrike">
                          <a:solidFill>
                            <a:srgbClr val="0070C0"/>
                          </a:solidFill>
                          <a:effectLst/>
                          <a:latin typeface="Calibri"/>
                        </a:rPr>
                        <a:t>Carbon dioxide fossil</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Mercury</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Thorium-228</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85846">
                <a:tc>
                  <a:txBody>
                    <a:bodyPr/>
                    <a:lstStyle/>
                    <a:p>
                      <a:pPr algn="l" rtl="0" fontAlgn="ctr"/>
                      <a:r>
                        <a:rPr lang="en-US" sz="1200" b="0" i="0" u="none" strike="noStrike">
                          <a:solidFill>
                            <a:srgbClr val="0070C0"/>
                          </a:solidFill>
                          <a:effectLst/>
                          <a:latin typeface="Calibri"/>
                        </a:rPr>
                        <a:t>Carbon disulfide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70C0"/>
                          </a:solidFill>
                          <a:effectLst/>
                          <a:latin typeface="Calibri"/>
                        </a:rPr>
                        <a:t> </a:t>
                      </a:r>
                      <a:r>
                        <a:rPr lang="en-US" sz="1200" b="1" i="0" u="none" strike="noStrike" dirty="0">
                          <a:solidFill>
                            <a:schemeClr val="accent6"/>
                          </a:solidFill>
                          <a:effectLst/>
                          <a:latin typeface="Calibri"/>
                        </a:rPr>
                        <a:t>Methane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Thorium-230</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85846">
                <a:tc>
                  <a:txBody>
                    <a:bodyPr/>
                    <a:lstStyle/>
                    <a:p>
                      <a:pPr algn="l" rtl="0" fontAlgn="ctr"/>
                      <a:r>
                        <a:rPr lang="en-US" sz="1200" b="1" i="0" u="none" strike="noStrike" dirty="0">
                          <a:solidFill>
                            <a:schemeClr val="accent6"/>
                          </a:solidFill>
                          <a:effectLst/>
                          <a:latin typeface="Calibri"/>
                        </a:rPr>
                        <a:t>Carbon Monoxide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70C0"/>
                          </a:solidFill>
                          <a:effectLst/>
                          <a:latin typeface="Calibri"/>
                        </a:rPr>
                        <a:t> Methane </a:t>
                      </a:r>
                      <a:r>
                        <a:rPr lang="en-US" sz="1200" b="0" i="0" u="none" strike="noStrike" dirty="0" err="1">
                          <a:solidFill>
                            <a:srgbClr val="0070C0"/>
                          </a:solidFill>
                          <a:effectLst/>
                          <a:latin typeface="Calibri"/>
                        </a:rPr>
                        <a:t>dichloro</a:t>
                      </a:r>
                      <a:r>
                        <a:rPr lang="en-US" sz="1200" b="0" i="0" u="none" strike="noStrike" dirty="0">
                          <a:solidFill>
                            <a:srgbClr val="0070C0"/>
                          </a:solidFill>
                          <a:effectLst/>
                          <a:latin typeface="Calibri"/>
                        </a:rPr>
                        <a:t>- HCC-30</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Thorium-232</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85846">
                <a:tc>
                  <a:txBody>
                    <a:bodyPr/>
                    <a:lstStyle/>
                    <a:p>
                      <a:pPr algn="l" rtl="0" fontAlgn="ctr"/>
                      <a:r>
                        <a:rPr lang="en-US" sz="1200" b="0" i="0" u="none" strike="noStrike">
                          <a:solidFill>
                            <a:srgbClr val="0070C0"/>
                          </a:solidFill>
                          <a:effectLst/>
                          <a:latin typeface="Calibri"/>
                        </a:rPr>
                        <a:t>Chloroform</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Methane monochloro- R-40</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Thorium-234</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82880">
                <a:tc>
                  <a:txBody>
                    <a:bodyPr/>
                    <a:lstStyle/>
                    <a:p>
                      <a:pPr algn="l" rtl="0" fontAlgn="ctr"/>
                      <a:r>
                        <a:rPr lang="en-US" sz="1200" b="0" i="0" u="none" strike="noStrike">
                          <a:solidFill>
                            <a:srgbClr val="0070C0"/>
                          </a:solidFill>
                          <a:effectLst/>
                          <a:latin typeface="Calibri"/>
                        </a:rPr>
                        <a:t>Chromium</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Molybdenum</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Toluene</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185846">
                <a:tc>
                  <a:txBody>
                    <a:bodyPr/>
                    <a:lstStyle/>
                    <a:p>
                      <a:pPr algn="l" rtl="0" fontAlgn="ctr"/>
                      <a:r>
                        <a:rPr lang="en-US" sz="1200" b="0" i="0" u="none" strike="noStrike">
                          <a:solidFill>
                            <a:srgbClr val="0070C0"/>
                          </a:solidFill>
                          <a:effectLst/>
                          <a:latin typeface="Calibri"/>
                        </a:rPr>
                        <a:t>Chromium VI</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NMVOC</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Uranium-234</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185846">
                <a:tc>
                  <a:txBody>
                    <a:bodyPr/>
                    <a:lstStyle/>
                    <a:p>
                      <a:pPr algn="l" rtl="0" fontAlgn="ctr"/>
                      <a:r>
                        <a:rPr lang="en-US" sz="1200" b="0" i="0" u="none" strike="noStrike">
                          <a:solidFill>
                            <a:srgbClr val="0070C0"/>
                          </a:solidFill>
                          <a:effectLst/>
                          <a:latin typeface="Calibri"/>
                        </a:rPr>
                        <a:t>Cobalt</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Nickel</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Uranium-238</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185846">
                <a:tc>
                  <a:txBody>
                    <a:bodyPr/>
                    <a:lstStyle/>
                    <a:p>
                      <a:pPr algn="l" rtl="0" fontAlgn="ctr"/>
                      <a:r>
                        <a:rPr lang="en-US" sz="1200" b="0" i="0" u="none" strike="noStrike">
                          <a:solidFill>
                            <a:srgbClr val="0070C0"/>
                          </a:solidFill>
                          <a:effectLst/>
                          <a:latin typeface="Calibri"/>
                        </a:rPr>
                        <a:t>Copper</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1" i="0" u="none" strike="noStrike" dirty="0">
                          <a:solidFill>
                            <a:schemeClr val="accent6"/>
                          </a:solidFill>
                          <a:effectLst/>
                          <a:latin typeface="Calibri"/>
                        </a:rPr>
                        <a:t> Nitrogen oxides</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Vanadium</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182880">
                <a:tc>
                  <a:txBody>
                    <a:bodyPr/>
                    <a:lstStyle/>
                    <a:p>
                      <a:pPr algn="l" rtl="0" fontAlgn="ctr"/>
                      <a:r>
                        <a:rPr lang="en-US" sz="1200" b="0" i="0" u="none" strike="noStrike">
                          <a:solidFill>
                            <a:srgbClr val="0070C0"/>
                          </a:solidFill>
                          <a:effectLst/>
                          <a:latin typeface="Calibri"/>
                        </a:rPr>
                        <a:t>Cumene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70C0"/>
                          </a:solidFill>
                          <a:effectLst/>
                          <a:latin typeface="Calibri"/>
                        </a:rPr>
                        <a:t> PAH</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Water</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182880">
                <a:tc>
                  <a:txBody>
                    <a:bodyPr/>
                    <a:lstStyle/>
                    <a:p>
                      <a:pPr algn="l" rtl="0" fontAlgn="ctr"/>
                      <a:r>
                        <a:rPr lang="en-US" sz="1200" b="0" i="0" u="none" strike="noStrike">
                          <a:solidFill>
                            <a:srgbClr val="0070C0"/>
                          </a:solidFill>
                          <a:effectLst/>
                          <a:latin typeface="Calibri"/>
                        </a:rPr>
                        <a:t>Cyanide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7030A0"/>
                          </a:solidFill>
                          <a:effectLst/>
                          <a:latin typeface="Calibri"/>
                        </a:rPr>
                        <a:t> Particulates &lt; 2.5 um</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Water</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5"/>
                  </a:ext>
                </a:extLst>
              </a:tr>
              <a:tr h="182880">
                <a:tc>
                  <a:txBody>
                    <a:bodyPr/>
                    <a:lstStyle/>
                    <a:p>
                      <a:pPr algn="l" rtl="0" fontAlgn="ctr"/>
                      <a:r>
                        <a:rPr lang="en-US" sz="1200" b="0" i="0" u="none" strike="noStrike">
                          <a:solidFill>
                            <a:srgbClr val="0070C0"/>
                          </a:solidFill>
                          <a:effectLst/>
                          <a:latin typeface="Calibri"/>
                        </a:rPr>
                        <a:t>Dioxins</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7030A0"/>
                          </a:solidFill>
                          <a:effectLst/>
                          <a:latin typeface="Calibri"/>
                        </a:rPr>
                        <a:t> Particulates &gt; 10 um</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Xylene</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6"/>
                  </a:ext>
                </a:extLst>
              </a:tr>
              <a:tr h="182880">
                <a:tc>
                  <a:txBody>
                    <a:bodyPr/>
                    <a:lstStyle/>
                    <a:p>
                      <a:pPr algn="l" rtl="0" fontAlgn="ctr"/>
                      <a:r>
                        <a:rPr lang="en-US" sz="1200" b="0" i="0" u="none" strike="noStrike">
                          <a:solidFill>
                            <a:srgbClr val="0070C0"/>
                          </a:solidFill>
                          <a:effectLst/>
                          <a:latin typeface="Calibri"/>
                        </a:rPr>
                        <a:t>Ethane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pt-BR" sz="1200" b="0" i="0" u="none" strike="noStrike" dirty="0">
                          <a:solidFill>
                            <a:srgbClr val="7030A0"/>
                          </a:solidFill>
                          <a:effectLst/>
                          <a:latin typeface="Calibri"/>
                        </a:rPr>
                        <a:t> </a:t>
                      </a:r>
                      <a:r>
                        <a:rPr lang="pt-BR" sz="1200" b="0" i="0" u="none" strike="noStrike" dirty="0" err="1">
                          <a:solidFill>
                            <a:srgbClr val="7030A0"/>
                          </a:solidFill>
                          <a:effectLst/>
                          <a:latin typeface="Calibri"/>
                        </a:rPr>
                        <a:t>Particulates</a:t>
                      </a:r>
                      <a:r>
                        <a:rPr lang="pt-BR" sz="1200" b="0" i="0" u="none" strike="noStrike" dirty="0">
                          <a:solidFill>
                            <a:srgbClr val="7030A0"/>
                          </a:solidFill>
                          <a:effectLst/>
                          <a:latin typeface="Calibri"/>
                        </a:rPr>
                        <a:t> &gt; 2.5 um </a:t>
                      </a:r>
                      <a:r>
                        <a:rPr lang="pt-BR" sz="1200" b="0" i="0" u="none" strike="noStrike" dirty="0" err="1">
                          <a:solidFill>
                            <a:srgbClr val="7030A0"/>
                          </a:solidFill>
                          <a:effectLst/>
                          <a:latin typeface="Calibri"/>
                        </a:rPr>
                        <a:t>and</a:t>
                      </a:r>
                      <a:r>
                        <a:rPr lang="pt-BR" sz="1200" b="0" i="0" u="none" strike="noStrike" dirty="0">
                          <a:solidFill>
                            <a:srgbClr val="7030A0"/>
                          </a:solidFill>
                          <a:effectLst/>
                          <a:latin typeface="Calibri"/>
                        </a:rPr>
                        <a:t> &lt; 10um</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Zinc</a:t>
                      </a: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7"/>
                  </a:ext>
                </a:extLst>
              </a:tr>
              <a:tr h="278606">
                <a:tc>
                  <a:txBody>
                    <a:bodyPr/>
                    <a:lstStyle/>
                    <a:p>
                      <a:pPr algn="l" rtl="0" fontAlgn="ctr"/>
                      <a:r>
                        <a:rPr lang="en-US" sz="1200" b="0" i="0" u="none" strike="noStrike" dirty="0">
                          <a:solidFill>
                            <a:srgbClr val="0070C0"/>
                          </a:solidFill>
                          <a:effectLst/>
                          <a:latin typeface="Calibri"/>
                        </a:rPr>
                        <a:t>Ethane 12-dichloro-</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ctr"/>
                      <a:r>
                        <a:rPr lang="en-US" sz="1200" b="0" i="0" u="none" strike="noStrike">
                          <a:solidFill>
                            <a:srgbClr val="0070C0"/>
                          </a:solidFill>
                          <a:effectLst/>
                          <a:latin typeface="Calibri"/>
                        </a:rPr>
                        <a:t> Pentane</a:t>
                      </a: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Arial"/>
                      </a:endParaRP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8"/>
                  </a:ext>
                </a:extLst>
              </a:tr>
            </a:tbl>
          </a:graphicData>
        </a:graphic>
      </p:graphicFrame>
      <p:sp>
        <p:nvSpPr>
          <p:cNvPr id="2" name="Slide Number Placeholder 1">
            <a:extLst>
              <a:ext uri="{FF2B5EF4-FFF2-40B4-BE49-F238E27FC236}">
                <a16:creationId xmlns:a16="http://schemas.microsoft.com/office/drawing/2014/main" id="{92C12D50-5668-441A-B059-364D98014839}"/>
              </a:ext>
            </a:extLst>
          </p:cNvPr>
          <p:cNvSpPr>
            <a:spLocks noGrp="1"/>
          </p:cNvSpPr>
          <p:nvPr>
            <p:ph type="sldNum" sz="quarter" idx="16"/>
          </p:nvPr>
        </p:nvSpPr>
        <p:spPr/>
        <p:txBody>
          <a:bodyPr/>
          <a:lstStyle/>
          <a:p>
            <a:pPr algn="r">
              <a:defRPr/>
            </a:pPr>
            <a:r>
              <a:rPr lang="de-DE"/>
              <a:t>Page </a:t>
            </a:r>
            <a:fld id="{EBC07571-3134-BB4B-B83F-1A9FE18D34F3}" type="slidenum">
              <a:rPr lang="de-DE" smtClean="0"/>
              <a:pPr algn="r">
                <a:defRPr/>
              </a:pPr>
              <a:t>38</a:t>
            </a:fld>
            <a:endParaRPr lang="de-DE" dirty="0"/>
          </a:p>
        </p:txBody>
      </p:sp>
    </p:spTree>
    <p:extLst>
      <p:ext uri="{BB962C8B-B14F-4D97-AF65-F5344CB8AC3E}">
        <p14:creationId xmlns:p14="http://schemas.microsoft.com/office/powerpoint/2010/main" val="16591645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r>
              <a:rPr lang="de-CH" dirty="0"/>
              <a:t>Not all Image </a:t>
            </a:r>
            <a:r>
              <a:rPr lang="de-CH" dirty="0" err="1"/>
              <a:t>technologies</a:t>
            </a:r>
            <a:r>
              <a:rPr lang="de-CH" dirty="0"/>
              <a:t> in ecoinvent</a:t>
            </a:r>
          </a:p>
          <a:p>
            <a:pPr lvl="1"/>
            <a:r>
              <a:rPr lang="de-CH" dirty="0"/>
              <a:t>CSP will </a:t>
            </a:r>
            <a:r>
              <a:rPr lang="de-CH" dirty="0" err="1"/>
              <a:t>be</a:t>
            </a:r>
            <a:r>
              <a:rPr lang="de-CH" dirty="0"/>
              <a:t> in ecoinvent 3.4</a:t>
            </a:r>
          </a:p>
          <a:p>
            <a:pPr lvl="1"/>
            <a:r>
              <a:rPr lang="de-CH" dirty="0"/>
              <a:t>CCS </a:t>
            </a:r>
            <a:r>
              <a:rPr lang="de-CH" dirty="0" err="1"/>
              <a:t>technologies</a:t>
            </a:r>
            <a:r>
              <a:rPr lang="de-CH" dirty="0"/>
              <a:t> </a:t>
            </a:r>
            <a:r>
              <a:rPr lang="de-CH" dirty="0" err="1"/>
              <a:t>from</a:t>
            </a:r>
            <a:r>
              <a:rPr lang="de-CH" dirty="0"/>
              <a:t> CARMA </a:t>
            </a:r>
            <a:r>
              <a:rPr lang="de-CH" dirty="0" err="1"/>
              <a:t>project</a:t>
            </a:r>
            <a:endParaRPr lang="de-CH" dirty="0"/>
          </a:p>
          <a:p>
            <a:pPr lvl="1"/>
            <a:r>
              <a:rPr lang="de-CH" dirty="0"/>
              <a:t>Take </a:t>
            </a:r>
            <a:r>
              <a:rPr lang="de-CH" dirty="0" err="1"/>
              <a:t>proxies</a:t>
            </a:r>
            <a:r>
              <a:rPr lang="de-CH" dirty="0"/>
              <a:t> </a:t>
            </a:r>
            <a:r>
              <a:rPr lang="de-CH" dirty="0" err="1"/>
              <a:t>for</a:t>
            </a:r>
            <a:r>
              <a:rPr lang="de-CH" dirty="0"/>
              <a:t> «</a:t>
            </a:r>
            <a:r>
              <a:rPr lang="de-CH" dirty="0" err="1"/>
              <a:t>unimportant</a:t>
            </a:r>
            <a:r>
              <a:rPr lang="de-CH" dirty="0"/>
              <a:t>» </a:t>
            </a:r>
            <a:r>
              <a:rPr lang="de-CH" dirty="0" err="1"/>
              <a:t>technologies</a:t>
            </a:r>
            <a:endParaRPr lang="de-CH" dirty="0"/>
          </a:p>
          <a:p>
            <a:pPr marL="177791" lvl="1" indent="0">
              <a:buNone/>
            </a:pPr>
            <a:endParaRPr lang="de-CH" dirty="0"/>
          </a:p>
          <a:p>
            <a:pPr marL="180975" lvl="1" indent="-180975">
              <a:buFont typeface="Arial" panose="020B0604020202020204" pitchFamily="34" charset="0"/>
              <a:buChar char="•"/>
            </a:pPr>
            <a:r>
              <a:rPr lang="de-CH" dirty="0"/>
              <a:t>More </a:t>
            </a:r>
            <a:r>
              <a:rPr lang="de-CH" dirty="0" err="1"/>
              <a:t>than</a:t>
            </a:r>
            <a:r>
              <a:rPr lang="de-CH" dirty="0"/>
              <a:t> 1 ecoinvent </a:t>
            </a:r>
            <a:r>
              <a:rPr lang="de-CH" dirty="0" err="1"/>
              <a:t>dataset</a:t>
            </a:r>
            <a:r>
              <a:rPr lang="de-CH" dirty="0"/>
              <a:t> </a:t>
            </a:r>
            <a:r>
              <a:rPr lang="de-CH" dirty="0" err="1"/>
              <a:t>matches</a:t>
            </a:r>
            <a:r>
              <a:rPr lang="de-CH" dirty="0"/>
              <a:t> </a:t>
            </a:r>
            <a:r>
              <a:rPr lang="de-CH" dirty="0" err="1"/>
              <a:t>image</a:t>
            </a:r>
            <a:r>
              <a:rPr lang="de-CH" dirty="0"/>
              <a:t> </a:t>
            </a:r>
            <a:r>
              <a:rPr lang="de-CH" dirty="0" err="1"/>
              <a:t>technology</a:t>
            </a:r>
            <a:endParaRPr lang="de-CH" dirty="0"/>
          </a:p>
          <a:p>
            <a:pPr lvl="1"/>
            <a:r>
              <a:rPr lang="de-CH" dirty="0" err="1"/>
              <a:t>Example</a:t>
            </a:r>
            <a:r>
              <a:rPr lang="de-CH" dirty="0"/>
              <a:t>: </a:t>
            </a:r>
            <a:r>
              <a:rPr lang="de-CH" dirty="0" err="1"/>
              <a:t>coal</a:t>
            </a:r>
            <a:r>
              <a:rPr lang="de-CH" dirty="0"/>
              <a:t> = </a:t>
            </a:r>
            <a:r>
              <a:rPr lang="de-CH" dirty="0" err="1"/>
              <a:t>hard</a:t>
            </a:r>
            <a:r>
              <a:rPr lang="de-CH" dirty="0"/>
              <a:t> </a:t>
            </a:r>
            <a:r>
              <a:rPr lang="de-CH" dirty="0" err="1"/>
              <a:t>coal</a:t>
            </a:r>
            <a:r>
              <a:rPr lang="de-CH" dirty="0"/>
              <a:t> </a:t>
            </a:r>
            <a:r>
              <a:rPr lang="de-CH" dirty="0" err="1"/>
              <a:t>and</a:t>
            </a:r>
            <a:r>
              <a:rPr lang="de-CH" dirty="0"/>
              <a:t> </a:t>
            </a:r>
            <a:r>
              <a:rPr lang="de-CH" dirty="0" err="1"/>
              <a:t>lignite</a:t>
            </a:r>
            <a:endParaRPr lang="de-CH" b="1" dirty="0"/>
          </a:p>
          <a:p>
            <a:pPr lvl="1"/>
            <a:r>
              <a:rPr lang="de-CH" dirty="0" err="1"/>
              <a:t>assume</a:t>
            </a:r>
            <a:r>
              <a:rPr lang="de-CH" dirty="0"/>
              <a:t> </a:t>
            </a:r>
            <a:r>
              <a:rPr lang="de-CH" dirty="0" err="1"/>
              <a:t>equal</a:t>
            </a:r>
            <a:r>
              <a:rPr lang="de-CH" dirty="0"/>
              <a:t> </a:t>
            </a:r>
            <a:r>
              <a:rPr lang="de-CH" dirty="0" err="1"/>
              <a:t>share</a:t>
            </a:r>
            <a:r>
              <a:rPr lang="de-CH" dirty="0"/>
              <a:t> </a:t>
            </a:r>
            <a:r>
              <a:rPr lang="de-CH" dirty="0" err="1"/>
              <a:t>of</a:t>
            </a:r>
            <a:r>
              <a:rPr lang="de-CH" dirty="0"/>
              <a:t> all </a:t>
            </a:r>
            <a:r>
              <a:rPr lang="de-CH" dirty="0" err="1"/>
              <a:t>technologies</a:t>
            </a:r>
            <a:r>
              <a:rPr lang="de-CH" dirty="0"/>
              <a:t> </a:t>
            </a:r>
            <a:r>
              <a:rPr lang="de-CH" dirty="0" err="1"/>
              <a:t>available</a:t>
            </a:r>
            <a:r>
              <a:rPr lang="de-CH" dirty="0"/>
              <a:t> in </a:t>
            </a:r>
            <a:r>
              <a:rPr lang="de-CH" dirty="0" err="1"/>
              <a:t>the</a:t>
            </a:r>
            <a:r>
              <a:rPr lang="de-CH" dirty="0"/>
              <a:t> </a:t>
            </a:r>
            <a:r>
              <a:rPr lang="de-CH" dirty="0" err="1"/>
              <a:t>market</a:t>
            </a:r>
            <a:endParaRPr lang="de-CH" dirty="0"/>
          </a:p>
          <a:p>
            <a:pPr marL="177791" lvl="1" indent="0">
              <a:buNone/>
            </a:pPr>
            <a:endParaRPr lang="de-CH" dirty="0"/>
          </a:p>
          <a:p>
            <a:r>
              <a:rPr lang="de-CH" dirty="0" err="1"/>
              <a:t>No</a:t>
            </a:r>
            <a:r>
              <a:rPr lang="de-CH" dirty="0"/>
              <a:t> ecoinvent </a:t>
            </a:r>
            <a:r>
              <a:rPr lang="de-CH" dirty="0" err="1"/>
              <a:t>dataset</a:t>
            </a:r>
            <a:r>
              <a:rPr lang="de-CH" dirty="0"/>
              <a:t> in </a:t>
            </a:r>
            <a:r>
              <a:rPr lang="de-CH" dirty="0" err="1"/>
              <a:t>that</a:t>
            </a:r>
            <a:r>
              <a:rPr lang="de-CH" dirty="0"/>
              <a:t> </a:t>
            </a:r>
            <a:r>
              <a:rPr lang="de-CH" dirty="0" err="1"/>
              <a:t>region</a:t>
            </a:r>
            <a:r>
              <a:rPr lang="de-CH" dirty="0"/>
              <a:t>!</a:t>
            </a:r>
          </a:p>
          <a:p>
            <a:pPr lvl="1"/>
            <a:r>
              <a:rPr lang="de-CH" dirty="0"/>
              <a:t>Go </a:t>
            </a:r>
            <a:r>
              <a:rPr lang="de-CH" dirty="0" err="1"/>
              <a:t>up</a:t>
            </a:r>
            <a:r>
              <a:rPr lang="de-CH" dirty="0"/>
              <a:t> </a:t>
            </a:r>
            <a:r>
              <a:rPr lang="de-CH" dirty="0" err="1"/>
              <a:t>one</a:t>
            </a:r>
            <a:r>
              <a:rPr lang="de-CH" dirty="0"/>
              <a:t> regional </a:t>
            </a:r>
            <a:r>
              <a:rPr lang="de-CH" dirty="0" err="1"/>
              <a:t>level</a:t>
            </a:r>
            <a:endParaRPr lang="de-CH" dirty="0"/>
          </a:p>
          <a:p>
            <a:endParaRPr lang="de-CH" dirty="0"/>
          </a:p>
          <a:p>
            <a:r>
              <a:rPr lang="de-CH" dirty="0" err="1"/>
              <a:t>Had</a:t>
            </a:r>
            <a:r>
              <a:rPr lang="de-CH" dirty="0"/>
              <a:t> </a:t>
            </a:r>
            <a:r>
              <a:rPr lang="de-CH" dirty="0" err="1"/>
              <a:t>to</a:t>
            </a:r>
            <a:r>
              <a:rPr lang="de-CH" dirty="0"/>
              <a:t> </a:t>
            </a:r>
            <a:r>
              <a:rPr lang="de-CH" dirty="0" err="1"/>
              <a:t>simplify</a:t>
            </a:r>
            <a:r>
              <a:rPr lang="de-CH" dirty="0"/>
              <a:t> </a:t>
            </a:r>
            <a:r>
              <a:rPr lang="de-CH" dirty="0" err="1"/>
              <a:t>low</a:t>
            </a:r>
            <a:r>
              <a:rPr lang="de-CH" dirty="0"/>
              <a:t> </a:t>
            </a:r>
            <a:r>
              <a:rPr lang="de-CH" dirty="0" err="1"/>
              <a:t>and</a:t>
            </a:r>
            <a:r>
              <a:rPr lang="de-CH" dirty="0"/>
              <a:t> medium </a:t>
            </a:r>
            <a:r>
              <a:rPr lang="de-CH" dirty="0" err="1"/>
              <a:t>voltage</a:t>
            </a:r>
            <a:r>
              <a:rPr lang="de-CH" dirty="0"/>
              <a:t> </a:t>
            </a:r>
            <a:r>
              <a:rPr lang="de-CH" dirty="0" err="1"/>
              <a:t>levels</a:t>
            </a:r>
            <a:endParaRPr lang="de-CH" dirty="0"/>
          </a:p>
          <a:p>
            <a:pPr lvl="1"/>
            <a:r>
              <a:rPr lang="de-CH" dirty="0" err="1"/>
              <a:t>Assume</a:t>
            </a:r>
            <a:r>
              <a:rPr lang="de-CH" dirty="0"/>
              <a:t> all </a:t>
            </a:r>
            <a:r>
              <a:rPr lang="de-CH" dirty="0" err="1"/>
              <a:t>technology</a:t>
            </a:r>
            <a:r>
              <a:rPr lang="de-CH" dirty="0"/>
              <a:t> </a:t>
            </a:r>
            <a:r>
              <a:rPr lang="de-CH" dirty="0" err="1"/>
              <a:t>contribute</a:t>
            </a:r>
            <a:r>
              <a:rPr lang="de-CH" dirty="0"/>
              <a:t> </a:t>
            </a:r>
            <a:r>
              <a:rPr lang="de-CH" dirty="0" err="1"/>
              <a:t>to</a:t>
            </a:r>
            <a:r>
              <a:rPr lang="de-CH" dirty="0"/>
              <a:t> high </a:t>
            </a:r>
            <a:r>
              <a:rPr lang="de-CH" dirty="0" err="1"/>
              <a:t>voltage</a:t>
            </a:r>
            <a:endParaRPr lang="de-CH" dirty="0"/>
          </a:p>
          <a:p>
            <a:pPr marL="177791" lvl="1" indent="0">
              <a:buNone/>
            </a:pPr>
            <a:endParaRPr lang="de-CH" dirty="0"/>
          </a:p>
        </p:txBody>
      </p:sp>
      <p:sp>
        <p:nvSpPr>
          <p:cNvPr id="3" name="Title 2"/>
          <p:cNvSpPr>
            <a:spLocks noGrp="1"/>
          </p:cNvSpPr>
          <p:nvPr>
            <p:ph type="title"/>
          </p:nvPr>
        </p:nvSpPr>
        <p:spPr/>
        <p:txBody>
          <a:bodyPr/>
          <a:lstStyle/>
          <a:p>
            <a:r>
              <a:rPr lang="de-CH" dirty="0" err="1"/>
              <a:t>Updating</a:t>
            </a:r>
            <a:r>
              <a:rPr lang="de-CH" dirty="0"/>
              <a:t> </a:t>
            </a:r>
            <a:r>
              <a:rPr lang="de-CH" dirty="0" err="1"/>
              <a:t>Electricity</a:t>
            </a:r>
            <a:r>
              <a:rPr lang="de-CH" dirty="0"/>
              <a:t> </a:t>
            </a:r>
            <a:r>
              <a:rPr lang="de-CH" dirty="0" err="1"/>
              <a:t>Markets</a:t>
            </a:r>
            <a:r>
              <a:rPr lang="de-CH" dirty="0"/>
              <a:t> - </a:t>
            </a:r>
            <a:r>
              <a:rPr lang="de-CH" dirty="0" err="1"/>
              <a:t>Difficulties</a:t>
            </a:r>
            <a:endParaRPr lang="de-CH" dirty="0"/>
          </a:p>
        </p:txBody>
      </p:sp>
      <p:sp>
        <p:nvSpPr>
          <p:cNvPr id="5" name="TextBox 4"/>
          <p:cNvSpPr txBox="1"/>
          <p:nvPr/>
        </p:nvSpPr>
        <p:spPr>
          <a:xfrm>
            <a:off x="177313" y="6381328"/>
            <a:ext cx="5184576" cy="360040"/>
          </a:xfrm>
          <a:prstGeom prst="rect">
            <a:avLst/>
          </a:prstGeom>
          <a:noFill/>
        </p:spPr>
        <p:txBody>
          <a:bodyPr wrap="none" lIns="0" tIns="0" rIns="0" bIns="0" rtlCol="0">
            <a:noAutofit/>
          </a:bodyPr>
          <a:lstStyle/>
          <a:p>
            <a:pPr marL="0" lvl="1">
              <a:lnSpc>
                <a:spcPct val="110000"/>
              </a:lnSpc>
              <a:spcBef>
                <a:spcPts val="0"/>
              </a:spcBef>
            </a:pPr>
            <a:r>
              <a:rPr lang="en-US" sz="1400" dirty="0"/>
              <a:t>CCS &amp; IGCC Datasets: Volkart et al. 2013: DOI: 10.1016/j.ijggc.2013.03.003</a:t>
            </a:r>
            <a:endParaRPr lang="de-CH" sz="1400" dirty="0"/>
          </a:p>
          <a:p>
            <a:pPr>
              <a:lnSpc>
                <a:spcPct val="110000"/>
              </a:lnSpc>
              <a:spcBef>
                <a:spcPts val="0"/>
              </a:spcBef>
            </a:pPr>
            <a:endParaRPr lang="de-CH" kern="1000" spc="30" dirty="0" err="1">
              <a:latin typeface="+mn-lt"/>
              <a:cs typeface="Franklin Gothic Book"/>
            </a:endParaRPr>
          </a:p>
        </p:txBody>
      </p:sp>
      <p:sp>
        <p:nvSpPr>
          <p:cNvPr id="6" name="Slide Number Placeholder 5">
            <a:extLst>
              <a:ext uri="{FF2B5EF4-FFF2-40B4-BE49-F238E27FC236}">
                <a16:creationId xmlns:a16="http://schemas.microsoft.com/office/drawing/2014/main" id="{E53A691E-1F74-4344-983D-B075C1D526BB}"/>
              </a:ext>
            </a:extLst>
          </p:cNvPr>
          <p:cNvSpPr>
            <a:spLocks noGrp="1"/>
          </p:cNvSpPr>
          <p:nvPr>
            <p:ph type="sldNum" sz="quarter" idx="16"/>
          </p:nvPr>
        </p:nvSpPr>
        <p:spPr/>
        <p:txBody>
          <a:bodyPr/>
          <a:lstStyle/>
          <a:p>
            <a:pPr algn="r">
              <a:defRPr/>
            </a:pPr>
            <a:r>
              <a:rPr lang="de-DE"/>
              <a:t>Page </a:t>
            </a:r>
            <a:fld id="{EBC07571-3134-BB4B-B83F-1A9FE18D34F3}" type="slidenum">
              <a:rPr lang="de-DE" smtClean="0"/>
              <a:pPr algn="r">
                <a:defRPr/>
              </a:pPr>
              <a:t>39</a:t>
            </a:fld>
            <a:endParaRPr lang="de-DE" dirty="0"/>
          </a:p>
        </p:txBody>
      </p:sp>
    </p:spTree>
    <p:extLst>
      <p:ext uri="{BB962C8B-B14F-4D97-AF65-F5344CB8AC3E}">
        <p14:creationId xmlns:p14="http://schemas.microsoft.com/office/powerpoint/2010/main" val="32162647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32C7-3649-4ACF-B78A-98B7BAB2FF84}"/>
              </a:ext>
            </a:extLst>
          </p:cNvPr>
          <p:cNvSpPr>
            <a:spLocks noGrp="1"/>
          </p:cNvSpPr>
          <p:nvPr>
            <p:ph type="title"/>
          </p:nvPr>
        </p:nvSpPr>
        <p:spPr/>
        <p:txBody>
          <a:bodyPr/>
          <a:lstStyle/>
          <a:p>
            <a:r>
              <a:rPr lang="en-US" dirty="0"/>
              <a:t>Objectives of the workshop </a:t>
            </a:r>
          </a:p>
        </p:txBody>
      </p:sp>
      <p:sp>
        <p:nvSpPr>
          <p:cNvPr id="3" name="Content Placeholder 2">
            <a:extLst>
              <a:ext uri="{FF2B5EF4-FFF2-40B4-BE49-F238E27FC236}">
                <a16:creationId xmlns:a16="http://schemas.microsoft.com/office/drawing/2014/main" id="{541F7B87-D80C-4000-925B-2233A698C9B0}"/>
              </a:ext>
            </a:extLst>
          </p:cNvPr>
          <p:cNvSpPr>
            <a:spLocks noGrp="1"/>
          </p:cNvSpPr>
          <p:nvPr>
            <p:ph idx="1"/>
          </p:nvPr>
        </p:nvSpPr>
        <p:spPr/>
        <p:txBody>
          <a:bodyPr>
            <a:normAutofit lnSpcReduction="10000"/>
          </a:bodyPr>
          <a:lstStyle/>
          <a:p>
            <a:pPr lvl="0"/>
            <a:r>
              <a:rPr lang="en-GB" dirty="0">
                <a:latin typeface="+mj-lt"/>
              </a:rPr>
              <a:t>To </a:t>
            </a:r>
            <a:r>
              <a:rPr lang="en-US" dirty="0">
                <a:latin typeface="+mj-lt"/>
              </a:rPr>
              <a:t>determine what has already been done in terms of </a:t>
            </a:r>
            <a:r>
              <a:rPr lang="en-US" b="1" dirty="0">
                <a:latin typeface="+mj-lt"/>
              </a:rPr>
              <a:t>reusable modules</a:t>
            </a:r>
            <a:r>
              <a:rPr lang="en-US" dirty="0">
                <a:latin typeface="+mj-lt"/>
              </a:rPr>
              <a:t> to </a:t>
            </a:r>
            <a:r>
              <a:rPr lang="en-US" b="1" dirty="0">
                <a:latin typeface="+mj-lt"/>
              </a:rPr>
              <a:t>integrate energy scenarios into LCA</a:t>
            </a:r>
            <a:r>
              <a:rPr lang="en-US" dirty="0">
                <a:latin typeface="+mj-lt"/>
              </a:rPr>
              <a:t>, what are the </a:t>
            </a:r>
            <a:r>
              <a:rPr lang="en-US" b="1" dirty="0">
                <a:latin typeface="+mj-lt"/>
              </a:rPr>
              <a:t>overlaps</a:t>
            </a:r>
            <a:r>
              <a:rPr lang="en-US" dirty="0">
                <a:latin typeface="+mj-lt"/>
              </a:rPr>
              <a:t> and </a:t>
            </a:r>
            <a:r>
              <a:rPr lang="en-US" b="1" dirty="0">
                <a:latin typeface="+mj-lt"/>
              </a:rPr>
              <a:t>complementarities</a:t>
            </a:r>
            <a:r>
              <a:rPr lang="en-US" dirty="0">
                <a:latin typeface="+mj-lt"/>
              </a:rPr>
              <a:t> between the existing projects</a:t>
            </a:r>
          </a:p>
          <a:p>
            <a:pPr marL="0" lvl="0" indent="0">
              <a:buNone/>
            </a:pPr>
            <a:endParaRPr lang="en-US" dirty="0">
              <a:latin typeface="+mj-lt"/>
            </a:endParaRPr>
          </a:p>
          <a:p>
            <a:pPr lvl="0"/>
            <a:r>
              <a:rPr lang="en-US" dirty="0">
                <a:latin typeface="+mj-lt"/>
              </a:rPr>
              <a:t>To identify the </a:t>
            </a:r>
            <a:r>
              <a:rPr lang="en-US" b="1" dirty="0">
                <a:latin typeface="+mj-lt"/>
              </a:rPr>
              <a:t>current issues and challenges</a:t>
            </a:r>
          </a:p>
          <a:p>
            <a:pPr marL="0" lvl="0" indent="0">
              <a:buNone/>
            </a:pPr>
            <a:endParaRPr lang="en-US" dirty="0">
              <a:latin typeface="+mj-lt"/>
            </a:endParaRPr>
          </a:p>
          <a:p>
            <a:pPr lvl="0"/>
            <a:r>
              <a:rPr lang="en-GB" dirty="0">
                <a:latin typeface="+mj-lt"/>
              </a:rPr>
              <a:t>To exchange ideas to solve these and to establish </a:t>
            </a:r>
            <a:r>
              <a:rPr lang="en-GB" b="1" dirty="0">
                <a:latin typeface="+mj-lt"/>
              </a:rPr>
              <a:t>a roadmap</a:t>
            </a:r>
            <a:r>
              <a:rPr lang="en-US" b="1" dirty="0">
                <a:latin typeface="+mj-lt"/>
              </a:rPr>
              <a:t> with short-term/medium-term/long-term goals</a:t>
            </a:r>
            <a:r>
              <a:rPr lang="en-US" dirty="0">
                <a:latin typeface="+mj-lt"/>
              </a:rPr>
              <a:t> to create an open framework for the integration of energy scenarios into LCA. </a:t>
            </a:r>
            <a:r>
              <a:rPr lang="en-US" u="sng" dirty="0">
                <a:latin typeface="+mj-lt"/>
              </a:rPr>
              <a:t>Share</a:t>
            </a:r>
            <a:r>
              <a:rPr lang="en-US" dirty="0">
                <a:latin typeface="+mj-lt"/>
              </a:rPr>
              <a:t> the work to take this further. </a:t>
            </a:r>
            <a:endParaRPr lang="en-US" dirty="0"/>
          </a:p>
        </p:txBody>
      </p:sp>
      <p:sp>
        <p:nvSpPr>
          <p:cNvPr id="4" name="Slide Number Placeholder 3">
            <a:extLst>
              <a:ext uri="{FF2B5EF4-FFF2-40B4-BE49-F238E27FC236}">
                <a16:creationId xmlns:a16="http://schemas.microsoft.com/office/drawing/2014/main" id="{A7B6E935-6BAB-4612-A211-E23AC5CD0EDB}"/>
              </a:ext>
            </a:extLst>
          </p:cNvPr>
          <p:cNvSpPr>
            <a:spLocks noGrp="1"/>
          </p:cNvSpPr>
          <p:nvPr>
            <p:ph type="sldNum" sz="quarter" idx="12"/>
          </p:nvPr>
        </p:nvSpPr>
        <p:spPr/>
        <p:txBody>
          <a:bodyPr/>
          <a:lstStyle/>
          <a:p>
            <a:fld id="{F675D1D8-846D-432A-9C08-C54CDB2BF677}" type="slidenum">
              <a:rPr lang="en-US" smtClean="0"/>
              <a:t>4</a:t>
            </a:fld>
            <a:endParaRPr lang="en-US" dirty="0"/>
          </a:p>
        </p:txBody>
      </p:sp>
    </p:spTree>
    <p:extLst>
      <p:ext uri="{BB962C8B-B14F-4D97-AF65-F5344CB8AC3E}">
        <p14:creationId xmlns:p14="http://schemas.microsoft.com/office/powerpoint/2010/main" val="2724553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CH" dirty="0"/>
              <a:t>Overall </a:t>
            </a:r>
            <a:r>
              <a:rPr lang="de-CH" dirty="0" err="1"/>
              <a:t>Results</a:t>
            </a:r>
            <a:endParaRPr lang="de-CH" dirty="0"/>
          </a:p>
        </p:txBody>
      </p:sp>
      <p:pic>
        <p:nvPicPr>
          <p:cNvPr id="4100" name="Picture 4" descr="M:\_Personal folders\Brian Cox\IMAGE\DB ratio result_GWP_zoo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7585" y="1645980"/>
            <a:ext cx="8229617" cy="50292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526357B-9A65-4F75-9313-E91E3C0E2840}"/>
              </a:ext>
            </a:extLst>
          </p:cNvPr>
          <p:cNvSpPr>
            <a:spLocks noGrp="1"/>
          </p:cNvSpPr>
          <p:nvPr>
            <p:ph type="sldNum" sz="quarter" idx="16"/>
          </p:nvPr>
        </p:nvSpPr>
        <p:spPr/>
        <p:txBody>
          <a:bodyPr/>
          <a:lstStyle/>
          <a:p>
            <a:pPr algn="r">
              <a:defRPr/>
            </a:pPr>
            <a:r>
              <a:rPr lang="de-DE"/>
              <a:t>Page </a:t>
            </a:r>
            <a:fld id="{EBC07571-3134-BB4B-B83F-1A9FE18D34F3}" type="slidenum">
              <a:rPr lang="de-DE" smtClean="0"/>
              <a:pPr algn="r">
                <a:defRPr/>
              </a:pPr>
              <a:t>40</a:t>
            </a:fld>
            <a:endParaRPr lang="de-DE" dirty="0"/>
          </a:p>
        </p:txBody>
      </p:sp>
    </p:spTree>
    <p:extLst>
      <p:ext uri="{BB962C8B-B14F-4D97-AF65-F5344CB8AC3E}">
        <p14:creationId xmlns:p14="http://schemas.microsoft.com/office/powerpoint/2010/main" val="364925919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0000" lnSpcReduction="20000"/>
          </a:bodyPr>
          <a:lstStyle/>
          <a:p>
            <a:pPr marL="0" indent="0">
              <a:buNone/>
            </a:pPr>
            <a:r>
              <a:rPr lang="de-CH" sz="3400" b="1" dirty="0" err="1"/>
              <a:t>Weaknesses</a:t>
            </a:r>
            <a:r>
              <a:rPr lang="de-CH" sz="3400" b="1" dirty="0"/>
              <a:t>:</a:t>
            </a:r>
          </a:p>
          <a:p>
            <a:r>
              <a:rPr lang="de-CH" dirty="0" err="1"/>
              <a:t>Don’t</a:t>
            </a:r>
            <a:r>
              <a:rPr lang="de-CH" dirty="0"/>
              <a:t> </a:t>
            </a:r>
            <a:r>
              <a:rPr lang="de-CH" dirty="0" err="1"/>
              <a:t>consider</a:t>
            </a:r>
            <a:r>
              <a:rPr lang="de-CH" dirty="0"/>
              <a:t> </a:t>
            </a:r>
            <a:r>
              <a:rPr lang="de-CH" dirty="0" err="1"/>
              <a:t>improvement</a:t>
            </a:r>
            <a:r>
              <a:rPr lang="de-CH" dirty="0"/>
              <a:t> </a:t>
            </a:r>
            <a:r>
              <a:rPr lang="de-CH" dirty="0" err="1"/>
              <a:t>of</a:t>
            </a:r>
            <a:r>
              <a:rPr lang="de-CH" dirty="0"/>
              <a:t> </a:t>
            </a:r>
            <a:r>
              <a:rPr lang="de-CH" dirty="0" err="1"/>
              <a:t>renewables</a:t>
            </a:r>
            <a:endParaRPr lang="de-CH" dirty="0"/>
          </a:p>
          <a:p>
            <a:r>
              <a:rPr lang="de-CH" dirty="0" err="1"/>
              <a:t>Some</a:t>
            </a:r>
            <a:r>
              <a:rPr lang="de-CH" dirty="0"/>
              <a:t> </a:t>
            </a:r>
            <a:r>
              <a:rPr lang="de-CH" dirty="0" err="1"/>
              <a:t>proxies</a:t>
            </a:r>
            <a:r>
              <a:rPr lang="de-CH" dirty="0"/>
              <a:t> </a:t>
            </a:r>
            <a:r>
              <a:rPr lang="de-CH" dirty="0" err="1"/>
              <a:t>used</a:t>
            </a:r>
            <a:r>
              <a:rPr lang="de-CH" dirty="0"/>
              <a:t> </a:t>
            </a:r>
            <a:r>
              <a:rPr lang="de-CH" dirty="0" err="1"/>
              <a:t>to</a:t>
            </a:r>
            <a:r>
              <a:rPr lang="de-CH" dirty="0"/>
              <a:t> </a:t>
            </a:r>
            <a:r>
              <a:rPr lang="de-CH" dirty="0" err="1"/>
              <a:t>complete</a:t>
            </a:r>
            <a:r>
              <a:rPr lang="de-CH" dirty="0"/>
              <a:t> </a:t>
            </a:r>
            <a:r>
              <a:rPr lang="de-CH" dirty="0" err="1"/>
              <a:t>electricity</a:t>
            </a:r>
            <a:r>
              <a:rPr lang="de-CH" dirty="0"/>
              <a:t> </a:t>
            </a:r>
            <a:r>
              <a:rPr lang="de-CH" dirty="0" err="1"/>
              <a:t>markets</a:t>
            </a:r>
            <a:endParaRPr lang="de-CH" dirty="0"/>
          </a:p>
          <a:p>
            <a:r>
              <a:rPr lang="de-CH" dirty="0" err="1"/>
              <a:t>Some</a:t>
            </a:r>
            <a:r>
              <a:rPr lang="de-CH" dirty="0"/>
              <a:t> regional </a:t>
            </a:r>
            <a:r>
              <a:rPr lang="de-CH" dirty="0" err="1"/>
              <a:t>data</a:t>
            </a:r>
            <a:r>
              <a:rPr lang="de-CH" dirty="0"/>
              <a:t> </a:t>
            </a:r>
            <a:r>
              <a:rPr lang="de-CH" dirty="0" err="1"/>
              <a:t>issues</a:t>
            </a:r>
            <a:r>
              <a:rPr lang="de-CH" dirty="0"/>
              <a:t> – </a:t>
            </a:r>
            <a:r>
              <a:rPr lang="de-CH" dirty="0" err="1"/>
              <a:t>ie</a:t>
            </a:r>
            <a:r>
              <a:rPr lang="de-CH" dirty="0"/>
              <a:t> </a:t>
            </a:r>
            <a:r>
              <a:rPr lang="de-CH" dirty="0" err="1"/>
              <a:t>Switzerland</a:t>
            </a:r>
            <a:r>
              <a:rPr lang="de-CH" dirty="0"/>
              <a:t> versus Western Europe</a:t>
            </a:r>
          </a:p>
          <a:p>
            <a:r>
              <a:rPr lang="de-CH" dirty="0" err="1"/>
              <a:t>Only</a:t>
            </a:r>
            <a:r>
              <a:rPr lang="de-CH" dirty="0"/>
              <a:t> </a:t>
            </a:r>
            <a:r>
              <a:rPr lang="de-CH" dirty="0" err="1"/>
              <a:t>electricity</a:t>
            </a:r>
            <a:r>
              <a:rPr lang="de-CH" dirty="0"/>
              <a:t> </a:t>
            </a:r>
            <a:r>
              <a:rPr lang="de-CH" dirty="0" err="1"/>
              <a:t>sector</a:t>
            </a:r>
            <a:r>
              <a:rPr lang="de-CH" dirty="0"/>
              <a:t> </a:t>
            </a:r>
            <a:r>
              <a:rPr lang="de-CH" dirty="0" err="1"/>
              <a:t>modified</a:t>
            </a:r>
            <a:endParaRPr lang="de-CH" dirty="0"/>
          </a:p>
          <a:p>
            <a:endParaRPr lang="de-CH" dirty="0"/>
          </a:p>
          <a:p>
            <a:pPr marL="0" indent="0">
              <a:buNone/>
            </a:pPr>
            <a:r>
              <a:rPr lang="de-CH" sz="3400" b="1" dirty="0" err="1"/>
              <a:t>Strengths</a:t>
            </a:r>
            <a:r>
              <a:rPr lang="de-CH" sz="3400" b="1" dirty="0"/>
              <a:t>:</a:t>
            </a:r>
          </a:p>
          <a:p>
            <a:r>
              <a:rPr lang="de-CH" dirty="0"/>
              <a:t>Software </a:t>
            </a:r>
            <a:r>
              <a:rPr lang="de-CH" dirty="0" err="1"/>
              <a:t>is</a:t>
            </a:r>
            <a:r>
              <a:rPr lang="de-CH" dirty="0"/>
              <a:t> </a:t>
            </a:r>
            <a:r>
              <a:rPr lang="de-CH" dirty="0" err="1"/>
              <a:t>quite</a:t>
            </a:r>
            <a:r>
              <a:rPr lang="de-CH" dirty="0"/>
              <a:t> fast</a:t>
            </a:r>
          </a:p>
          <a:p>
            <a:pPr lvl="0">
              <a:buClr>
                <a:srgbClr val="000000"/>
              </a:buClr>
            </a:pPr>
            <a:r>
              <a:rPr lang="de-CH" dirty="0" err="1">
                <a:solidFill>
                  <a:srgbClr val="000000"/>
                </a:solidFill>
              </a:rPr>
              <a:t>Changes</a:t>
            </a:r>
            <a:r>
              <a:rPr lang="de-CH" dirty="0">
                <a:solidFill>
                  <a:srgbClr val="000000"/>
                </a:solidFill>
              </a:rPr>
              <a:t> </a:t>
            </a:r>
            <a:r>
              <a:rPr lang="de-CH" dirty="0" err="1">
                <a:solidFill>
                  <a:srgbClr val="000000"/>
                </a:solidFill>
              </a:rPr>
              <a:t>are</a:t>
            </a:r>
            <a:r>
              <a:rPr lang="de-CH" dirty="0">
                <a:solidFill>
                  <a:srgbClr val="000000"/>
                </a:solidFill>
              </a:rPr>
              <a:t> transparent</a:t>
            </a:r>
            <a:endParaRPr lang="de-CH" dirty="0"/>
          </a:p>
          <a:p>
            <a:pPr lvl="0">
              <a:buClr>
                <a:srgbClr val="000000"/>
              </a:buClr>
            </a:pPr>
            <a:r>
              <a:rPr lang="de-CH" dirty="0">
                <a:solidFill>
                  <a:srgbClr val="000000"/>
                </a:solidFill>
              </a:rPr>
              <a:t>Easy </a:t>
            </a:r>
            <a:r>
              <a:rPr lang="de-CH" dirty="0" err="1">
                <a:solidFill>
                  <a:srgbClr val="000000"/>
                </a:solidFill>
              </a:rPr>
              <a:t>to</a:t>
            </a:r>
            <a:r>
              <a:rPr lang="de-CH" dirty="0">
                <a:solidFill>
                  <a:srgbClr val="000000"/>
                </a:solidFill>
              </a:rPr>
              <a:t> </a:t>
            </a:r>
            <a:r>
              <a:rPr lang="de-CH" dirty="0" err="1">
                <a:solidFill>
                  <a:srgbClr val="000000"/>
                </a:solidFill>
              </a:rPr>
              <a:t>integrate</a:t>
            </a:r>
            <a:r>
              <a:rPr lang="de-CH" dirty="0">
                <a:solidFill>
                  <a:srgbClr val="000000"/>
                </a:solidFill>
              </a:rPr>
              <a:t> </a:t>
            </a:r>
            <a:r>
              <a:rPr lang="de-CH" dirty="0" err="1">
                <a:solidFill>
                  <a:srgbClr val="000000"/>
                </a:solidFill>
              </a:rPr>
              <a:t>results</a:t>
            </a:r>
            <a:r>
              <a:rPr lang="de-CH" dirty="0">
                <a:solidFill>
                  <a:srgbClr val="000000"/>
                </a:solidFill>
              </a:rPr>
              <a:t> </a:t>
            </a:r>
            <a:r>
              <a:rPr lang="de-CH" dirty="0" err="1">
                <a:solidFill>
                  <a:srgbClr val="000000"/>
                </a:solidFill>
              </a:rPr>
              <a:t>into</a:t>
            </a:r>
            <a:r>
              <a:rPr lang="de-CH" dirty="0">
                <a:solidFill>
                  <a:srgbClr val="000000"/>
                </a:solidFill>
              </a:rPr>
              <a:t> Brightway2</a:t>
            </a:r>
          </a:p>
          <a:p>
            <a:pPr marL="0" indent="0">
              <a:buNone/>
            </a:pPr>
            <a:endParaRPr lang="de-CH" dirty="0"/>
          </a:p>
          <a:p>
            <a:pPr marL="0" indent="0">
              <a:buNone/>
            </a:pPr>
            <a:r>
              <a:rPr lang="de-CH" sz="3400" b="1" dirty="0"/>
              <a:t>Future </a:t>
            </a:r>
            <a:r>
              <a:rPr lang="de-CH" sz="3400" b="1" dirty="0" err="1"/>
              <a:t>work</a:t>
            </a:r>
            <a:r>
              <a:rPr lang="de-CH" sz="3400" b="1" dirty="0"/>
              <a:t>:</a:t>
            </a:r>
          </a:p>
          <a:p>
            <a:r>
              <a:rPr lang="de-CH" dirty="0" err="1"/>
              <a:t>Compare</a:t>
            </a:r>
            <a:r>
              <a:rPr lang="de-CH" dirty="0"/>
              <a:t> </a:t>
            </a:r>
            <a:r>
              <a:rPr lang="de-CH" dirty="0" err="1"/>
              <a:t>many</a:t>
            </a:r>
            <a:r>
              <a:rPr lang="de-CH" dirty="0"/>
              <a:t> </a:t>
            </a:r>
            <a:r>
              <a:rPr lang="de-CH" dirty="0" err="1"/>
              <a:t>scenarios</a:t>
            </a:r>
            <a:r>
              <a:rPr lang="de-CH" dirty="0"/>
              <a:t> </a:t>
            </a:r>
            <a:r>
              <a:rPr lang="de-CH" dirty="0" err="1"/>
              <a:t>from</a:t>
            </a:r>
            <a:r>
              <a:rPr lang="de-CH" dirty="0"/>
              <a:t> </a:t>
            </a:r>
            <a:r>
              <a:rPr lang="de-CH" dirty="0" err="1"/>
              <a:t>other</a:t>
            </a:r>
            <a:r>
              <a:rPr lang="de-CH" dirty="0"/>
              <a:t> </a:t>
            </a:r>
            <a:r>
              <a:rPr lang="de-CH" dirty="0" err="1"/>
              <a:t>data</a:t>
            </a:r>
            <a:r>
              <a:rPr lang="de-CH" dirty="0"/>
              <a:t> </a:t>
            </a:r>
            <a:r>
              <a:rPr lang="de-CH" dirty="0" err="1"/>
              <a:t>sources</a:t>
            </a:r>
            <a:endParaRPr lang="de-CH" dirty="0"/>
          </a:p>
          <a:p>
            <a:r>
              <a:rPr lang="de-CH" dirty="0"/>
              <a:t>Other </a:t>
            </a:r>
            <a:r>
              <a:rPr lang="de-CH" dirty="0" err="1"/>
              <a:t>sectors</a:t>
            </a:r>
            <a:r>
              <a:rPr lang="de-CH" dirty="0"/>
              <a:t>?</a:t>
            </a:r>
          </a:p>
        </p:txBody>
      </p:sp>
      <p:sp>
        <p:nvSpPr>
          <p:cNvPr id="3" name="Title 2"/>
          <p:cNvSpPr>
            <a:spLocks noGrp="1"/>
          </p:cNvSpPr>
          <p:nvPr>
            <p:ph type="title"/>
          </p:nvPr>
        </p:nvSpPr>
        <p:spPr/>
        <p:txBody>
          <a:bodyPr/>
          <a:lstStyle/>
          <a:p>
            <a:r>
              <a:rPr lang="de-CH" dirty="0" err="1"/>
              <a:t>Conclusions</a:t>
            </a:r>
            <a:endParaRPr lang="de-CH" dirty="0"/>
          </a:p>
        </p:txBody>
      </p:sp>
      <p:sp>
        <p:nvSpPr>
          <p:cNvPr id="5" name="Slide Number Placeholder 4">
            <a:extLst>
              <a:ext uri="{FF2B5EF4-FFF2-40B4-BE49-F238E27FC236}">
                <a16:creationId xmlns:a16="http://schemas.microsoft.com/office/drawing/2014/main" id="{F57BD507-4358-4FD4-BC56-81356F21DE85}"/>
              </a:ext>
            </a:extLst>
          </p:cNvPr>
          <p:cNvSpPr>
            <a:spLocks noGrp="1"/>
          </p:cNvSpPr>
          <p:nvPr>
            <p:ph type="sldNum" sz="quarter" idx="16"/>
          </p:nvPr>
        </p:nvSpPr>
        <p:spPr/>
        <p:txBody>
          <a:bodyPr/>
          <a:lstStyle/>
          <a:p>
            <a:pPr algn="r">
              <a:defRPr/>
            </a:pPr>
            <a:r>
              <a:rPr lang="de-DE"/>
              <a:t>Page </a:t>
            </a:r>
            <a:fld id="{EBC07571-3134-BB4B-B83F-1A9FE18D34F3}" type="slidenum">
              <a:rPr lang="de-DE" smtClean="0"/>
              <a:pPr algn="r">
                <a:defRPr/>
              </a:pPr>
              <a:t>41</a:t>
            </a:fld>
            <a:endParaRPr lang="de-DE" dirty="0"/>
          </a:p>
        </p:txBody>
      </p:sp>
    </p:spTree>
    <p:extLst>
      <p:ext uri="{BB962C8B-B14F-4D97-AF65-F5344CB8AC3E}">
        <p14:creationId xmlns:p14="http://schemas.microsoft.com/office/powerpoint/2010/main" val="4328177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E0F95A-E4B9-4092-85C7-E723A9F9AF06}"/>
              </a:ext>
            </a:extLst>
          </p:cNvPr>
          <p:cNvSpPr>
            <a:spLocks noGrp="1"/>
          </p:cNvSpPr>
          <p:nvPr>
            <p:ph type="sldNum" sz="quarter" idx="12"/>
          </p:nvPr>
        </p:nvSpPr>
        <p:spPr/>
        <p:txBody>
          <a:bodyPr/>
          <a:lstStyle/>
          <a:p>
            <a:fld id="{F675D1D8-846D-432A-9C08-C54CDB2BF677}" type="slidenum">
              <a:rPr lang="en-US" smtClean="0"/>
              <a:t>42</a:t>
            </a:fld>
            <a:endParaRPr lang="en-US" dirty="0"/>
          </a:p>
        </p:txBody>
      </p:sp>
    </p:spTree>
    <p:extLst>
      <p:ext uri="{BB962C8B-B14F-4D97-AF65-F5344CB8AC3E}">
        <p14:creationId xmlns:p14="http://schemas.microsoft.com/office/powerpoint/2010/main" val="313204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163C-9966-43E6-94D9-660FAEF67C26}"/>
              </a:ext>
            </a:extLst>
          </p:cNvPr>
          <p:cNvSpPr>
            <a:spLocks noGrp="1"/>
          </p:cNvSpPr>
          <p:nvPr>
            <p:ph type="title"/>
          </p:nvPr>
        </p:nvSpPr>
        <p:spPr/>
        <p:txBody>
          <a:bodyPr/>
          <a:lstStyle/>
          <a:p>
            <a:r>
              <a:rPr lang="fr-FR" dirty="0"/>
              <a:t>Structure of the workshop</a:t>
            </a:r>
            <a:endParaRPr lang="en-US" dirty="0"/>
          </a:p>
        </p:txBody>
      </p:sp>
      <p:sp>
        <p:nvSpPr>
          <p:cNvPr id="3" name="Content Placeholder 2">
            <a:extLst>
              <a:ext uri="{FF2B5EF4-FFF2-40B4-BE49-F238E27FC236}">
                <a16:creationId xmlns:a16="http://schemas.microsoft.com/office/drawing/2014/main" id="{72D3866D-5AEF-4772-8547-B4945433FE83}"/>
              </a:ext>
            </a:extLst>
          </p:cNvPr>
          <p:cNvSpPr>
            <a:spLocks noGrp="1"/>
          </p:cNvSpPr>
          <p:nvPr>
            <p:ph idx="1"/>
          </p:nvPr>
        </p:nvSpPr>
        <p:spPr/>
        <p:txBody>
          <a:bodyPr/>
          <a:lstStyle/>
          <a:p>
            <a:r>
              <a:rPr lang="fr-FR" dirty="0">
                <a:latin typeface="+mj-lt"/>
              </a:rPr>
              <a:t>Short presentations about recent works on the topic (30 minutes)</a:t>
            </a:r>
          </a:p>
          <a:p>
            <a:endParaRPr lang="fr-FR" dirty="0">
              <a:latin typeface="+mj-lt"/>
            </a:endParaRPr>
          </a:p>
          <a:p>
            <a:r>
              <a:rPr lang="fr-FR" dirty="0">
                <a:latin typeface="+mj-lt"/>
              </a:rPr>
              <a:t>Discussions + </a:t>
            </a:r>
            <a:r>
              <a:rPr lang="fr-FR" dirty="0" err="1">
                <a:latin typeface="+mj-lt"/>
              </a:rPr>
              <a:t>address</a:t>
            </a:r>
            <a:r>
              <a:rPr lang="fr-FR" dirty="0">
                <a:latin typeface="+mj-lt"/>
              </a:rPr>
              <a:t> the objectives (1 </a:t>
            </a:r>
            <a:r>
              <a:rPr lang="fr-FR" dirty="0" err="1">
                <a:latin typeface="+mj-lt"/>
              </a:rPr>
              <a:t>hour</a:t>
            </a:r>
            <a:r>
              <a:rPr lang="fr-FR" dirty="0">
                <a:latin typeface="+mj-lt"/>
              </a:rPr>
              <a:t>)</a:t>
            </a:r>
          </a:p>
          <a:p>
            <a:endParaRPr lang="fr-FR" dirty="0"/>
          </a:p>
          <a:p>
            <a:endParaRPr lang="fr-FR" dirty="0"/>
          </a:p>
          <a:p>
            <a:pPr marL="0" indent="0">
              <a:buNone/>
            </a:pPr>
            <a:endParaRPr lang="en-US" dirty="0"/>
          </a:p>
        </p:txBody>
      </p:sp>
      <p:sp>
        <p:nvSpPr>
          <p:cNvPr id="4" name="Slide Number Placeholder 3">
            <a:extLst>
              <a:ext uri="{FF2B5EF4-FFF2-40B4-BE49-F238E27FC236}">
                <a16:creationId xmlns:a16="http://schemas.microsoft.com/office/drawing/2014/main" id="{3730A3D9-9A86-404A-AAB3-2CE7E07B27EA}"/>
              </a:ext>
            </a:extLst>
          </p:cNvPr>
          <p:cNvSpPr>
            <a:spLocks noGrp="1"/>
          </p:cNvSpPr>
          <p:nvPr>
            <p:ph type="sldNum" sz="quarter" idx="12"/>
          </p:nvPr>
        </p:nvSpPr>
        <p:spPr/>
        <p:txBody>
          <a:bodyPr/>
          <a:lstStyle/>
          <a:p>
            <a:fld id="{F675D1D8-846D-432A-9C08-C54CDB2BF677}" type="slidenum">
              <a:rPr lang="en-US" smtClean="0"/>
              <a:t>5</a:t>
            </a:fld>
            <a:endParaRPr lang="en-US" dirty="0"/>
          </a:p>
        </p:txBody>
      </p:sp>
    </p:spTree>
    <p:extLst>
      <p:ext uri="{BB962C8B-B14F-4D97-AF65-F5344CB8AC3E}">
        <p14:creationId xmlns:p14="http://schemas.microsoft.com/office/powerpoint/2010/main" val="390936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1DD8-8A2F-47EA-9EEF-F8F1843847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BF8B8E-8E41-492A-8233-88BFFDFB5BD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BDA508-7AC4-43D0-A952-46CFEBFD34DF}"/>
              </a:ext>
            </a:extLst>
          </p:cNvPr>
          <p:cNvSpPr>
            <a:spLocks noGrp="1"/>
          </p:cNvSpPr>
          <p:nvPr>
            <p:ph type="sldNum" sz="quarter" idx="12"/>
          </p:nvPr>
        </p:nvSpPr>
        <p:spPr/>
        <p:txBody>
          <a:bodyPr/>
          <a:lstStyle/>
          <a:p>
            <a:fld id="{F675D1D8-846D-432A-9C08-C54CDB2BF677}" type="slidenum">
              <a:rPr lang="en-US" smtClean="0"/>
              <a:t>6</a:t>
            </a:fld>
            <a:endParaRPr lang="en-US" dirty="0"/>
          </a:p>
        </p:txBody>
      </p:sp>
    </p:spTree>
    <p:extLst>
      <p:ext uri="{BB962C8B-B14F-4D97-AF65-F5344CB8AC3E}">
        <p14:creationId xmlns:p14="http://schemas.microsoft.com/office/powerpoint/2010/main" val="740939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A3E5-C3CB-48A3-8A1C-06F014ABBFB6}"/>
              </a:ext>
            </a:extLst>
          </p:cNvPr>
          <p:cNvSpPr>
            <a:spLocks noGrp="1"/>
          </p:cNvSpPr>
          <p:nvPr>
            <p:ph type="title"/>
          </p:nvPr>
        </p:nvSpPr>
        <p:spPr/>
        <p:txBody>
          <a:bodyPr/>
          <a:lstStyle/>
          <a:p>
            <a:r>
              <a:rPr lang="en-US" dirty="0"/>
              <a:t>Update marginal electricity mixes  in ecoinvent 3.4</a:t>
            </a:r>
          </a:p>
        </p:txBody>
      </p:sp>
      <p:sp>
        <p:nvSpPr>
          <p:cNvPr id="3" name="Text Placeholder 2">
            <a:extLst>
              <a:ext uri="{FF2B5EF4-FFF2-40B4-BE49-F238E27FC236}">
                <a16:creationId xmlns:a16="http://schemas.microsoft.com/office/drawing/2014/main" id="{8DF07877-E79E-49D5-A313-B21C3BD57E96}"/>
              </a:ext>
            </a:extLst>
          </p:cNvPr>
          <p:cNvSpPr>
            <a:spLocks noGrp="1"/>
          </p:cNvSpPr>
          <p:nvPr>
            <p:ph type="body" idx="1"/>
          </p:nvPr>
        </p:nvSpPr>
        <p:spPr/>
        <p:txBody>
          <a:bodyPr/>
          <a:lstStyle/>
          <a:p>
            <a:r>
              <a:rPr lang="en-US" dirty="0"/>
              <a:t>Laurent Vandepaer - Wednesday 6</a:t>
            </a:r>
            <a:r>
              <a:rPr lang="en-US" baseline="30000" dirty="0"/>
              <a:t>th</a:t>
            </a:r>
            <a:r>
              <a:rPr lang="en-US" dirty="0"/>
              <a:t> of September 2017</a:t>
            </a:r>
          </a:p>
        </p:txBody>
      </p:sp>
      <p:pic>
        <p:nvPicPr>
          <p:cNvPr id="4" name="Picture 3" descr="D:\Documents\01.0-Maitrise\01.1-Projet\Affiche\LCA XIV\600px-Université_de_Sherbrooke_(logo).svg.png">
            <a:extLst>
              <a:ext uri="{FF2B5EF4-FFF2-40B4-BE49-F238E27FC236}">
                <a16:creationId xmlns:a16="http://schemas.microsoft.com/office/drawing/2014/main" id="{0E2480E8-55D8-4FE8-9397-D4ABA7B3BD81}"/>
              </a:ext>
            </a:extLst>
          </p:cNvPr>
          <p:cNvPicPr>
            <a:picLocks noChangeAspect="1" noChangeArrowheads="1"/>
          </p:cNvPicPr>
          <p:nvPr/>
        </p:nvPicPr>
        <p:blipFill>
          <a:blip r:embed="rId2" cstate="print"/>
          <a:srcRect/>
          <a:stretch>
            <a:fillRect/>
          </a:stretch>
        </p:blipFill>
        <p:spPr bwMode="auto">
          <a:xfrm>
            <a:off x="4605603" y="5912277"/>
            <a:ext cx="3252363" cy="531828"/>
          </a:xfrm>
          <a:prstGeom prst="rect">
            <a:avLst/>
          </a:prstGeom>
          <a:noFill/>
        </p:spPr>
      </p:pic>
      <p:pic>
        <p:nvPicPr>
          <p:cNvPr id="5" name="Picture 2" descr="image_logo_site_wbi">
            <a:extLst>
              <a:ext uri="{FF2B5EF4-FFF2-40B4-BE49-F238E27FC236}">
                <a16:creationId xmlns:a16="http://schemas.microsoft.com/office/drawing/2014/main" id="{4887CFFA-70D7-47D3-89CB-D65500B8BB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4361" y="5875309"/>
            <a:ext cx="1398853" cy="69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75219115-94A7-45D7-982D-B3FFA74E9B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117" y="5933798"/>
            <a:ext cx="1392002" cy="483538"/>
          </a:xfrm>
          <a:prstGeom prst="rect">
            <a:avLst/>
          </a:prstGeom>
        </p:spPr>
      </p:pic>
      <p:cxnSp>
        <p:nvCxnSpPr>
          <p:cNvPr id="8" name="Straight Connector 7">
            <a:extLst>
              <a:ext uri="{FF2B5EF4-FFF2-40B4-BE49-F238E27FC236}">
                <a16:creationId xmlns:a16="http://schemas.microsoft.com/office/drawing/2014/main" id="{77C8019F-92CB-4952-A474-6FAFCEE0007C}"/>
              </a:ext>
            </a:extLst>
          </p:cNvPr>
          <p:cNvCxnSpPr/>
          <p:nvPr/>
        </p:nvCxnSpPr>
        <p:spPr>
          <a:xfrm>
            <a:off x="0" y="5760720"/>
            <a:ext cx="12192000" cy="0"/>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93295C95-350F-406E-BE22-A9F7BB47BA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41" y="286664"/>
            <a:ext cx="3581400" cy="939536"/>
          </a:xfrm>
          <a:prstGeom prst="rect">
            <a:avLst/>
          </a:prstGeom>
        </p:spPr>
      </p:pic>
      <p:sp>
        <p:nvSpPr>
          <p:cNvPr id="7" name="Slide Number Placeholder 6">
            <a:extLst>
              <a:ext uri="{FF2B5EF4-FFF2-40B4-BE49-F238E27FC236}">
                <a16:creationId xmlns:a16="http://schemas.microsoft.com/office/drawing/2014/main" id="{D723241C-07D2-4E59-88AB-8D217EE26A45}"/>
              </a:ext>
            </a:extLst>
          </p:cNvPr>
          <p:cNvSpPr>
            <a:spLocks noGrp="1"/>
          </p:cNvSpPr>
          <p:nvPr>
            <p:ph type="sldNum" sz="quarter" idx="12"/>
          </p:nvPr>
        </p:nvSpPr>
        <p:spPr/>
        <p:txBody>
          <a:bodyPr/>
          <a:lstStyle/>
          <a:p>
            <a:fld id="{F675D1D8-846D-432A-9C08-C54CDB2BF677}" type="slidenum">
              <a:rPr lang="en-US" smtClean="0"/>
              <a:t>7</a:t>
            </a:fld>
            <a:endParaRPr lang="en-US" dirty="0"/>
          </a:p>
        </p:txBody>
      </p:sp>
    </p:spTree>
    <p:extLst>
      <p:ext uri="{BB962C8B-B14F-4D97-AF65-F5344CB8AC3E}">
        <p14:creationId xmlns:p14="http://schemas.microsoft.com/office/powerpoint/2010/main" val="206366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D14B-769F-47F6-B782-7C032D7BBFF9}"/>
              </a:ext>
            </a:extLst>
          </p:cNvPr>
          <p:cNvSpPr>
            <a:spLocks noGrp="1"/>
          </p:cNvSpPr>
          <p:nvPr>
            <p:ph type="title"/>
          </p:nvPr>
        </p:nvSpPr>
        <p:spPr/>
        <p:txBody>
          <a:bodyPr/>
          <a:lstStyle/>
          <a:p>
            <a:r>
              <a:rPr lang="en-US" dirty="0"/>
              <a:t>Update of the marginal electricity supply mixes in ecoinvent 3.4</a:t>
            </a:r>
          </a:p>
        </p:txBody>
      </p:sp>
      <p:sp>
        <p:nvSpPr>
          <p:cNvPr id="3" name="Content Placeholder 2">
            <a:extLst>
              <a:ext uri="{FF2B5EF4-FFF2-40B4-BE49-F238E27FC236}">
                <a16:creationId xmlns:a16="http://schemas.microsoft.com/office/drawing/2014/main" id="{DB8FAE3D-C545-46C3-B4E1-EE19BDA96D4E}"/>
              </a:ext>
            </a:extLst>
          </p:cNvPr>
          <p:cNvSpPr>
            <a:spLocks noGrp="1"/>
          </p:cNvSpPr>
          <p:nvPr>
            <p:ph idx="1"/>
          </p:nvPr>
        </p:nvSpPr>
        <p:spPr>
          <a:xfrm>
            <a:off x="838200" y="2021568"/>
            <a:ext cx="10515600" cy="4351338"/>
          </a:xfrm>
        </p:spPr>
        <p:txBody>
          <a:bodyPr>
            <a:normAutofit/>
          </a:bodyPr>
          <a:lstStyle/>
          <a:p>
            <a:pPr marL="0" indent="0">
              <a:buNone/>
            </a:pPr>
            <a:r>
              <a:rPr lang="en-US" dirty="0">
                <a:latin typeface="+mj-lt"/>
              </a:rPr>
              <a:t>Marginal electricity supply mixes provided in previous versions of the ecoinvent database were based on historical data. </a:t>
            </a:r>
          </a:p>
          <a:p>
            <a:pPr marL="0" indent="0">
              <a:buNone/>
            </a:pPr>
            <a:endParaRPr lang="en-US" dirty="0">
              <a:solidFill>
                <a:prstClr val="black"/>
              </a:solidFill>
              <a:latin typeface="+mj-lt"/>
              <a:cs typeface="Arial" pitchFamily="34" charset="0"/>
            </a:endParaRPr>
          </a:p>
          <a:p>
            <a:pPr marL="0" indent="0">
              <a:buNone/>
            </a:pPr>
            <a:r>
              <a:rPr lang="en-US" dirty="0">
                <a:solidFill>
                  <a:prstClr val="black"/>
                </a:solidFill>
                <a:latin typeface="+mj-lt"/>
                <a:cs typeface="Arial" pitchFamily="34" charset="0"/>
              </a:rPr>
              <a:t>Objectives:</a:t>
            </a:r>
          </a:p>
          <a:p>
            <a:r>
              <a:rPr lang="en-US" dirty="0">
                <a:solidFill>
                  <a:prstClr val="black"/>
                </a:solidFill>
                <a:latin typeface="+mj-lt"/>
                <a:cs typeface="Arial" pitchFamily="34" charset="0"/>
              </a:rPr>
              <a:t>Provide marginal mixes based on energy scenarios to take into account future market trends and constraints (i.e. which technologies are growing the most)</a:t>
            </a:r>
          </a:p>
          <a:p>
            <a:r>
              <a:rPr lang="en-US" i="1" dirty="0">
                <a:solidFill>
                  <a:schemeClr val="bg1">
                    <a:lumMod val="50000"/>
                  </a:schemeClr>
                </a:solidFill>
                <a:latin typeface="+mj-lt"/>
                <a:cs typeface="Arial" pitchFamily="34" charset="0"/>
              </a:rPr>
              <a:t>Perform several sensitivity analyses to understand the influence of the key parameters and methodological choices on the mix composition.</a:t>
            </a:r>
            <a:endParaRPr lang="en-US" i="1" dirty="0">
              <a:solidFill>
                <a:schemeClr val="bg1">
                  <a:lumMod val="50000"/>
                </a:schemeClr>
              </a:solidFill>
              <a:latin typeface="Arial" pitchFamily="34" charset="0"/>
              <a:cs typeface="Arial"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F1358666-B8AF-466D-BDCC-D5EF0FE62318}"/>
              </a:ext>
            </a:extLst>
          </p:cNvPr>
          <p:cNvSpPr>
            <a:spLocks noGrp="1"/>
          </p:cNvSpPr>
          <p:nvPr>
            <p:ph type="sldNum" sz="quarter" idx="12"/>
          </p:nvPr>
        </p:nvSpPr>
        <p:spPr/>
        <p:txBody>
          <a:bodyPr/>
          <a:lstStyle/>
          <a:p>
            <a:fld id="{F675D1D8-846D-432A-9C08-C54CDB2BF677}" type="slidenum">
              <a:rPr lang="en-US" smtClean="0"/>
              <a:t>8</a:t>
            </a:fld>
            <a:endParaRPr lang="en-US" dirty="0"/>
          </a:p>
        </p:txBody>
      </p:sp>
    </p:spTree>
    <p:extLst>
      <p:ext uri="{BB962C8B-B14F-4D97-AF65-F5344CB8AC3E}">
        <p14:creationId xmlns:p14="http://schemas.microsoft.com/office/powerpoint/2010/main" val="237520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234E-4E50-4FA6-8BCB-B952F2FE2BCB}"/>
              </a:ext>
            </a:extLst>
          </p:cNvPr>
          <p:cNvSpPr>
            <a:spLocks noGrp="1"/>
          </p:cNvSpPr>
          <p:nvPr>
            <p:ph type="title"/>
          </p:nvPr>
        </p:nvSpPr>
        <p:spPr/>
        <p:txBody>
          <a:bodyPr/>
          <a:lstStyle/>
          <a:p>
            <a:r>
              <a:rPr lang="en-US" dirty="0"/>
              <a:t>Update of the marginal electricity supply mixes in ecoinvent 3.4</a:t>
            </a:r>
          </a:p>
        </p:txBody>
      </p:sp>
      <p:sp>
        <p:nvSpPr>
          <p:cNvPr id="3" name="Content Placeholder 2">
            <a:extLst>
              <a:ext uri="{FF2B5EF4-FFF2-40B4-BE49-F238E27FC236}">
                <a16:creationId xmlns:a16="http://schemas.microsoft.com/office/drawing/2014/main" id="{C5EDAF38-222A-4D7D-AD57-3A6F959CEE4D}"/>
              </a:ext>
            </a:extLst>
          </p:cNvPr>
          <p:cNvSpPr>
            <a:spLocks noGrp="1"/>
          </p:cNvSpPr>
          <p:nvPr>
            <p:ph idx="1"/>
          </p:nvPr>
        </p:nvSpPr>
        <p:spPr/>
        <p:txBody>
          <a:bodyPr/>
          <a:lstStyle/>
          <a:p>
            <a:r>
              <a:rPr lang="en-US" dirty="0">
                <a:latin typeface="+mj-lt"/>
              </a:rPr>
              <a:t>Compilation of public energy scenarios from 40 different countries to calculate the marginal electricity supply mixes. </a:t>
            </a:r>
          </a:p>
          <a:p>
            <a:r>
              <a:rPr lang="en-US" dirty="0">
                <a:latin typeface="+mj-lt"/>
              </a:rPr>
              <a:t>Covering ~76.5 % of the global electricity production in 2015.</a:t>
            </a:r>
          </a:p>
          <a:p>
            <a:endParaRPr lang="fr-FR" dirty="0"/>
          </a:p>
          <a:p>
            <a:endParaRPr lang="en-US" dirty="0"/>
          </a:p>
        </p:txBody>
      </p:sp>
      <p:pic>
        <p:nvPicPr>
          <p:cNvPr id="4" name="Picture 3">
            <a:extLst>
              <a:ext uri="{FF2B5EF4-FFF2-40B4-BE49-F238E27FC236}">
                <a16:creationId xmlns:a16="http://schemas.microsoft.com/office/drawing/2014/main" id="{3CF42866-F896-4424-B56C-621FF3CA95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7695" y="3702368"/>
            <a:ext cx="3876105" cy="2560320"/>
          </a:xfrm>
          <a:prstGeom prst="rect">
            <a:avLst/>
          </a:prstGeom>
          <a:ln>
            <a:solidFill>
              <a:schemeClr val="tx1"/>
            </a:solidFill>
          </a:ln>
        </p:spPr>
      </p:pic>
      <p:pic>
        <p:nvPicPr>
          <p:cNvPr id="5" name="Picture 4">
            <a:extLst>
              <a:ext uri="{FF2B5EF4-FFF2-40B4-BE49-F238E27FC236}">
                <a16:creationId xmlns:a16="http://schemas.microsoft.com/office/drawing/2014/main" id="{CB1B1799-D7FC-4F1E-89A6-CEF90B6ABDB6}"/>
              </a:ext>
            </a:extLst>
          </p:cNvPr>
          <p:cNvPicPr>
            <a:picLocks noChangeAspect="1"/>
          </p:cNvPicPr>
          <p:nvPr/>
        </p:nvPicPr>
        <p:blipFill>
          <a:blip r:embed="rId3"/>
          <a:stretch>
            <a:fillRect/>
          </a:stretch>
        </p:blipFill>
        <p:spPr>
          <a:xfrm>
            <a:off x="838200" y="3702368"/>
            <a:ext cx="5253736" cy="2560320"/>
          </a:xfrm>
          <a:prstGeom prst="rect">
            <a:avLst/>
          </a:prstGeom>
          <a:ln>
            <a:solidFill>
              <a:schemeClr val="tx1"/>
            </a:solidFill>
          </a:ln>
        </p:spPr>
      </p:pic>
      <p:sp>
        <p:nvSpPr>
          <p:cNvPr id="6" name="Slide Number Placeholder 5">
            <a:extLst>
              <a:ext uri="{FF2B5EF4-FFF2-40B4-BE49-F238E27FC236}">
                <a16:creationId xmlns:a16="http://schemas.microsoft.com/office/drawing/2014/main" id="{E3365EA9-756A-40F8-BE15-BD5D02FE8708}"/>
              </a:ext>
            </a:extLst>
          </p:cNvPr>
          <p:cNvSpPr>
            <a:spLocks noGrp="1"/>
          </p:cNvSpPr>
          <p:nvPr>
            <p:ph type="sldNum" sz="quarter" idx="12"/>
          </p:nvPr>
        </p:nvSpPr>
        <p:spPr/>
        <p:txBody>
          <a:bodyPr/>
          <a:lstStyle/>
          <a:p>
            <a:fld id="{F675D1D8-846D-432A-9C08-C54CDB2BF677}" type="slidenum">
              <a:rPr lang="en-US" smtClean="0"/>
              <a:t>9</a:t>
            </a:fld>
            <a:endParaRPr lang="en-US" dirty="0"/>
          </a:p>
        </p:txBody>
      </p:sp>
    </p:spTree>
    <p:extLst>
      <p:ext uri="{BB962C8B-B14F-4D97-AF65-F5344CB8AC3E}">
        <p14:creationId xmlns:p14="http://schemas.microsoft.com/office/powerpoint/2010/main" val="41472185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2379</Words>
  <Application>Microsoft Office PowerPoint</Application>
  <PresentationFormat>Widescreen</PresentationFormat>
  <Paragraphs>435</Paragraphs>
  <Slides>42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Calibri Light</vt:lpstr>
      <vt:lpstr>Cambria Math</vt:lpstr>
      <vt:lpstr>Corbel</vt:lpstr>
      <vt:lpstr>Franklin Gothic Book</vt:lpstr>
      <vt:lpstr>Rockwell</vt:lpstr>
      <vt:lpstr>Symbol</vt:lpstr>
      <vt:lpstr>Office Theme</vt:lpstr>
      <vt:lpstr>Workshop on the integration of energy scenarios into LCA </vt:lpstr>
      <vt:lpstr>Introduction : three important layers in prospective LCA</vt:lpstr>
      <vt:lpstr>Use energy scenarios in prospective LCA  </vt:lpstr>
      <vt:lpstr>Objectives of the workshop </vt:lpstr>
      <vt:lpstr>Structure of the workshop</vt:lpstr>
      <vt:lpstr>PowerPoint Presentation</vt:lpstr>
      <vt:lpstr>Update marginal electricity mixes  in ecoinvent 3.4</vt:lpstr>
      <vt:lpstr>Update of the marginal electricity supply mixes in ecoinvent 3.4</vt:lpstr>
      <vt:lpstr>Update of the marginal electricity supply mixes in ecoinvent 3.4</vt:lpstr>
      <vt:lpstr>Challenges</vt:lpstr>
      <vt:lpstr>What is reusable ? </vt:lpstr>
      <vt:lpstr>Results</vt:lpstr>
      <vt:lpstr>PowerPoint Presentation</vt:lpstr>
      <vt:lpstr>Feedback on the integration of IEA scenarios in hybrid LCA</vt:lpstr>
      <vt:lpstr>The idea</vt:lpstr>
      <vt:lpstr>The implementation</vt:lpstr>
      <vt:lpstr>Quadrant 1: Aff</vt:lpstr>
      <vt:lpstr>Quadrant 2: Abf </vt:lpstr>
      <vt:lpstr>Quadrant 3: Afb</vt:lpstr>
      <vt:lpstr>Quadrant 4: Abb</vt:lpstr>
      <vt:lpstr>«Quadrant» 6: stressors</vt:lpstr>
      <vt:lpstr>Results</vt:lpstr>
      <vt:lpstr>Challenges</vt:lpstr>
      <vt:lpstr>PowerPoint Presentation</vt:lpstr>
      <vt:lpstr>Integrating TIMES in LCA, feedback and challenges</vt:lpstr>
      <vt:lpstr>Existing literature</vt:lpstr>
      <vt:lpstr>Linking ESM and LCI</vt:lpstr>
      <vt:lpstr>Some challenges for deep integration</vt:lpstr>
      <vt:lpstr>What is reusable:</vt:lpstr>
      <vt:lpstr>PowerPoint Presentation</vt:lpstr>
      <vt:lpstr>Integration of energy scenarios in Swiss mobility assessment</vt:lpstr>
      <vt:lpstr>Case study</vt:lpstr>
      <vt:lpstr>Challenges</vt:lpstr>
      <vt:lpstr>Challenges</vt:lpstr>
      <vt:lpstr>PowerPoint Presentation</vt:lpstr>
      <vt:lpstr>Integrating IMAGE results in LCA with the WURST Python package</vt:lpstr>
      <vt:lpstr>Approach</vt:lpstr>
      <vt:lpstr>Updating coal fired electricity plants</vt:lpstr>
      <vt:lpstr>Updating Electricity Markets - Difficulties</vt:lpstr>
      <vt:lpstr>Overall Results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on the integration of energy scenarios into LCA</dc:title>
  <dc:creator>Laurent Vandepaer</dc:creator>
  <cp:lastModifiedBy>Laurent Vandepaer</cp:lastModifiedBy>
  <cp:revision>109</cp:revision>
  <dcterms:created xsi:type="dcterms:W3CDTF">2017-08-27T15:01:54Z</dcterms:created>
  <dcterms:modified xsi:type="dcterms:W3CDTF">2017-09-06T07:43:52Z</dcterms:modified>
</cp:coreProperties>
</file>