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2" r:id="rId6"/>
    <p:sldId id="259" r:id="rId7"/>
    <p:sldId id="258" r:id="rId8"/>
    <p:sldId id="257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114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2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0CD5-C6FA-2841-AC56-7930F86FAEB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98A9D-262D-C649-A0AB-9FAA366F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21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85978A-E4D1-0D45-BBB9-536E5ED44644}"/>
              </a:ext>
            </a:extLst>
          </p:cNvPr>
          <p:cNvSpPr txBox="1"/>
          <p:nvPr/>
        </p:nvSpPr>
        <p:spPr>
          <a:xfrm>
            <a:off x="5303604" y="2633044"/>
            <a:ext cx="384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VitalLog</a:t>
            </a:r>
            <a:endParaRPr lang="en-US" sz="5400" b="1" dirty="0">
              <a:solidFill>
                <a:schemeClr val="bg1"/>
              </a:solidFill>
              <a:latin typeface="Weibei TC Bold" panose="03000800000000000000" pitchFamily="66" charset="-128"/>
              <a:ea typeface="Weibei TC Bold" panose="03000800000000000000" pitchFamily="66" charset="-128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B0DC0D-5CB8-B640-B2DF-59EEDD63ECD8}"/>
              </a:ext>
            </a:extLst>
          </p:cNvPr>
          <p:cNvCxnSpPr>
            <a:cxnSpLocks/>
          </p:cNvCxnSpPr>
          <p:nvPr/>
        </p:nvCxnSpPr>
        <p:spPr>
          <a:xfrm>
            <a:off x="4610100" y="1410829"/>
            <a:ext cx="0" cy="36217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111185-0EA7-FF4E-B61F-FD3C772C1A3B}"/>
              </a:ext>
            </a:extLst>
          </p:cNvPr>
          <p:cNvSpPr txBox="1"/>
          <p:nvPr/>
        </p:nvSpPr>
        <p:spPr>
          <a:xfrm>
            <a:off x="1012269" y="5350844"/>
            <a:ext cx="80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Revolutionizing post-transplant care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9C5AC9B-8A87-9B49-B510-DF66B88D3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9" y="1463888"/>
            <a:ext cx="2595418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21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EDF4F5-FA64-324D-8596-F63800994DDF}"/>
              </a:ext>
            </a:extLst>
          </p:cNvPr>
          <p:cNvSpPr txBox="1"/>
          <p:nvPr/>
        </p:nvSpPr>
        <p:spPr>
          <a:xfrm>
            <a:off x="2712804" y="2889378"/>
            <a:ext cx="4872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F2935-8739-FA42-94CE-B986E211D75F}"/>
              </a:ext>
            </a:extLst>
          </p:cNvPr>
          <p:cNvSpPr txBox="1"/>
          <p:nvPr/>
        </p:nvSpPr>
        <p:spPr>
          <a:xfrm>
            <a:off x="1112604" y="64912"/>
            <a:ext cx="384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VitalLog</a:t>
            </a:r>
            <a:endParaRPr lang="en-US" sz="3200" b="1" dirty="0">
              <a:solidFill>
                <a:schemeClr val="bg1"/>
              </a:solidFill>
              <a:latin typeface="Weibei TC Bold" panose="03000800000000000000" pitchFamily="66" charset="-128"/>
              <a:ea typeface="Weibei TC Bold" panose="03000800000000000000" pitchFamily="66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0E01B6-FFD8-3C43-BB2A-334B7D9B5A68}"/>
              </a:ext>
            </a:extLst>
          </p:cNvPr>
          <p:cNvCxnSpPr>
            <a:cxnSpLocks/>
          </p:cNvCxnSpPr>
          <p:nvPr/>
        </p:nvCxnSpPr>
        <p:spPr>
          <a:xfrm>
            <a:off x="889000" y="36699"/>
            <a:ext cx="0" cy="612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C03B232-027B-CF4B-AF8E-7B1DB840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" y="-84460"/>
            <a:ext cx="686824" cy="944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A311FA-165A-EF4E-9F3F-BE27C7B4D713}"/>
              </a:ext>
            </a:extLst>
          </p:cNvPr>
          <p:cNvSpPr txBox="1"/>
          <p:nvPr/>
        </p:nvSpPr>
        <p:spPr>
          <a:xfrm>
            <a:off x="4428569" y="6295995"/>
            <a:ext cx="807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Revolutionizing post-transplant care  </a:t>
            </a:r>
          </a:p>
        </p:txBody>
      </p:sp>
    </p:spTree>
    <p:extLst>
      <p:ext uri="{BB962C8B-B14F-4D97-AF65-F5344CB8AC3E}">
        <p14:creationId xmlns:p14="http://schemas.microsoft.com/office/powerpoint/2010/main" val="272200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67815-8424-EE4B-8AD4-F59969FB85CC}"/>
              </a:ext>
            </a:extLst>
          </p:cNvPr>
          <p:cNvGrpSpPr/>
          <p:nvPr/>
        </p:nvGrpSpPr>
        <p:grpSpPr>
          <a:xfrm>
            <a:off x="0" y="0"/>
            <a:ext cx="12500563" cy="6858000"/>
            <a:chOff x="0" y="0"/>
            <a:chExt cx="12500563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741D25-1737-4641-A885-E7A29BFD04AA}"/>
                </a:ext>
              </a:extLst>
            </p:cNvPr>
            <p:cNvSpPr/>
            <p:nvPr/>
          </p:nvSpPr>
          <p:spPr>
            <a:xfrm>
              <a:off x="0" y="0"/>
              <a:ext cx="83439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7A5DE-BFC9-7E4B-A777-3F7812397FF3}"/>
                </a:ext>
              </a:extLst>
            </p:cNvPr>
            <p:cNvSpPr/>
            <p:nvPr/>
          </p:nvSpPr>
          <p:spPr>
            <a:xfrm>
              <a:off x="4152900" y="6134100"/>
              <a:ext cx="49911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976B2-227B-CA4E-A9E7-2CE155D03788}"/>
                </a:ext>
              </a:extLst>
            </p:cNvPr>
            <p:cNvSpPr txBox="1"/>
            <p:nvPr/>
          </p:nvSpPr>
          <p:spPr>
            <a:xfrm>
              <a:off x="1112604" y="64912"/>
              <a:ext cx="384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VitalLog</a:t>
              </a:r>
              <a:endParaRPr lang="en-US" sz="3200" b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40711F-D3F4-F14D-88BD-163875F0350F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0" y="36699"/>
              <a:ext cx="0" cy="6129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CD6D29-0312-A54B-A485-445ECFB9F21C}"/>
                </a:ext>
              </a:extLst>
            </p:cNvPr>
            <p:cNvSpPr txBox="1"/>
            <p:nvPr/>
          </p:nvSpPr>
          <p:spPr>
            <a:xfrm>
              <a:off x="4428569" y="6295995"/>
              <a:ext cx="8071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Revolutionizing post-transplant care 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3EB353-733A-844E-AE14-57E4B43D1601}"/>
              </a:ext>
            </a:extLst>
          </p:cNvPr>
          <p:cNvSpPr txBox="1"/>
          <p:nvPr/>
        </p:nvSpPr>
        <p:spPr>
          <a:xfrm>
            <a:off x="0" y="670307"/>
            <a:ext cx="9001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Kidneys are the most commonly transplanted organ, with wait times averaging 3-5 years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F01E6-2382-E347-8406-4F63DFDBBE86}"/>
              </a:ext>
            </a:extLst>
          </p:cNvPr>
          <p:cNvSpPr txBox="1"/>
          <p:nvPr/>
        </p:nvSpPr>
        <p:spPr>
          <a:xfrm>
            <a:off x="144605" y="2124908"/>
            <a:ext cx="9001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~17% of patients experience acute rejection episodes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~3K lose kidney function within a year of surgery, ~6K within three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The main cause of rejection is non-adherence to medical instructions: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Prescription medications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Communication of symptoms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57D309-3F9B-6140-A2AD-690536F4F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" y="-84460"/>
            <a:ext cx="686824" cy="9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67815-8424-EE4B-8AD4-F59969FB85CC}"/>
              </a:ext>
            </a:extLst>
          </p:cNvPr>
          <p:cNvGrpSpPr/>
          <p:nvPr/>
        </p:nvGrpSpPr>
        <p:grpSpPr>
          <a:xfrm>
            <a:off x="0" y="0"/>
            <a:ext cx="12500563" cy="6858000"/>
            <a:chOff x="0" y="0"/>
            <a:chExt cx="12500563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741D25-1737-4641-A885-E7A29BFD04AA}"/>
                </a:ext>
              </a:extLst>
            </p:cNvPr>
            <p:cNvSpPr/>
            <p:nvPr/>
          </p:nvSpPr>
          <p:spPr>
            <a:xfrm>
              <a:off x="0" y="0"/>
              <a:ext cx="83439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7A5DE-BFC9-7E4B-A777-3F7812397FF3}"/>
                </a:ext>
              </a:extLst>
            </p:cNvPr>
            <p:cNvSpPr/>
            <p:nvPr/>
          </p:nvSpPr>
          <p:spPr>
            <a:xfrm>
              <a:off x="4152900" y="6134100"/>
              <a:ext cx="49911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976B2-227B-CA4E-A9E7-2CE155D03788}"/>
                </a:ext>
              </a:extLst>
            </p:cNvPr>
            <p:cNvSpPr txBox="1"/>
            <p:nvPr/>
          </p:nvSpPr>
          <p:spPr>
            <a:xfrm>
              <a:off x="1112604" y="64912"/>
              <a:ext cx="384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VitalLog</a:t>
              </a:r>
              <a:endParaRPr lang="en-US" sz="3200" b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40711F-D3F4-F14D-88BD-163875F0350F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0" y="36699"/>
              <a:ext cx="0" cy="6129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CD6D29-0312-A54B-A485-445ECFB9F21C}"/>
                </a:ext>
              </a:extLst>
            </p:cNvPr>
            <p:cNvSpPr txBox="1"/>
            <p:nvPr/>
          </p:nvSpPr>
          <p:spPr>
            <a:xfrm>
              <a:off x="4428569" y="6295995"/>
              <a:ext cx="8071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Revolutionizing post-transplant care 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3EB353-733A-844E-AE14-57E4B43D1601}"/>
              </a:ext>
            </a:extLst>
          </p:cNvPr>
          <p:cNvSpPr txBox="1"/>
          <p:nvPr/>
        </p:nvSpPr>
        <p:spPr>
          <a:xfrm>
            <a:off x="0" y="769657"/>
            <a:ext cx="9001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Weibei TC Bold" panose="03000800000000000000" pitchFamily="66" charset="-128"/>
                <a:ea typeface="Weibei TC Bold" panose="03000800000000000000" pitchFamily="66" charset="-128"/>
              </a:rPr>
              <a:t>VitalLog</a:t>
            </a:r>
            <a:r>
              <a:rPr lang="en-US" sz="32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 facilitates post-op communication between patients and transplant teams…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BEDED4-A32B-0844-8C29-D737EA2A4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8974" t="66137" r="43692" b="6204"/>
          <a:stretch/>
        </p:blipFill>
        <p:spPr>
          <a:xfrm flipH="1">
            <a:off x="304926" y="3222193"/>
            <a:ext cx="1615355" cy="170728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DBEB636-B433-5A4B-8F1D-B64F40DF83E1}"/>
              </a:ext>
            </a:extLst>
          </p:cNvPr>
          <p:cNvGrpSpPr/>
          <p:nvPr/>
        </p:nvGrpSpPr>
        <p:grpSpPr>
          <a:xfrm>
            <a:off x="6648450" y="2469286"/>
            <a:ext cx="2114550" cy="3153207"/>
            <a:chOff x="5645150" y="2066493"/>
            <a:chExt cx="2114550" cy="31532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4A46684-DDD7-3745-9154-BAA46C157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2043" t="5498" r="64845" b="69608"/>
            <a:stretch/>
          </p:blipFill>
          <p:spPr>
            <a:xfrm>
              <a:off x="6378575" y="3733800"/>
              <a:ext cx="749300" cy="1485900"/>
            </a:xfrm>
            <a:prstGeom prst="rect">
              <a:avLst/>
            </a:prstGeom>
            <a:noFill/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43E292-473C-4E4C-9AE7-3652FED77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58334" t="5498" r="31221" b="69608"/>
            <a:stretch/>
          </p:blipFill>
          <p:spPr>
            <a:xfrm>
              <a:off x="6350000" y="2066493"/>
              <a:ext cx="596900" cy="1485900"/>
            </a:xfrm>
            <a:prstGeom prst="rect">
              <a:avLst/>
            </a:prstGeom>
            <a:noFill/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6F5113-64E6-664E-B717-DE88C9E31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444" t="5498" r="83778" b="69608"/>
            <a:stretch/>
          </p:blipFill>
          <p:spPr>
            <a:xfrm>
              <a:off x="7086600" y="2819400"/>
              <a:ext cx="673100" cy="1485900"/>
            </a:xfrm>
            <a:prstGeom prst="rect">
              <a:avLst/>
            </a:prstGeom>
            <a:noFill/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D9B1E68-892A-0244-BF1F-51BBEDB74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0000" t="5498" r="46444" b="69608"/>
            <a:stretch/>
          </p:blipFill>
          <p:spPr>
            <a:xfrm>
              <a:off x="5645150" y="2990850"/>
              <a:ext cx="774700" cy="1485900"/>
            </a:xfrm>
            <a:prstGeom prst="rect">
              <a:avLst/>
            </a:prstGeom>
            <a:noFill/>
          </p:spPr>
        </p:pic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E700230-77AD-9E4B-94C0-361793C1F62B}"/>
              </a:ext>
            </a:extLst>
          </p:cNvPr>
          <p:cNvCxnSpPr>
            <a:stCxn id="13" idx="2"/>
            <a:endCxn id="2" idx="2"/>
          </p:cNvCxnSpPr>
          <p:nvPr/>
        </p:nvCxnSpPr>
        <p:spPr>
          <a:xfrm rot="16200000" flipH="1">
            <a:off x="4088057" y="1954025"/>
            <a:ext cx="693014" cy="6643922"/>
          </a:xfrm>
          <a:prstGeom prst="bentConnector3">
            <a:avLst>
              <a:gd name="adj1" fmla="val 13298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1FDE44-A8F3-E040-9709-E51B5EE9365A}"/>
              </a:ext>
            </a:extLst>
          </p:cNvPr>
          <p:cNvSpPr txBox="1"/>
          <p:nvPr/>
        </p:nvSpPr>
        <p:spPr>
          <a:xfrm>
            <a:off x="1710730" y="5499155"/>
            <a:ext cx="5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monthly postop schedule for testing/checkups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09EEC82-BC3C-5140-A8F3-AC80188D64B1}"/>
              </a:ext>
            </a:extLst>
          </p:cNvPr>
          <p:cNvGrpSpPr/>
          <p:nvPr/>
        </p:nvGrpSpPr>
        <p:grpSpPr>
          <a:xfrm>
            <a:off x="2384516" y="2919643"/>
            <a:ext cx="3558091" cy="2498564"/>
            <a:chOff x="2384516" y="2919643"/>
            <a:chExt cx="3558091" cy="2498564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337EAE1-FC1B-9A4A-AFB9-D0F87E6D0CC7}"/>
                </a:ext>
              </a:extLst>
            </p:cNvPr>
            <p:cNvGrpSpPr/>
            <p:nvPr/>
          </p:nvGrpSpPr>
          <p:grpSpPr>
            <a:xfrm>
              <a:off x="2384516" y="2919643"/>
              <a:ext cx="3558091" cy="2498564"/>
              <a:chOff x="2093409" y="2919644"/>
              <a:chExt cx="3558091" cy="2498564"/>
            </a:xfrm>
          </p:grpSpPr>
          <p:sp>
            <p:nvSpPr>
              <p:cNvPr id="252" name="Frame 251">
                <a:extLst>
                  <a:ext uri="{FF2B5EF4-FFF2-40B4-BE49-F238E27FC236}">
                    <a16:creationId xmlns:a16="http://schemas.microsoft.com/office/drawing/2014/main" id="{DD89FD32-BFA9-554F-A870-5668FBB2D0D1}"/>
                  </a:ext>
                </a:extLst>
              </p:cNvPr>
              <p:cNvSpPr/>
              <p:nvPr/>
            </p:nvSpPr>
            <p:spPr>
              <a:xfrm>
                <a:off x="2692400" y="2985851"/>
                <a:ext cx="2959100" cy="2060143"/>
              </a:xfrm>
              <a:prstGeom prst="frame">
                <a:avLst>
                  <a:gd name="adj1" fmla="val 787"/>
                </a:avLst>
              </a:prstGeom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F470A23-18EF-994E-A664-1C2F31CED8A7}"/>
                  </a:ext>
                </a:extLst>
              </p:cNvPr>
              <p:cNvSpPr txBox="1"/>
              <p:nvPr/>
            </p:nvSpPr>
            <p:spPr>
              <a:xfrm>
                <a:off x="2879509" y="5048876"/>
                <a:ext cx="911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Weibei TC Bold" panose="03000800000000000000" pitchFamily="66" charset="-128"/>
                    <a:ea typeface="Weibei TC Bold" panose="03000800000000000000" pitchFamily="66" charset="-128"/>
                  </a:rPr>
                  <a:t>Time</a:t>
                </a:r>
              </a:p>
            </p:txBody>
          </p: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7896DEC4-62D9-D94A-A2A7-F6D459247E33}"/>
                  </a:ext>
                </a:extLst>
              </p:cNvPr>
              <p:cNvCxnSpPr/>
              <p:nvPr/>
            </p:nvCxnSpPr>
            <p:spPr>
              <a:xfrm>
                <a:off x="3568700" y="5233542"/>
                <a:ext cx="1612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430C980-F3F5-464F-A543-B9218C2DC719}"/>
                  </a:ext>
                </a:extLst>
              </p:cNvPr>
              <p:cNvSpPr txBox="1"/>
              <p:nvPr/>
            </p:nvSpPr>
            <p:spPr>
              <a:xfrm rot="16200000">
                <a:off x="1181798" y="3831255"/>
                <a:ext cx="21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Weibei TC Bold" panose="03000800000000000000" pitchFamily="66" charset="-128"/>
                    <a:ea typeface="Weibei TC Bold" panose="03000800000000000000" pitchFamily="66" charset="-128"/>
                  </a:rPr>
                  <a:t>Clinical Biomarkers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125F9C3-9449-A047-A73F-952CC9FDB328}"/>
                </a:ext>
              </a:extLst>
            </p:cNvPr>
            <p:cNvGrpSpPr/>
            <p:nvPr/>
          </p:nvGrpSpPr>
          <p:grpSpPr>
            <a:xfrm>
              <a:off x="3100378" y="3311015"/>
              <a:ext cx="175890" cy="1274177"/>
              <a:chOff x="3082851" y="3614827"/>
              <a:chExt cx="175890" cy="1274177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720C087-42DC-D440-9916-0BBAA0FBB51A}"/>
                  </a:ext>
                </a:extLst>
              </p:cNvPr>
              <p:cNvSpPr/>
              <p:nvPr/>
            </p:nvSpPr>
            <p:spPr>
              <a:xfrm>
                <a:off x="3082851" y="4667877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724B432F-E0AA-3742-B749-CD63A6F1B3AD}"/>
                  </a:ext>
                </a:extLst>
              </p:cNvPr>
              <p:cNvSpPr/>
              <p:nvPr/>
            </p:nvSpPr>
            <p:spPr>
              <a:xfrm>
                <a:off x="3082852" y="4820426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97E9F670-CDA6-0D45-AB90-AE483941394D}"/>
                  </a:ext>
                </a:extLst>
              </p:cNvPr>
              <p:cNvSpPr/>
              <p:nvPr/>
            </p:nvSpPr>
            <p:spPr>
              <a:xfrm>
                <a:off x="3192704" y="4843285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26E79113-99E4-9048-AF4B-3ACCCC974B7D}"/>
                  </a:ext>
                </a:extLst>
              </p:cNvPr>
              <p:cNvSpPr/>
              <p:nvPr/>
            </p:nvSpPr>
            <p:spPr>
              <a:xfrm>
                <a:off x="3105710" y="4263288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4A895CC0-59B3-1947-872B-ADFF839474DF}"/>
                  </a:ext>
                </a:extLst>
              </p:cNvPr>
              <p:cNvSpPr/>
              <p:nvPr/>
            </p:nvSpPr>
            <p:spPr>
              <a:xfrm>
                <a:off x="3169844" y="446762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2B8C398-F422-E149-9AD9-23FF8140869A}"/>
                  </a:ext>
                </a:extLst>
              </p:cNvPr>
              <p:cNvSpPr/>
              <p:nvPr/>
            </p:nvSpPr>
            <p:spPr>
              <a:xfrm>
                <a:off x="3129245" y="390947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825EDFEE-C1A6-C744-ABB7-85865776599D}"/>
                  </a:ext>
                </a:extLst>
              </p:cNvPr>
              <p:cNvSpPr/>
              <p:nvPr/>
            </p:nvSpPr>
            <p:spPr>
              <a:xfrm>
                <a:off x="3167303" y="403412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8DE2A5E9-EB67-BE45-A62E-CD96E7E58990}"/>
                  </a:ext>
                </a:extLst>
              </p:cNvPr>
              <p:cNvSpPr/>
              <p:nvPr/>
            </p:nvSpPr>
            <p:spPr>
              <a:xfrm>
                <a:off x="3213022" y="381737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F0F146B-6C87-E34D-BC8D-C730D2590648}"/>
                  </a:ext>
                </a:extLst>
              </p:cNvPr>
              <p:cNvSpPr/>
              <p:nvPr/>
            </p:nvSpPr>
            <p:spPr>
              <a:xfrm>
                <a:off x="3151429" y="3614827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6DCEBDD9-A523-814C-B0EA-2B381D7EF21E}"/>
                  </a:ext>
                </a:extLst>
              </p:cNvPr>
              <p:cNvSpPr/>
              <p:nvPr/>
            </p:nvSpPr>
            <p:spPr>
              <a:xfrm>
                <a:off x="3213022" y="422801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D5B3872-2EE4-434A-A277-BF50366E7681}"/>
                </a:ext>
              </a:extLst>
            </p:cNvPr>
            <p:cNvGrpSpPr/>
            <p:nvPr/>
          </p:nvGrpSpPr>
          <p:grpSpPr>
            <a:xfrm flipH="1">
              <a:off x="3634184" y="3641597"/>
              <a:ext cx="175890" cy="1274177"/>
              <a:chOff x="3082851" y="3614827"/>
              <a:chExt cx="175890" cy="1274177"/>
            </a:xfrm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E4215E8-9AC0-BD42-9412-C48F2C663DB0}"/>
                  </a:ext>
                </a:extLst>
              </p:cNvPr>
              <p:cNvSpPr/>
              <p:nvPr/>
            </p:nvSpPr>
            <p:spPr>
              <a:xfrm>
                <a:off x="3082851" y="4667877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631299CB-6082-3F42-BFBA-4429474F564E}"/>
                  </a:ext>
                </a:extLst>
              </p:cNvPr>
              <p:cNvSpPr/>
              <p:nvPr/>
            </p:nvSpPr>
            <p:spPr>
              <a:xfrm>
                <a:off x="3082852" y="4820426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0F387036-1E48-6E43-902E-5BB28DE80C32}"/>
                  </a:ext>
                </a:extLst>
              </p:cNvPr>
              <p:cNvSpPr/>
              <p:nvPr/>
            </p:nvSpPr>
            <p:spPr>
              <a:xfrm>
                <a:off x="3192704" y="4843285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2951E540-77E1-094E-9966-07FA749BA64B}"/>
                  </a:ext>
                </a:extLst>
              </p:cNvPr>
              <p:cNvSpPr/>
              <p:nvPr/>
            </p:nvSpPr>
            <p:spPr>
              <a:xfrm>
                <a:off x="3105710" y="4263288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F04FD533-766F-B547-B40F-2F1DC0449E36}"/>
                  </a:ext>
                </a:extLst>
              </p:cNvPr>
              <p:cNvSpPr/>
              <p:nvPr/>
            </p:nvSpPr>
            <p:spPr>
              <a:xfrm>
                <a:off x="3169844" y="446762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A4CF3311-FAA5-5946-B812-C221FAD4CE49}"/>
                  </a:ext>
                </a:extLst>
              </p:cNvPr>
              <p:cNvSpPr/>
              <p:nvPr/>
            </p:nvSpPr>
            <p:spPr>
              <a:xfrm>
                <a:off x="3129245" y="390947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1615D5D-612A-1042-B50F-5CBB050D787A}"/>
                  </a:ext>
                </a:extLst>
              </p:cNvPr>
              <p:cNvSpPr/>
              <p:nvPr/>
            </p:nvSpPr>
            <p:spPr>
              <a:xfrm>
                <a:off x="3167303" y="403412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B02390EE-B711-3B4F-ACCD-D4F1E35CECD9}"/>
                  </a:ext>
                </a:extLst>
              </p:cNvPr>
              <p:cNvSpPr/>
              <p:nvPr/>
            </p:nvSpPr>
            <p:spPr>
              <a:xfrm>
                <a:off x="3213022" y="381737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9AF98BB0-0617-C648-AA11-1B17D173B595}"/>
                  </a:ext>
                </a:extLst>
              </p:cNvPr>
              <p:cNvSpPr/>
              <p:nvPr/>
            </p:nvSpPr>
            <p:spPr>
              <a:xfrm>
                <a:off x="3151429" y="3614827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F890805E-462D-8340-B8A3-410A31689C76}"/>
                  </a:ext>
                </a:extLst>
              </p:cNvPr>
              <p:cNvSpPr/>
              <p:nvPr/>
            </p:nvSpPr>
            <p:spPr>
              <a:xfrm>
                <a:off x="3213022" y="422801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9FF9E6A-1437-FD41-B0AE-584F92DA59FE}"/>
                </a:ext>
              </a:extLst>
            </p:cNvPr>
            <p:cNvGrpSpPr/>
            <p:nvPr/>
          </p:nvGrpSpPr>
          <p:grpSpPr>
            <a:xfrm>
              <a:off x="4472292" y="3417541"/>
              <a:ext cx="175890" cy="1274177"/>
              <a:chOff x="3082851" y="3614827"/>
              <a:chExt cx="175890" cy="1274177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C7DEA70-34AF-214F-824C-0A158A7C549B}"/>
                  </a:ext>
                </a:extLst>
              </p:cNvPr>
              <p:cNvSpPr/>
              <p:nvPr/>
            </p:nvSpPr>
            <p:spPr>
              <a:xfrm>
                <a:off x="3082851" y="4667877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F439FC5-C8CB-F748-A52B-937D7A0AD09D}"/>
                  </a:ext>
                </a:extLst>
              </p:cNvPr>
              <p:cNvSpPr/>
              <p:nvPr/>
            </p:nvSpPr>
            <p:spPr>
              <a:xfrm>
                <a:off x="3082852" y="4820426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C86FEBF-BD1B-8645-950C-DD889568A844}"/>
                  </a:ext>
                </a:extLst>
              </p:cNvPr>
              <p:cNvSpPr/>
              <p:nvPr/>
            </p:nvSpPr>
            <p:spPr>
              <a:xfrm>
                <a:off x="3192704" y="4843285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65AE3A27-63DF-F246-818B-874672A5FA6B}"/>
                  </a:ext>
                </a:extLst>
              </p:cNvPr>
              <p:cNvSpPr/>
              <p:nvPr/>
            </p:nvSpPr>
            <p:spPr>
              <a:xfrm>
                <a:off x="3105710" y="4263288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4A7CEC1-3A7D-9346-957C-494595CE6D74}"/>
                  </a:ext>
                </a:extLst>
              </p:cNvPr>
              <p:cNvSpPr/>
              <p:nvPr/>
            </p:nvSpPr>
            <p:spPr>
              <a:xfrm>
                <a:off x="3169844" y="446762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D388EF34-145E-5144-86A0-CA938BAB7513}"/>
                  </a:ext>
                </a:extLst>
              </p:cNvPr>
              <p:cNvSpPr/>
              <p:nvPr/>
            </p:nvSpPr>
            <p:spPr>
              <a:xfrm>
                <a:off x="3129245" y="390947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415B975C-DCA1-0B4B-9952-D24F843B0C57}"/>
                  </a:ext>
                </a:extLst>
              </p:cNvPr>
              <p:cNvSpPr/>
              <p:nvPr/>
            </p:nvSpPr>
            <p:spPr>
              <a:xfrm>
                <a:off x="3167303" y="403412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9AD02C62-B5CF-0045-B09F-2D44029CFCCB}"/>
                  </a:ext>
                </a:extLst>
              </p:cNvPr>
              <p:cNvSpPr/>
              <p:nvPr/>
            </p:nvSpPr>
            <p:spPr>
              <a:xfrm>
                <a:off x="3213022" y="381737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9DB2489C-0BA7-A74F-98B1-6A41EA6E811B}"/>
                  </a:ext>
                </a:extLst>
              </p:cNvPr>
              <p:cNvSpPr/>
              <p:nvPr/>
            </p:nvSpPr>
            <p:spPr>
              <a:xfrm>
                <a:off x="3151429" y="3614827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2B205DB-880B-7C4F-8A57-2CD7D0591A3E}"/>
                  </a:ext>
                </a:extLst>
              </p:cNvPr>
              <p:cNvSpPr/>
              <p:nvPr/>
            </p:nvSpPr>
            <p:spPr>
              <a:xfrm>
                <a:off x="3213022" y="422801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8E4D530-B29A-AE46-B38F-5F1F7F8E5D2F}"/>
                </a:ext>
              </a:extLst>
            </p:cNvPr>
            <p:cNvGrpSpPr/>
            <p:nvPr/>
          </p:nvGrpSpPr>
          <p:grpSpPr>
            <a:xfrm flipH="1">
              <a:off x="5716369" y="3276784"/>
              <a:ext cx="175890" cy="1274177"/>
              <a:chOff x="3082851" y="3614827"/>
              <a:chExt cx="175890" cy="1274177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A1657B4-932A-D740-AE3F-53B5FD864EDB}"/>
                  </a:ext>
                </a:extLst>
              </p:cNvPr>
              <p:cNvSpPr/>
              <p:nvPr/>
            </p:nvSpPr>
            <p:spPr>
              <a:xfrm>
                <a:off x="3082851" y="4667877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13DD3E2-DFD2-7042-8DEB-FA0A80C5EB8A}"/>
                  </a:ext>
                </a:extLst>
              </p:cNvPr>
              <p:cNvSpPr/>
              <p:nvPr/>
            </p:nvSpPr>
            <p:spPr>
              <a:xfrm>
                <a:off x="3082852" y="4820426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54D26C8-3F31-B247-8DF0-C1CC569612BD}"/>
                  </a:ext>
                </a:extLst>
              </p:cNvPr>
              <p:cNvSpPr/>
              <p:nvPr/>
            </p:nvSpPr>
            <p:spPr>
              <a:xfrm>
                <a:off x="3192704" y="4843285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6C0D616-B137-B747-95BD-D830ADE9E25E}"/>
                  </a:ext>
                </a:extLst>
              </p:cNvPr>
              <p:cNvSpPr/>
              <p:nvPr/>
            </p:nvSpPr>
            <p:spPr>
              <a:xfrm>
                <a:off x="3105710" y="4263288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9AF05086-1BE4-2E43-87B1-284230607EB2}"/>
                  </a:ext>
                </a:extLst>
              </p:cNvPr>
              <p:cNvSpPr/>
              <p:nvPr/>
            </p:nvSpPr>
            <p:spPr>
              <a:xfrm>
                <a:off x="3169844" y="446762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2FCA9AF-F6FB-8841-A15F-D7056458442C}"/>
                  </a:ext>
                </a:extLst>
              </p:cNvPr>
              <p:cNvSpPr/>
              <p:nvPr/>
            </p:nvSpPr>
            <p:spPr>
              <a:xfrm>
                <a:off x="3129245" y="390947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9FF10D4-1F63-924B-B4A2-5C9F79D0AF46}"/>
                  </a:ext>
                </a:extLst>
              </p:cNvPr>
              <p:cNvSpPr/>
              <p:nvPr/>
            </p:nvSpPr>
            <p:spPr>
              <a:xfrm>
                <a:off x="3167303" y="403412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DF90A7-1707-EF44-AC9E-86F5C39ECB6B}"/>
                  </a:ext>
                </a:extLst>
              </p:cNvPr>
              <p:cNvSpPr/>
              <p:nvPr/>
            </p:nvSpPr>
            <p:spPr>
              <a:xfrm>
                <a:off x="3213022" y="381737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F3AD44A-43CD-AA42-B1E6-71E95652D1A4}"/>
                  </a:ext>
                </a:extLst>
              </p:cNvPr>
              <p:cNvSpPr/>
              <p:nvPr/>
            </p:nvSpPr>
            <p:spPr>
              <a:xfrm>
                <a:off x="3151429" y="3614827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A915172B-4A24-B743-9E04-69A3177828DB}"/>
                  </a:ext>
                </a:extLst>
              </p:cNvPr>
              <p:cNvSpPr/>
              <p:nvPr/>
            </p:nvSpPr>
            <p:spPr>
              <a:xfrm>
                <a:off x="3213022" y="422801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3EF7525-AD95-B14B-BAE5-B6920C361DAB}"/>
                </a:ext>
              </a:extLst>
            </p:cNvPr>
            <p:cNvSpPr/>
            <p:nvPr/>
          </p:nvSpPr>
          <p:spPr>
            <a:xfrm flipH="1">
              <a:off x="5536929" y="4507346"/>
              <a:ext cx="45719" cy="45719"/>
            </a:xfrm>
            <a:prstGeom prst="ellipse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7" name="Picture 256">
            <a:extLst>
              <a:ext uri="{FF2B5EF4-FFF2-40B4-BE49-F238E27FC236}">
                <a16:creationId xmlns:a16="http://schemas.microsoft.com/office/drawing/2014/main" id="{1A2AFAB2-91CC-E74B-843A-F40280531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" y="-84460"/>
            <a:ext cx="686824" cy="9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67815-8424-EE4B-8AD4-F59969FB85CC}"/>
              </a:ext>
            </a:extLst>
          </p:cNvPr>
          <p:cNvGrpSpPr/>
          <p:nvPr/>
        </p:nvGrpSpPr>
        <p:grpSpPr>
          <a:xfrm>
            <a:off x="0" y="0"/>
            <a:ext cx="12500563" cy="6858000"/>
            <a:chOff x="0" y="0"/>
            <a:chExt cx="12500563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741D25-1737-4641-A885-E7A29BFD04AA}"/>
                </a:ext>
              </a:extLst>
            </p:cNvPr>
            <p:cNvSpPr/>
            <p:nvPr/>
          </p:nvSpPr>
          <p:spPr>
            <a:xfrm>
              <a:off x="0" y="0"/>
              <a:ext cx="83439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7A5DE-BFC9-7E4B-A777-3F7812397FF3}"/>
                </a:ext>
              </a:extLst>
            </p:cNvPr>
            <p:cNvSpPr/>
            <p:nvPr/>
          </p:nvSpPr>
          <p:spPr>
            <a:xfrm>
              <a:off x="4152900" y="6134100"/>
              <a:ext cx="49911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976B2-227B-CA4E-A9E7-2CE155D03788}"/>
                </a:ext>
              </a:extLst>
            </p:cNvPr>
            <p:cNvSpPr txBox="1"/>
            <p:nvPr/>
          </p:nvSpPr>
          <p:spPr>
            <a:xfrm>
              <a:off x="1112604" y="64912"/>
              <a:ext cx="384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VitalLog</a:t>
              </a:r>
              <a:endParaRPr lang="en-US" sz="3200" b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40711F-D3F4-F14D-88BD-163875F0350F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0" y="36699"/>
              <a:ext cx="0" cy="6129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CD6D29-0312-A54B-A485-445ECFB9F21C}"/>
                </a:ext>
              </a:extLst>
            </p:cNvPr>
            <p:cNvSpPr txBox="1"/>
            <p:nvPr/>
          </p:nvSpPr>
          <p:spPr>
            <a:xfrm>
              <a:off x="4428569" y="6295995"/>
              <a:ext cx="8071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Revolutionizing post-transplant care 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3EB353-733A-844E-AE14-57E4B43D1601}"/>
              </a:ext>
            </a:extLst>
          </p:cNvPr>
          <p:cNvSpPr txBox="1"/>
          <p:nvPr/>
        </p:nvSpPr>
        <p:spPr>
          <a:xfrm>
            <a:off x="-11478" y="771967"/>
            <a:ext cx="9001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… by filling in the feedback gap in between scheduled check-ups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BEDED4-A32B-0844-8C29-D737EA2A4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8974" t="66137" r="43692" b="6204"/>
          <a:stretch/>
        </p:blipFill>
        <p:spPr>
          <a:xfrm flipH="1">
            <a:off x="304926" y="3222193"/>
            <a:ext cx="1615355" cy="170728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DBEB636-B433-5A4B-8F1D-B64F40DF83E1}"/>
              </a:ext>
            </a:extLst>
          </p:cNvPr>
          <p:cNvGrpSpPr/>
          <p:nvPr/>
        </p:nvGrpSpPr>
        <p:grpSpPr>
          <a:xfrm>
            <a:off x="6648450" y="2469286"/>
            <a:ext cx="2114550" cy="3153207"/>
            <a:chOff x="5645150" y="2066493"/>
            <a:chExt cx="2114550" cy="31532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4A46684-DDD7-3745-9154-BAA46C157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2043" t="5498" r="64845" b="69608"/>
            <a:stretch/>
          </p:blipFill>
          <p:spPr>
            <a:xfrm>
              <a:off x="6378575" y="3733800"/>
              <a:ext cx="749300" cy="1485900"/>
            </a:xfrm>
            <a:prstGeom prst="rect">
              <a:avLst/>
            </a:prstGeom>
            <a:noFill/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43E292-473C-4E4C-9AE7-3652FED77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58334" t="5498" r="31221" b="69608"/>
            <a:stretch/>
          </p:blipFill>
          <p:spPr>
            <a:xfrm>
              <a:off x="6350000" y="2066493"/>
              <a:ext cx="596900" cy="1485900"/>
            </a:xfrm>
            <a:prstGeom prst="rect">
              <a:avLst/>
            </a:prstGeom>
            <a:noFill/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6F5113-64E6-664E-B717-DE88C9E31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444" t="5498" r="83778" b="69608"/>
            <a:stretch/>
          </p:blipFill>
          <p:spPr>
            <a:xfrm>
              <a:off x="7086600" y="2819400"/>
              <a:ext cx="673100" cy="1485900"/>
            </a:xfrm>
            <a:prstGeom prst="rect">
              <a:avLst/>
            </a:prstGeom>
            <a:noFill/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D9B1E68-892A-0244-BF1F-51BBEDB74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0000" t="5498" r="46444" b="69608"/>
            <a:stretch/>
          </p:blipFill>
          <p:spPr>
            <a:xfrm>
              <a:off x="5645150" y="2990850"/>
              <a:ext cx="774700" cy="1485900"/>
            </a:xfrm>
            <a:prstGeom prst="rect">
              <a:avLst/>
            </a:prstGeom>
            <a:noFill/>
          </p:spPr>
        </p:pic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E700230-77AD-9E4B-94C0-361793C1F62B}"/>
              </a:ext>
            </a:extLst>
          </p:cNvPr>
          <p:cNvCxnSpPr>
            <a:stCxn id="13" idx="2"/>
            <a:endCxn id="2" idx="2"/>
          </p:cNvCxnSpPr>
          <p:nvPr/>
        </p:nvCxnSpPr>
        <p:spPr>
          <a:xfrm rot="16200000" flipH="1">
            <a:off x="4088057" y="1954025"/>
            <a:ext cx="693014" cy="6643922"/>
          </a:xfrm>
          <a:prstGeom prst="bentConnector3">
            <a:avLst>
              <a:gd name="adj1" fmla="val 13298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1FDE44-A8F3-E040-9709-E51B5EE9365A}"/>
              </a:ext>
            </a:extLst>
          </p:cNvPr>
          <p:cNvSpPr txBox="1"/>
          <p:nvPr/>
        </p:nvSpPr>
        <p:spPr>
          <a:xfrm>
            <a:off x="1710730" y="5499155"/>
            <a:ext cx="5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monthly postop schedule for testing/checkups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A1E010E-07A9-B34C-A54F-981EB85A1636}"/>
              </a:ext>
            </a:extLst>
          </p:cNvPr>
          <p:cNvGrpSpPr/>
          <p:nvPr/>
        </p:nvGrpSpPr>
        <p:grpSpPr>
          <a:xfrm>
            <a:off x="2551872" y="2952278"/>
            <a:ext cx="3390735" cy="2465929"/>
            <a:chOff x="2225923" y="2941541"/>
            <a:chExt cx="3390735" cy="246592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81ED6E-18E1-1347-BBC5-0A93D2B1788D}"/>
                </a:ext>
              </a:extLst>
            </p:cNvPr>
            <p:cNvGrpSpPr/>
            <p:nvPr/>
          </p:nvGrpSpPr>
          <p:grpSpPr>
            <a:xfrm>
              <a:off x="2225923" y="2941541"/>
              <a:ext cx="3390735" cy="2465929"/>
              <a:chOff x="2260765" y="2952279"/>
              <a:chExt cx="3390735" cy="2465929"/>
            </a:xfrm>
          </p:grpSpPr>
          <p:sp>
            <p:nvSpPr>
              <p:cNvPr id="22" name="Frame 21">
                <a:extLst>
                  <a:ext uri="{FF2B5EF4-FFF2-40B4-BE49-F238E27FC236}">
                    <a16:creationId xmlns:a16="http://schemas.microsoft.com/office/drawing/2014/main" id="{BDA83B81-2ACF-0746-B98D-AD74B0464714}"/>
                  </a:ext>
                </a:extLst>
              </p:cNvPr>
              <p:cNvSpPr/>
              <p:nvPr/>
            </p:nvSpPr>
            <p:spPr>
              <a:xfrm>
                <a:off x="2692400" y="2985851"/>
                <a:ext cx="2959100" cy="2060143"/>
              </a:xfrm>
              <a:prstGeom prst="frame">
                <a:avLst>
                  <a:gd name="adj1" fmla="val 787"/>
                </a:avLst>
              </a:prstGeom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07190F-FFC2-0147-9945-F4E7C5E4E2A7}"/>
                  </a:ext>
                </a:extLst>
              </p:cNvPr>
              <p:cNvSpPr txBox="1"/>
              <p:nvPr/>
            </p:nvSpPr>
            <p:spPr>
              <a:xfrm>
                <a:off x="2879509" y="5048876"/>
                <a:ext cx="911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Weibei TC Bold" panose="03000800000000000000" pitchFamily="66" charset="-128"/>
                    <a:ea typeface="Weibei TC Bold" panose="03000800000000000000" pitchFamily="66" charset="-128"/>
                  </a:rPr>
                  <a:t>Time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77BFE04-C149-4349-8FE7-AD6B1C328E45}"/>
                  </a:ext>
                </a:extLst>
              </p:cNvPr>
              <p:cNvCxnSpPr/>
              <p:nvPr/>
            </p:nvCxnSpPr>
            <p:spPr>
              <a:xfrm>
                <a:off x="3568700" y="5233542"/>
                <a:ext cx="1612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C85D92-7D89-6C46-8BF0-51C3B12896BE}"/>
                  </a:ext>
                </a:extLst>
              </p:cNvPr>
              <p:cNvSpPr txBox="1"/>
              <p:nvPr/>
            </p:nvSpPr>
            <p:spPr>
              <a:xfrm rot="16200000">
                <a:off x="1349154" y="3863890"/>
                <a:ext cx="21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Weibei TC Bold" panose="03000800000000000000" pitchFamily="66" charset="-128"/>
                    <a:ea typeface="Weibei TC Bold" panose="03000800000000000000" pitchFamily="66" charset="-128"/>
                  </a:rPr>
                  <a:t>Clinical Biomarkers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89A12C7-2087-F94B-A203-828AD9DA1F39}"/>
                </a:ext>
              </a:extLst>
            </p:cNvPr>
            <p:cNvGrpSpPr/>
            <p:nvPr/>
          </p:nvGrpSpPr>
          <p:grpSpPr>
            <a:xfrm>
              <a:off x="2774429" y="3076703"/>
              <a:ext cx="2791881" cy="1947206"/>
              <a:chOff x="2774429" y="3076703"/>
              <a:chExt cx="2791881" cy="194720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80E3D66-0524-5E47-B56E-A7C6A5776B6E}"/>
                  </a:ext>
                </a:extLst>
              </p:cNvPr>
              <p:cNvGrpSpPr/>
              <p:nvPr/>
            </p:nvGrpSpPr>
            <p:grpSpPr>
              <a:xfrm>
                <a:off x="2774429" y="3300278"/>
                <a:ext cx="175890" cy="1274177"/>
                <a:chOff x="3082851" y="3614827"/>
                <a:chExt cx="175890" cy="1274177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394B36B-90EF-F143-9A6A-3F51C78CF834}"/>
                    </a:ext>
                  </a:extLst>
                </p:cNvPr>
                <p:cNvSpPr/>
                <p:nvPr/>
              </p:nvSpPr>
              <p:spPr>
                <a:xfrm>
                  <a:off x="3082851" y="4667877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A322979-1BD2-5E41-B806-6390809097E7}"/>
                    </a:ext>
                  </a:extLst>
                </p:cNvPr>
                <p:cNvSpPr/>
                <p:nvPr/>
              </p:nvSpPr>
              <p:spPr>
                <a:xfrm>
                  <a:off x="3082852" y="4820426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0EADFA4-CC87-B94F-8A0E-8696E5526FAB}"/>
                    </a:ext>
                  </a:extLst>
                </p:cNvPr>
                <p:cNvSpPr/>
                <p:nvPr/>
              </p:nvSpPr>
              <p:spPr>
                <a:xfrm>
                  <a:off x="3192704" y="4843285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B646DD7-C752-7B4A-A47A-CE26A6AC5F1D}"/>
                    </a:ext>
                  </a:extLst>
                </p:cNvPr>
                <p:cNvSpPr/>
                <p:nvPr/>
              </p:nvSpPr>
              <p:spPr>
                <a:xfrm>
                  <a:off x="3105710" y="4263288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F493594-6640-E04E-9E5D-841F657A4C0A}"/>
                    </a:ext>
                  </a:extLst>
                </p:cNvPr>
                <p:cNvSpPr/>
                <p:nvPr/>
              </p:nvSpPr>
              <p:spPr>
                <a:xfrm>
                  <a:off x="3169844" y="446762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96BC677-B932-F345-A242-503FF0898385}"/>
                    </a:ext>
                  </a:extLst>
                </p:cNvPr>
                <p:cNvSpPr/>
                <p:nvPr/>
              </p:nvSpPr>
              <p:spPr>
                <a:xfrm>
                  <a:off x="3129245" y="390947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FC52F15-8AB0-B041-9ECC-1BDE16E18A49}"/>
                    </a:ext>
                  </a:extLst>
                </p:cNvPr>
                <p:cNvSpPr/>
                <p:nvPr/>
              </p:nvSpPr>
              <p:spPr>
                <a:xfrm>
                  <a:off x="3167303" y="403412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5BDC19B-8A3E-7E43-8C2C-D0E2D3C25A7F}"/>
                    </a:ext>
                  </a:extLst>
                </p:cNvPr>
                <p:cNvSpPr/>
                <p:nvPr/>
              </p:nvSpPr>
              <p:spPr>
                <a:xfrm>
                  <a:off x="3213022" y="381737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38C0348-E118-2D46-A603-F07858558620}"/>
                    </a:ext>
                  </a:extLst>
                </p:cNvPr>
                <p:cNvSpPr/>
                <p:nvPr/>
              </p:nvSpPr>
              <p:spPr>
                <a:xfrm>
                  <a:off x="3151429" y="3614827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EBC4EA1-4384-F149-8FEF-CECB13E213E7}"/>
                    </a:ext>
                  </a:extLst>
                </p:cNvPr>
                <p:cNvSpPr/>
                <p:nvPr/>
              </p:nvSpPr>
              <p:spPr>
                <a:xfrm>
                  <a:off x="3213022" y="422801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C063E6B-8EFE-364E-AD45-139DF2A5AFC8}"/>
                  </a:ext>
                </a:extLst>
              </p:cNvPr>
              <p:cNvGrpSpPr/>
              <p:nvPr/>
            </p:nvGrpSpPr>
            <p:grpSpPr>
              <a:xfrm flipH="1">
                <a:off x="3308235" y="3630860"/>
                <a:ext cx="175890" cy="1274177"/>
                <a:chOff x="3082851" y="3614827"/>
                <a:chExt cx="175890" cy="1274177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605BCD9-A7C2-5D43-A0C1-B34BA909A6E3}"/>
                    </a:ext>
                  </a:extLst>
                </p:cNvPr>
                <p:cNvSpPr/>
                <p:nvPr/>
              </p:nvSpPr>
              <p:spPr>
                <a:xfrm>
                  <a:off x="3082851" y="4667877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EE99F6D-05F6-F642-AF85-2D364CFC4D2B}"/>
                    </a:ext>
                  </a:extLst>
                </p:cNvPr>
                <p:cNvSpPr/>
                <p:nvPr/>
              </p:nvSpPr>
              <p:spPr>
                <a:xfrm>
                  <a:off x="3082852" y="4820426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D03F971-318C-2F49-ABBF-C84ED7FF9709}"/>
                    </a:ext>
                  </a:extLst>
                </p:cNvPr>
                <p:cNvSpPr/>
                <p:nvPr/>
              </p:nvSpPr>
              <p:spPr>
                <a:xfrm>
                  <a:off x="3192704" y="4843285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DA5D792-9DC4-EC47-BE4C-65460E93BB86}"/>
                    </a:ext>
                  </a:extLst>
                </p:cNvPr>
                <p:cNvSpPr/>
                <p:nvPr/>
              </p:nvSpPr>
              <p:spPr>
                <a:xfrm>
                  <a:off x="3105710" y="4263288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7ED3F0C-BDD7-604C-AE63-9E44B18394CB}"/>
                    </a:ext>
                  </a:extLst>
                </p:cNvPr>
                <p:cNvSpPr/>
                <p:nvPr/>
              </p:nvSpPr>
              <p:spPr>
                <a:xfrm>
                  <a:off x="3169844" y="446762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495FF1F-4793-F342-916D-040C326C1BDB}"/>
                    </a:ext>
                  </a:extLst>
                </p:cNvPr>
                <p:cNvSpPr/>
                <p:nvPr/>
              </p:nvSpPr>
              <p:spPr>
                <a:xfrm>
                  <a:off x="3129245" y="390947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F6EDD32-CEBD-474D-85DF-593F17DDE8C7}"/>
                    </a:ext>
                  </a:extLst>
                </p:cNvPr>
                <p:cNvSpPr/>
                <p:nvPr/>
              </p:nvSpPr>
              <p:spPr>
                <a:xfrm>
                  <a:off x="3167303" y="403412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BA184FF-CED9-204C-B9C7-6E6C65E9DC2E}"/>
                    </a:ext>
                  </a:extLst>
                </p:cNvPr>
                <p:cNvSpPr/>
                <p:nvPr/>
              </p:nvSpPr>
              <p:spPr>
                <a:xfrm>
                  <a:off x="3213022" y="381737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83C5FCA-0A9C-5B47-8200-D3485E4A89A6}"/>
                    </a:ext>
                  </a:extLst>
                </p:cNvPr>
                <p:cNvSpPr/>
                <p:nvPr/>
              </p:nvSpPr>
              <p:spPr>
                <a:xfrm>
                  <a:off x="3151429" y="3614827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0D146BA-F17E-DF45-A7AA-7ADDF34FD867}"/>
                    </a:ext>
                  </a:extLst>
                </p:cNvPr>
                <p:cNvSpPr/>
                <p:nvPr/>
              </p:nvSpPr>
              <p:spPr>
                <a:xfrm>
                  <a:off x="3213022" y="422801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214691C-5CD2-5145-BE25-1683A13AE5D2}"/>
                  </a:ext>
                </a:extLst>
              </p:cNvPr>
              <p:cNvGrpSpPr/>
              <p:nvPr/>
            </p:nvGrpSpPr>
            <p:grpSpPr>
              <a:xfrm>
                <a:off x="4146343" y="3406804"/>
                <a:ext cx="175890" cy="1274177"/>
                <a:chOff x="3082851" y="3614827"/>
                <a:chExt cx="175890" cy="1274177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F876911-FCE8-6A47-B79E-63CE898AC058}"/>
                    </a:ext>
                  </a:extLst>
                </p:cNvPr>
                <p:cNvSpPr/>
                <p:nvPr/>
              </p:nvSpPr>
              <p:spPr>
                <a:xfrm>
                  <a:off x="3082851" y="4667877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FC8699E-8304-5346-929E-C8EF8DEB8DC8}"/>
                    </a:ext>
                  </a:extLst>
                </p:cNvPr>
                <p:cNvSpPr/>
                <p:nvPr/>
              </p:nvSpPr>
              <p:spPr>
                <a:xfrm>
                  <a:off x="3082852" y="4820426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0758880-B989-A740-A212-41174AB7DD82}"/>
                    </a:ext>
                  </a:extLst>
                </p:cNvPr>
                <p:cNvSpPr/>
                <p:nvPr/>
              </p:nvSpPr>
              <p:spPr>
                <a:xfrm>
                  <a:off x="3192704" y="4843285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E2FBACD-E225-0D4F-8F1C-8C67147AF36F}"/>
                    </a:ext>
                  </a:extLst>
                </p:cNvPr>
                <p:cNvSpPr/>
                <p:nvPr/>
              </p:nvSpPr>
              <p:spPr>
                <a:xfrm>
                  <a:off x="3105710" y="4263288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6219AAB-D791-894F-AEE3-8B9D87AA5D41}"/>
                    </a:ext>
                  </a:extLst>
                </p:cNvPr>
                <p:cNvSpPr/>
                <p:nvPr/>
              </p:nvSpPr>
              <p:spPr>
                <a:xfrm>
                  <a:off x="3169844" y="446762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58629AA-E8DF-3349-8BC7-16E447FC4675}"/>
                    </a:ext>
                  </a:extLst>
                </p:cNvPr>
                <p:cNvSpPr/>
                <p:nvPr/>
              </p:nvSpPr>
              <p:spPr>
                <a:xfrm>
                  <a:off x="3129245" y="390947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16C162E-7509-9049-8686-12DED67AD2E2}"/>
                    </a:ext>
                  </a:extLst>
                </p:cNvPr>
                <p:cNvSpPr/>
                <p:nvPr/>
              </p:nvSpPr>
              <p:spPr>
                <a:xfrm>
                  <a:off x="3167303" y="403412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71E1D12-7674-0B47-B1D1-0E935E9602E5}"/>
                    </a:ext>
                  </a:extLst>
                </p:cNvPr>
                <p:cNvSpPr/>
                <p:nvPr/>
              </p:nvSpPr>
              <p:spPr>
                <a:xfrm>
                  <a:off x="3213022" y="381737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E5AA199-4C9C-ED40-A892-AF8CBE887354}"/>
                    </a:ext>
                  </a:extLst>
                </p:cNvPr>
                <p:cNvSpPr/>
                <p:nvPr/>
              </p:nvSpPr>
              <p:spPr>
                <a:xfrm>
                  <a:off x="3151429" y="3614827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281CFA-7B84-A84C-AF34-EC577852FAE9}"/>
                    </a:ext>
                  </a:extLst>
                </p:cNvPr>
                <p:cNvSpPr/>
                <p:nvPr/>
              </p:nvSpPr>
              <p:spPr>
                <a:xfrm>
                  <a:off x="3213022" y="422801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0302F1F-97FF-E54C-BFFE-7E71023FFC82}"/>
                  </a:ext>
                </a:extLst>
              </p:cNvPr>
              <p:cNvGrpSpPr/>
              <p:nvPr/>
            </p:nvGrpSpPr>
            <p:grpSpPr>
              <a:xfrm flipH="1">
                <a:off x="5390420" y="3266047"/>
                <a:ext cx="175890" cy="1274177"/>
                <a:chOff x="3082851" y="3614827"/>
                <a:chExt cx="175890" cy="1274177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578F6B3-2170-2147-AC23-6ED9ED916C11}"/>
                    </a:ext>
                  </a:extLst>
                </p:cNvPr>
                <p:cNvSpPr/>
                <p:nvPr/>
              </p:nvSpPr>
              <p:spPr>
                <a:xfrm>
                  <a:off x="3082851" y="4667877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D119038-13FC-9047-A769-D2F67CE5720A}"/>
                    </a:ext>
                  </a:extLst>
                </p:cNvPr>
                <p:cNvSpPr/>
                <p:nvPr/>
              </p:nvSpPr>
              <p:spPr>
                <a:xfrm>
                  <a:off x="3082852" y="4820426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92593AA-1374-3440-84A0-FA4B3D7FD061}"/>
                    </a:ext>
                  </a:extLst>
                </p:cNvPr>
                <p:cNvSpPr/>
                <p:nvPr/>
              </p:nvSpPr>
              <p:spPr>
                <a:xfrm>
                  <a:off x="3192704" y="4843285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5419AFD7-E62B-2743-B37D-82578A211673}"/>
                    </a:ext>
                  </a:extLst>
                </p:cNvPr>
                <p:cNvSpPr/>
                <p:nvPr/>
              </p:nvSpPr>
              <p:spPr>
                <a:xfrm>
                  <a:off x="3105710" y="4263288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58ACE3D-0E51-7041-BF2F-52601582A2AF}"/>
                    </a:ext>
                  </a:extLst>
                </p:cNvPr>
                <p:cNvSpPr/>
                <p:nvPr/>
              </p:nvSpPr>
              <p:spPr>
                <a:xfrm>
                  <a:off x="3169844" y="446762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ECD21D6-38F2-0A42-8C0F-9AEA6969D4BB}"/>
                    </a:ext>
                  </a:extLst>
                </p:cNvPr>
                <p:cNvSpPr/>
                <p:nvPr/>
              </p:nvSpPr>
              <p:spPr>
                <a:xfrm>
                  <a:off x="3129245" y="390947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2006ABF-FC1A-C245-8C7A-44C6C29ED18E}"/>
                    </a:ext>
                  </a:extLst>
                </p:cNvPr>
                <p:cNvSpPr/>
                <p:nvPr/>
              </p:nvSpPr>
              <p:spPr>
                <a:xfrm>
                  <a:off x="3167303" y="403412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64EFE9B-0F67-E849-8088-858D2F5E45A7}"/>
                    </a:ext>
                  </a:extLst>
                </p:cNvPr>
                <p:cNvSpPr/>
                <p:nvPr/>
              </p:nvSpPr>
              <p:spPr>
                <a:xfrm>
                  <a:off x="3213022" y="381737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8238B2-47D2-0545-9046-5ED4565B1A6C}"/>
                    </a:ext>
                  </a:extLst>
                </p:cNvPr>
                <p:cNvSpPr/>
                <p:nvPr/>
              </p:nvSpPr>
              <p:spPr>
                <a:xfrm>
                  <a:off x="3151429" y="3614827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A619BDA-4C19-F94E-AE42-B8AFD8AFBC0A}"/>
                    </a:ext>
                  </a:extLst>
                </p:cNvPr>
                <p:cNvSpPr/>
                <p:nvPr/>
              </p:nvSpPr>
              <p:spPr>
                <a:xfrm>
                  <a:off x="3213022" y="4228019"/>
                  <a:ext cx="45719" cy="45719"/>
                </a:xfrm>
                <a:prstGeom prst="ellipse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Multiply 81">
                <a:extLst>
                  <a:ext uri="{FF2B5EF4-FFF2-40B4-BE49-F238E27FC236}">
                    <a16:creationId xmlns:a16="http://schemas.microsoft.com/office/drawing/2014/main" id="{0214D799-6CCD-9D4D-A4A0-DAB1EC573FCB}"/>
                  </a:ext>
                </a:extLst>
              </p:cNvPr>
              <p:cNvSpPr/>
              <p:nvPr/>
            </p:nvSpPr>
            <p:spPr>
              <a:xfrm>
                <a:off x="3480934" y="4574798"/>
                <a:ext cx="139700" cy="123393"/>
              </a:xfrm>
              <a:prstGeom prst="mathMultiply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7152487-782D-3E45-8C29-5EADD21EA929}"/>
                  </a:ext>
                </a:extLst>
              </p:cNvPr>
              <p:cNvGrpSpPr/>
              <p:nvPr/>
            </p:nvGrpSpPr>
            <p:grpSpPr>
              <a:xfrm>
                <a:off x="3518629" y="3850161"/>
                <a:ext cx="583686" cy="1173748"/>
                <a:chOff x="3518414" y="3750009"/>
                <a:chExt cx="583686" cy="1173748"/>
              </a:xfrm>
            </p:grpSpPr>
            <p:sp>
              <p:nvSpPr>
                <p:cNvPr id="5" name="Multiply 4">
                  <a:extLst>
                    <a:ext uri="{FF2B5EF4-FFF2-40B4-BE49-F238E27FC236}">
                      <a16:creationId xmlns:a16="http://schemas.microsoft.com/office/drawing/2014/main" id="{4D99829D-9DBC-0D4F-BD83-B4221564537C}"/>
                    </a:ext>
                  </a:extLst>
                </p:cNvPr>
                <p:cNvSpPr/>
                <p:nvPr/>
              </p:nvSpPr>
              <p:spPr>
                <a:xfrm>
                  <a:off x="3543187" y="3750009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Multiply 72">
                  <a:extLst>
                    <a:ext uri="{FF2B5EF4-FFF2-40B4-BE49-F238E27FC236}">
                      <a16:creationId xmlns:a16="http://schemas.microsoft.com/office/drawing/2014/main" id="{5C56C0A4-DD63-E34C-A98F-009A7BEB6011}"/>
                    </a:ext>
                  </a:extLst>
                </p:cNvPr>
                <p:cNvSpPr/>
                <p:nvPr/>
              </p:nvSpPr>
              <p:spPr>
                <a:xfrm>
                  <a:off x="3784979" y="381269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Multiply 73">
                  <a:extLst>
                    <a:ext uri="{FF2B5EF4-FFF2-40B4-BE49-F238E27FC236}">
                      <a16:creationId xmlns:a16="http://schemas.microsoft.com/office/drawing/2014/main" id="{65360243-C1B6-B64D-9BD7-19CF55E7CA08}"/>
                    </a:ext>
                  </a:extLst>
                </p:cNvPr>
                <p:cNvSpPr/>
                <p:nvPr/>
              </p:nvSpPr>
              <p:spPr>
                <a:xfrm>
                  <a:off x="3644900" y="400123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Multiply 74">
                  <a:extLst>
                    <a:ext uri="{FF2B5EF4-FFF2-40B4-BE49-F238E27FC236}">
                      <a16:creationId xmlns:a16="http://schemas.microsoft.com/office/drawing/2014/main" id="{D5C8D659-A9C6-0944-8B0F-C81226650474}"/>
                    </a:ext>
                  </a:extLst>
                </p:cNvPr>
                <p:cNvSpPr/>
                <p:nvPr/>
              </p:nvSpPr>
              <p:spPr>
                <a:xfrm>
                  <a:off x="3962400" y="4039412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Multiply 75">
                  <a:extLst>
                    <a:ext uri="{FF2B5EF4-FFF2-40B4-BE49-F238E27FC236}">
                      <a16:creationId xmlns:a16="http://schemas.microsoft.com/office/drawing/2014/main" id="{C8711DE4-C1E4-8A4D-97FF-3625998454AE}"/>
                    </a:ext>
                  </a:extLst>
                </p:cNvPr>
                <p:cNvSpPr/>
                <p:nvPr/>
              </p:nvSpPr>
              <p:spPr>
                <a:xfrm>
                  <a:off x="3518414" y="422961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Multiply 76">
                  <a:extLst>
                    <a:ext uri="{FF2B5EF4-FFF2-40B4-BE49-F238E27FC236}">
                      <a16:creationId xmlns:a16="http://schemas.microsoft.com/office/drawing/2014/main" id="{82251628-4F70-944A-89B4-4714A9EE4B8E}"/>
                    </a:ext>
                  </a:extLst>
                </p:cNvPr>
                <p:cNvSpPr/>
                <p:nvPr/>
              </p:nvSpPr>
              <p:spPr>
                <a:xfrm>
                  <a:off x="3773643" y="4191447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Multiply 77">
                  <a:extLst>
                    <a:ext uri="{FF2B5EF4-FFF2-40B4-BE49-F238E27FC236}">
                      <a16:creationId xmlns:a16="http://schemas.microsoft.com/office/drawing/2014/main" id="{0AE2A309-43B1-DE41-B34D-91402632A818}"/>
                    </a:ext>
                  </a:extLst>
                </p:cNvPr>
                <p:cNvSpPr/>
                <p:nvPr/>
              </p:nvSpPr>
              <p:spPr>
                <a:xfrm>
                  <a:off x="3935874" y="434542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Multiply 78">
                  <a:extLst>
                    <a:ext uri="{FF2B5EF4-FFF2-40B4-BE49-F238E27FC236}">
                      <a16:creationId xmlns:a16="http://schemas.microsoft.com/office/drawing/2014/main" id="{2E49D3B1-BDA8-AB41-A566-31172132DF1F}"/>
                    </a:ext>
                  </a:extLst>
                </p:cNvPr>
                <p:cNvSpPr/>
                <p:nvPr/>
              </p:nvSpPr>
              <p:spPr>
                <a:xfrm>
                  <a:off x="3630878" y="4422094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Multiply 79">
                  <a:extLst>
                    <a:ext uri="{FF2B5EF4-FFF2-40B4-BE49-F238E27FC236}">
                      <a16:creationId xmlns:a16="http://schemas.microsoft.com/office/drawing/2014/main" id="{6431277F-45AB-4A4D-9DC2-F1D73DFD6E1D}"/>
                    </a:ext>
                  </a:extLst>
                </p:cNvPr>
                <p:cNvSpPr/>
                <p:nvPr/>
              </p:nvSpPr>
              <p:spPr>
                <a:xfrm>
                  <a:off x="3889911" y="453472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Multiply 80">
                  <a:extLst>
                    <a:ext uri="{FF2B5EF4-FFF2-40B4-BE49-F238E27FC236}">
                      <a16:creationId xmlns:a16="http://schemas.microsoft.com/office/drawing/2014/main" id="{0B04B47B-A1DA-374F-A57D-FAD54A750964}"/>
                    </a:ext>
                  </a:extLst>
                </p:cNvPr>
                <p:cNvSpPr/>
                <p:nvPr/>
              </p:nvSpPr>
              <p:spPr>
                <a:xfrm>
                  <a:off x="3913343" y="4737167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Multiply 82">
                  <a:extLst>
                    <a:ext uri="{FF2B5EF4-FFF2-40B4-BE49-F238E27FC236}">
                      <a16:creationId xmlns:a16="http://schemas.microsoft.com/office/drawing/2014/main" id="{22711F6A-A4A6-7048-A04D-181AD64DA99E}"/>
                    </a:ext>
                  </a:extLst>
                </p:cNvPr>
                <p:cNvSpPr/>
                <p:nvPr/>
              </p:nvSpPr>
              <p:spPr>
                <a:xfrm>
                  <a:off x="3726111" y="4698902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Multiply 83">
                  <a:extLst>
                    <a:ext uri="{FF2B5EF4-FFF2-40B4-BE49-F238E27FC236}">
                      <a16:creationId xmlns:a16="http://schemas.microsoft.com/office/drawing/2014/main" id="{6362DE44-2B97-9F4F-A887-0755DFFCC236}"/>
                    </a:ext>
                  </a:extLst>
                </p:cNvPr>
                <p:cNvSpPr/>
                <p:nvPr/>
              </p:nvSpPr>
              <p:spPr>
                <a:xfrm>
                  <a:off x="3560947" y="4800364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Multiply 84">
                <a:extLst>
                  <a:ext uri="{FF2B5EF4-FFF2-40B4-BE49-F238E27FC236}">
                    <a16:creationId xmlns:a16="http://schemas.microsoft.com/office/drawing/2014/main" id="{5D83FF43-8911-6942-92B5-A637A3049932}"/>
                  </a:ext>
                </a:extLst>
              </p:cNvPr>
              <p:cNvSpPr/>
              <p:nvPr/>
            </p:nvSpPr>
            <p:spPr>
              <a:xfrm>
                <a:off x="3977714" y="3659756"/>
                <a:ext cx="139700" cy="123393"/>
              </a:xfrm>
              <a:prstGeom prst="mathMultiply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22E92D3-F42F-B142-ABEF-6291D08BAF3C}"/>
                  </a:ext>
                </a:extLst>
              </p:cNvPr>
              <p:cNvGrpSpPr/>
              <p:nvPr/>
            </p:nvGrpSpPr>
            <p:grpSpPr>
              <a:xfrm flipH="1">
                <a:off x="4725416" y="3766137"/>
                <a:ext cx="583686" cy="1173748"/>
                <a:chOff x="3518414" y="3750009"/>
                <a:chExt cx="583686" cy="1173748"/>
              </a:xfrm>
            </p:grpSpPr>
            <p:sp>
              <p:nvSpPr>
                <p:cNvPr id="87" name="Multiply 86">
                  <a:extLst>
                    <a:ext uri="{FF2B5EF4-FFF2-40B4-BE49-F238E27FC236}">
                      <a16:creationId xmlns:a16="http://schemas.microsoft.com/office/drawing/2014/main" id="{1927BF02-049C-F44F-BD56-7C4638583A87}"/>
                    </a:ext>
                  </a:extLst>
                </p:cNvPr>
                <p:cNvSpPr/>
                <p:nvPr/>
              </p:nvSpPr>
              <p:spPr>
                <a:xfrm>
                  <a:off x="3543187" y="3750009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Multiply 87">
                  <a:extLst>
                    <a:ext uri="{FF2B5EF4-FFF2-40B4-BE49-F238E27FC236}">
                      <a16:creationId xmlns:a16="http://schemas.microsoft.com/office/drawing/2014/main" id="{94A95B48-148D-1A43-8C3B-5ADB94EB25DF}"/>
                    </a:ext>
                  </a:extLst>
                </p:cNvPr>
                <p:cNvSpPr/>
                <p:nvPr/>
              </p:nvSpPr>
              <p:spPr>
                <a:xfrm>
                  <a:off x="3784979" y="381269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Multiply 88">
                  <a:extLst>
                    <a:ext uri="{FF2B5EF4-FFF2-40B4-BE49-F238E27FC236}">
                      <a16:creationId xmlns:a16="http://schemas.microsoft.com/office/drawing/2014/main" id="{1CC4DCFD-A673-3241-B532-183B2582E9D1}"/>
                    </a:ext>
                  </a:extLst>
                </p:cNvPr>
                <p:cNvSpPr/>
                <p:nvPr/>
              </p:nvSpPr>
              <p:spPr>
                <a:xfrm>
                  <a:off x="3644900" y="400123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Multiply 89">
                  <a:extLst>
                    <a:ext uri="{FF2B5EF4-FFF2-40B4-BE49-F238E27FC236}">
                      <a16:creationId xmlns:a16="http://schemas.microsoft.com/office/drawing/2014/main" id="{FFE5B033-B27A-C74D-B5EB-530C5E58707B}"/>
                    </a:ext>
                  </a:extLst>
                </p:cNvPr>
                <p:cNvSpPr/>
                <p:nvPr/>
              </p:nvSpPr>
              <p:spPr>
                <a:xfrm>
                  <a:off x="3962400" y="4039412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Multiply 90">
                  <a:extLst>
                    <a:ext uri="{FF2B5EF4-FFF2-40B4-BE49-F238E27FC236}">
                      <a16:creationId xmlns:a16="http://schemas.microsoft.com/office/drawing/2014/main" id="{FDF6FB6E-C392-6649-9224-C8103A94E04C}"/>
                    </a:ext>
                  </a:extLst>
                </p:cNvPr>
                <p:cNvSpPr/>
                <p:nvPr/>
              </p:nvSpPr>
              <p:spPr>
                <a:xfrm>
                  <a:off x="3518414" y="422961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Multiply 91">
                  <a:extLst>
                    <a:ext uri="{FF2B5EF4-FFF2-40B4-BE49-F238E27FC236}">
                      <a16:creationId xmlns:a16="http://schemas.microsoft.com/office/drawing/2014/main" id="{BB8A9406-5942-8A4D-92BB-954D28D9F470}"/>
                    </a:ext>
                  </a:extLst>
                </p:cNvPr>
                <p:cNvSpPr/>
                <p:nvPr/>
              </p:nvSpPr>
              <p:spPr>
                <a:xfrm>
                  <a:off x="3773643" y="4191447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Multiply 92">
                  <a:extLst>
                    <a:ext uri="{FF2B5EF4-FFF2-40B4-BE49-F238E27FC236}">
                      <a16:creationId xmlns:a16="http://schemas.microsoft.com/office/drawing/2014/main" id="{2B59A432-CE04-114F-80A3-3723E74C41E4}"/>
                    </a:ext>
                  </a:extLst>
                </p:cNvPr>
                <p:cNvSpPr/>
                <p:nvPr/>
              </p:nvSpPr>
              <p:spPr>
                <a:xfrm>
                  <a:off x="3935874" y="434542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Multiply 93">
                  <a:extLst>
                    <a:ext uri="{FF2B5EF4-FFF2-40B4-BE49-F238E27FC236}">
                      <a16:creationId xmlns:a16="http://schemas.microsoft.com/office/drawing/2014/main" id="{84B598EF-574B-2E4B-ACC0-64E9A948EA02}"/>
                    </a:ext>
                  </a:extLst>
                </p:cNvPr>
                <p:cNvSpPr/>
                <p:nvPr/>
              </p:nvSpPr>
              <p:spPr>
                <a:xfrm>
                  <a:off x="3630878" y="4422094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Multiply 94">
                  <a:extLst>
                    <a:ext uri="{FF2B5EF4-FFF2-40B4-BE49-F238E27FC236}">
                      <a16:creationId xmlns:a16="http://schemas.microsoft.com/office/drawing/2014/main" id="{EC89EB50-5A56-AB49-AD91-9F8A6117D3A9}"/>
                    </a:ext>
                  </a:extLst>
                </p:cNvPr>
                <p:cNvSpPr/>
                <p:nvPr/>
              </p:nvSpPr>
              <p:spPr>
                <a:xfrm>
                  <a:off x="3889911" y="453472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Multiply 95">
                  <a:extLst>
                    <a:ext uri="{FF2B5EF4-FFF2-40B4-BE49-F238E27FC236}">
                      <a16:creationId xmlns:a16="http://schemas.microsoft.com/office/drawing/2014/main" id="{BA7529A7-2463-C84D-B21D-92E008B30A3A}"/>
                    </a:ext>
                  </a:extLst>
                </p:cNvPr>
                <p:cNvSpPr/>
                <p:nvPr/>
              </p:nvSpPr>
              <p:spPr>
                <a:xfrm>
                  <a:off x="3913343" y="4737167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Multiply 96">
                  <a:extLst>
                    <a:ext uri="{FF2B5EF4-FFF2-40B4-BE49-F238E27FC236}">
                      <a16:creationId xmlns:a16="http://schemas.microsoft.com/office/drawing/2014/main" id="{45E2DA46-57CC-4F4B-B4CB-D9CEA6DCF0D4}"/>
                    </a:ext>
                  </a:extLst>
                </p:cNvPr>
                <p:cNvSpPr/>
                <p:nvPr/>
              </p:nvSpPr>
              <p:spPr>
                <a:xfrm>
                  <a:off x="3726111" y="4698902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Multiply 97">
                  <a:extLst>
                    <a:ext uri="{FF2B5EF4-FFF2-40B4-BE49-F238E27FC236}">
                      <a16:creationId xmlns:a16="http://schemas.microsoft.com/office/drawing/2014/main" id="{37F906E7-D615-A840-A829-D2C7F7CC2307}"/>
                    </a:ext>
                  </a:extLst>
                </p:cNvPr>
                <p:cNvSpPr/>
                <p:nvPr/>
              </p:nvSpPr>
              <p:spPr>
                <a:xfrm>
                  <a:off x="3560947" y="4800364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3C6DD79-97B8-CF46-B2D0-AC93336C36E5}"/>
                  </a:ext>
                </a:extLst>
              </p:cNvPr>
              <p:cNvGrpSpPr/>
              <p:nvPr/>
            </p:nvGrpSpPr>
            <p:grpSpPr>
              <a:xfrm rot="10461490">
                <a:off x="4339756" y="3076703"/>
                <a:ext cx="471222" cy="1047862"/>
                <a:chOff x="3630878" y="3812698"/>
                <a:chExt cx="471222" cy="1047862"/>
              </a:xfrm>
            </p:grpSpPr>
            <p:sp>
              <p:nvSpPr>
                <p:cNvPr id="101" name="Multiply 100">
                  <a:extLst>
                    <a:ext uri="{FF2B5EF4-FFF2-40B4-BE49-F238E27FC236}">
                      <a16:creationId xmlns:a16="http://schemas.microsoft.com/office/drawing/2014/main" id="{E9D47E38-30DC-6A42-81EF-2F2CC00A702A}"/>
                    </a:ext>
                  </a:extLst>
                </p:cNvPr>
                <p:cNvSpPr/>
                <p:nvPr/>
              </p:nvSpPr>
              <p:spPr>
                <a:xfrm>
                  <a:off x="3784979" y="381269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Multiply 102">
                  <a:extLst>
                    <a:ext uri="{FF2B5EF4-FFF2-40B4-BE49-F238E27FC236}">
                      <a16:creationId xmlns:a16="http://schemas.microsoft.com/office/drawing/2014/main" id="{5883CBC5-392C-AA46-9EB4-565ACF51784A}"/>
                    </a:ext>
                  </a:extLst>
                </p:cNvPr>
                <p:cNvSpPr/>
                <p:nvPr/>
              </p:nvSpPr>
              <p:spPr>
                <a:xfrm>
                  <a:off x="3962400" y="4039412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Multiply 104">
                  <a:extLst>
                    <a:ext uri="{FF2B5EF4-FFF2-40B4-BE49-F238E27FC236}">
                      <a16:creationId xmlns:a16="http://schemas.microsoft.com/office/drawing/2014/main" id="{0FE19CD3-E494-EF46-9AE2-EABDAC2C8A84}"/>
                    </a:ext>
                  </a:extLst>
                </p:cNvPr>
                <p:cNvSpPr/>
                <p:nvPr/>
              </p:nvSpPr>
              <p:spPr>
                <a:xfrm>
                  <a:off x="3773643" y="4191447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Multiply 105">
                  <a:extLst>
                    <a:ext uri="{FF2B5EF4-FFF2-40B4-BE49-F238E27FC236}">
                      <a16:creationId xmlns:a16="http://schemas.microsoft.com/office/drawing/2014/main" id="{95F77EFF-77DB-124E-BDA6-54F28B565F71}"/>
                    </a:ext>
                  </a:extLst>
                </p:cNvPr>
                <p:cNvSpPr/>
                <p:nvPr/>
              </p:nvSpPr>
              <p:spPr>
                <a:xfrm>
                  <a:off x="3935874" y="434542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Multiply 106">
                  <a:extLst>
                    <a:ext uri="{FF2B5EF4-FFF2-40B4-BE49-F238E27FC236}">
                      <a16:creationId xmlns:a16="http://schemas.microsoft.com/office/drawing/2014/main" id="{E55BB601-971A-1840-8870-15790D91C18E}"/>
                    </a:ext>
                  </a:extLst>
                </p:cNvPr>
                <p:cNvSpPr/>
                <p:nvPr/>
              </p:nvSpPr>
              <p:spPr>
                <a:xfrm>
                  <a:off x="3630878" y="4422094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Multiply 107">
                  <a:extLst>
                    <a:ext uri="{FF2B5EF4-FFF2-40B4-BE49-F238E27FC236}">
                      <a16:creationId xmlns:a16="http://schemas.microsoft.com/office/drawing/2014/main" id="{90FCDAC9-A1A5-974D-BE88-B4E38936C8CE}"/>
                    </a:ext>
                  </a:extLst>
                </p:cNvPr>
                <p:cNvSpPr/>
                <p:nvPr/>
              </p:nvSpPr>
              <p:spPr>
                <a:xfrm>
                  <a:off x="3889911" y="453472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Multiply 108">
                  <a:extLst>
                    <a:ext uri="{FF2B5EF4-FFF2-40B4-BE49-F238E27FC236}">
                      <a16:creationId xmlns:a16="http://schemas.microsoft.com/office/drawing/2014/main" id="{01E93E0B-DE76-B843-8C53-26FAFE3BA4CD}"/>
                    </a:ext>
                  </a:extLst>
                </p:cNvPr>
                <p:cNvSpPr/>
                <p:nvPr/>
              </p:nvSpPr>
              <p:spPr>
                <a:xfrm>
                  <a:off x="3913343" y="4737167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Multiply 109">
                  <a:extLst>
                    <a:ext uri="{FF2B5EF4-FFF2-40B4-BE49-F238E27FC236}">
                      <a16:creationId xmlns:a16="http://schemas.microsoft.com/office/drawing/2014/main" id="{8D4E41D3-EB22-A943-BB80-E5E54A94658F}"/>
                    </a:ext>
                  </a:extLst>
                </p:cNvPr>
                <p:cNvSpPr/>
                <p:nvPr/>
              </p:nvSpPr>
              <p:spPr>
                <a:xfrm>
                  <a:off x="3726111" y="4698902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55F6BD3-10BA-3E4E-AA21-DCF471ADDD8F}"/>
                  </a:ext>
                </a:extLst>
              </p:cNvPr>
              <p:cNvSpPr/>
              <p:nvPr/>
            </p:nvSpPr>
            <p:spPr>
              <a:xfrm flipH="1">
                <a:off x="5210980" y="4496609"/>
                <a:ext cx="45719" cy="45719"/>
              </a:xfrm>
              <a:prstGeom prst="ellipse">
                <a:avLst/>
              </a:prstGeom>
              <a:solidFill>
                <a:srgbClr val="802114"/>
              </a:solidFill>
              <a:ln>
                <a:solidFill>
                  <a:srgbClr val="802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82A62A8-9F4D-E94F-A6BF-70EBF1212EF4}"/>
                  </a:ext>
                </a:extLst>
              </p:cNvPr>
              <p:cNvGrpSpPr/>
              <p:nvPr/>
            </p:nvGrpSpPr>
            <p:grpSpPr>
              <a:xfrm rot="10461490">
                <a:off x="3028259" y="3717933"/>
                <a:ext cx="317121" cy="1047862"/>
                <a:chOff x="3784979" y="3812698"/>
                <a:chExt cx="317121" cy="1047862"/>
              </a:xfrm>
            </p:grpSpPr>
            <p:sp>
              <p:nvSpPr>
                <p:cNvPr id="114" name="Multiply 113">
                  <a:extLst>
                    <a:ext uri="{FF2B5EF4-FFF2-40B4-BE49-F238E27FC236}">
                      <a16:creationId xmlns:a16="http://schemas.microsoft.com/office/drawing/2014/main" id="{8962D5AC-3E53-4746-B5DB-A11EFD5A11D6}"/>
                    </a:ext>
                  </a:extLst>
                </p:cNvPr>
                <p:cNvSpPr/>
                <p:nvPr/>
              </p:nvSpPr>
              <p:spPr>
                <a:xfrm>
                  <a:off x="3784979" y="381269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Multiply 114">
                  <a:extLst>
                    <a:ext uri="{FF2B5EF4-FFF2-40B4-BE49-F238E27FC236}">
                      <a16:creationId xmlns:a16="http://schemas.microsoft.com/office/drawing/2014/main" id="{43A6E38F-0247-6949-95A9-69E1461D5202}"/>
                    </a:ext>
                  </a:extLst>
                </p:cNvPr>
                <p:cNvSpPr/>
                <p:nvPr/>
              </p:nvSpPr>
              <p:spPr>
                <a:xfrm>
                  <a:off x="3962400" y="4039412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Multiply 116">
                  <a:extLst>
                    <a:ext uri="{FF2B5EF4-FFF2-40B4-BE49-F238E27FC236}">
                      <a16:creationId xmlns:a16="http://schemas.microsoft.com/office/drawing/2014/main" id="{0DEE044B-21DD-D644-9D06-1830EE5D43C1}"/>
                    </a:ext>
                  </a:extLst>
                </p:cNvPr>
                <p:cNvSpPr/>
                <p:nvPr/>
              </p:nvSpPr>
              <p:spPr>
                <a:xfrm>
                  <a:off x="3935874" y="434542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Multiply 118">
                  <a:extLst>
                    <a:ext uri="{FF2B5EF4-FFF2-40B4-BE49-F238E27FC236}">
                      <a16:creationId xmlns:a16="http://schemas.microsoft.com/office/drawing/2014/main" id="{70ED03C9-BA95-C84D-8FB3-D87B108D9D7C}"/>
                    </a:ext>
                  </a:extLst>
                </p:cNvPr>
                <p:cNvSpPr/>
                <p:nvPr/>
              </p:nvSpPr>
              <p:spPr>
                <a:xfrm>
                  <a:off x="3889911" y="4534728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Multiply 119">
                  <a:extLst>
                    <a:ext uri="{FF2B5EF4-FFF2-40B4-BE49-F238E27FC236}">
                      <a16:creationId xmlns:a16="http://schemas.microsoft.com/office/drawing/2014/main" id="{95E30480-1669-A046-9432-BBD9C68D5337}"/>
                    </a:ext>
                  </a:extLst>
                </p:cNvPr>
                <p:cNvSpPr/>
                <p:nvPr/>
              </p:nvSpPr>
              <p:spPr>
                <a:xfrm>
                  <a:off x="3913343" y="4737167"/>
                  <a:ext cx="139700" cy="123393"/>
                </a:xfrm>
                <a:prstGeom prst="mathMultiply">
                  <a:avLst/>
                </a:prstGeom>
                <a:solidFill>
                  <a:srgbClr val="802114"/>
                </a:solidFill>
                <a:ln>
                  <a:solidFill>
                    <a:srgbClr val="8021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5D332056-48A6-5B4E-A426-AF60A0BB517D}"/>
              </a:ext>
            </a:extLst>
          </p:cNvPr>
          <p:cNvCxnSpPr>
            <a:stCxn id="13" idx="0"/>
            <a:endCxn id="17" idx="0"/>
          </p:cNvCxnSpPr>
          <p:nvPr/>
        </p:nvCxnSpPr>
        <p:spPr>
          <a:xfrm rot="5400000" flipH="1" flipV="1">
            <a:off x="4005723" y="-423833"/>
            <a:ext cx="752907" cy="6539147"/>
          </a:xfrm>
          <a:prstGeom prst="bentConnector3">
            <a:avLst>
              <a:gd name="adj1" fmla="val 13036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32D2701-B419-D341-AF0F-BD40261AF67A}"/>
              </a:ext>
            </a:extLst>
          </p:cNvPr>
          <p:cNvSpPr txBox="1"/>
          <p:nvPr/>
        </p:nvSpPr>
        <p:spPr>
          <a:xfrm>
            <a:off x="1552716" y="2222768"/>
            <a:ext cx="63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Self-reported symptoms and prescription adherence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BB6920AF-A2CB-FE47-B45E-31EE924A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" y="-84460"/>
            <a:ext cx="686824" cy="9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3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67815-8424-EE4B-8AD4-F59969FB85CC}"/>
              </a:ext>
            </a:extLst>
          </p:cNvPr>
          <p:cNvGrpSpPr/>
          <p:nvPr/>
        </p:nvGrpSpPr>
        <p:grpSpPr>
          <a:xfrm>
            <a:off x="0" y="0"/>
            <a:ext cx="12500563" cy="6858000"/>
            <a:chOff x="0" y="0"/>
            <a:chExt cx="12500563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741D25-1737-4641-A885-E7A29BFD04AA}"/>
                </a:ext>
              </a:extLst>
            </p:cNvPr>
            <p:cNvSpPr/>
            <p:nvPr/>
          </p:nvSpPr>
          <p:spPr>
            <a:xfrm>
              <a:off x="0" y="0"/>
              <a:ext cx="83439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7A5DE-BFC9-7E4B-A777-3F7812397FF3}"/>
                </a:ext>
              </a:extLst>
            </p:cNvPr>
            <p:cNvSpPr/>
            <p:nvPr/>
          </p:nvSpPr>
          <p:spPr>
            <a:xfrm>
              <a:off x="4152900" y="6134100"/>
              <a:ext cx="49911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976B2-227B-CA4E-A9E7-2CE155D03788}"/>
                </a:ext>
              </a:extLst>
            </p:cNvPr>
            <p:cNvSpPr txBox="1"/>
            <p:nvPr/>
          </p:nvSpPr>
          <p:spPr>
            <a:xfrm>
              <a:off x="1112604" y="64912"/>
              <a:ext cx="384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VitalLog</a:t>
              </a:r>
              <a:endParaRPr lang="en-US" sz="3200" b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40711F-D3F4-F14D-88BD-163875F0350F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0" y="36699"/>
              <a:ext cx="0" cy="6129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CD6D29-0312-A54B-A485-445ECFB9F21C}"/>
                </a:ext>
              </a:extLst>
            </p:cNvPr>
            <p:cNvSpPr txBox="1"/>
            <p:nvPr/>
          </p:nvSpPr>
          <p:spPr>
            <a:xfrm>
              <a:off x="4428569" y="6295995"/>
              <a:ext cx="8071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Revolutionizing post-transplant care  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5E074-8EE9-FF45-AF8B-DBCB969D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9" y="1009620"/>
            <a:ext cx="2909427" cy="51244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607D5-616D-8948-AFA0-EBA358D34D3B}"/>
              </a:ext>
            </a:extLst>
          </p:cNvPr>
          <p:cNvSpPr txBox="1"/>
          <p:nvPr/>
        </p:nvSpPr>
        <p:spPr>
          <a:xfrm>
            <a:off x="3774518" y="1304895"/>
            <a:ext cx="5369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Patients can log their daily symptoms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Provide comments about their overall well being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Self-report adherence to prescription schedule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System could flag symptoms common to rejection episodes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2D1CF-5887-1C4F-AE8E-CC145AC78C4B}"/>
              </a:ext>
            </a:extLst>
          </p:cNvPr>
          <p:cNvSpPr txBox="1"/>
          <p:nvPr/>
        </p:nvSpPr>
        <p:spPr>
          <a:xfrm>
            <a:off x="6248823" y="132816"/>
            <a:ext cx="231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Patient View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956093-96FA-A143-9409-943BA73A8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" y="-84460"/>
            <a:ext cx="686824" cy="9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2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FF8BF5-8FE6-B141-B906-CE119CF79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9" y="1027512"/>
            <a:ext cx="2873852" cy="5051425"/>
          </a:xfrm>
          <a:prstGeom prst="rect">
            <a:avLst/>
          </a:prstGeom>
          <a:ln>
            <a:solidFill>
              <a:srgbClr val="802114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67815-8424-EE4B-8AD4-F59969FB85CC}"/>
              </a:ext>
            </a:extLst>
          </p:cNvPr>
          <p:cNvGrpSpPr/>
          <p:nvPr/>
        </p:nvGrpSpPr>
        <p:grpSpPr>
          <a:xfrm>
            <a:off x="0" y="0"/>
            <a:ext cx="12500563" cy="6858000"/>
            <a:chOff x="0" y="0"/>
            <a:chExt cx="12500563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741D25-1737-4641-A885-E7A29BFD04AA}"/>
                </a:ext>
              </a:extLst>
            </p:cNvPr>
            <p:cNvSpPr/>
            <p:nvPr/>
          </p:nvSpPr>
          <p:spPr>
            <a:xfrm>
              <a:off x="0" y="0"/>
              <a:ext cx="83439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7A5DE-BFC9-7E4B-A777-3F7812397FF3}"/>
                </a:ext>
              </a:extLst>
            </p:cNvPr>
            <p:cNvSpPr/>
            <p:nvPr/>
          </p:nvSpPr>
          <p:spPr>
            <a:xfrm>
              <a:off x="4152900" y="6134100"/>
              <a:ext cx="49911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976B2-227B-CA4E-A9E7-2CE155D03788}"/>
                </a:ext>
              </a:extLst>
            </p:cNvPr>
            <p:cNvSpPr txBox="1"/>
            <p:nvPr/>
          </p:nvSpPr>
          <p:spPr>
            <a:xfrm>
              <a:off x="1112604" y="64912"/>
              <a:ext cx="384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VitalLog</a:t>
              </a:r>
              <a:endParaRPr lang="en-US" sz="3200" b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40711F-D3F4-F14D-88BD-163875F0350F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0" y="36699"/>
              <a:ext cx="0" cy="6129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CD6D29-0312-A54B-A485-445ECFB9F21C}"/>
                </a:ext>
              </a:extLst>
            </p:cNvPr>
            <p:cNvSpPr txBox="1"/>
            <p:nvPr/>
          </p:nvSpPr>
          <p:spPr>
            <a:xfrm>
              <a:off x="4428569" y="6295995"/>
              <a:ext cx="8071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Revolutionizing post-transplant care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DC4F6AB-83C6-1040-9FD8-298C8D5DD285}"/>
              </a:ext>
            </a:extLst>
          </p:cNvPr>
          <p:cNvSpPr txBox="1"/>
          <p:nvPr/>
        </p:nvSpPr>
        <p:spPr>
          <a:xfrm>
            <a:off x="3774518" y="1304895"/>
            <a:ext cx="53694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Patients can keep track of changes in their condition with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Provides a good, unbiased snapshot into their recovery process, or possible complications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C2A9C-5088-4E43-9650-B42DDE37B998}"/>
              </a:ext>
            </a:extLst>
          </p:cNvPr>
          <p:cNvSpPr txBox="1"/>
          <p:nvPr/>
        </p:nvSpPr>
        <p:spPr>
          <a:xfrm>
            <a:off x="6248823" y="132816"/>
            <a:ext cx="231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Patient View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B060D-1825-8246-897B-65451286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" y="-84460"/>
            <a:ext cx="686824" cy="9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0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67815-8424-EE4B-8AD4-F59969FB85CC}"/>
              </a:ext>
            </a:extLst>
          </p:cNvPr>
          <p:cNvGrpSpPr/>
          <p:nvPr/>
        </p:nvGrpSpPr>
        <p:grpSpPr>
          <a:xfrm>
            <a:off x="0" y="0"/>
            <a:ext cx="12500563" cy="6858000"/>
            <a:chOff x="0" y="0"/>
            <a:chExt cx="12500563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741D25-1737-4641-A885-E7A29BFD04AA}"/>
                </a:ext>
              </a:extLst>
            </p:cNvPr>
            <p:cNvSpPr/>
            <p:nvPr/>
          </p:nvSpPr>
          <p:spPr>
            <a:xfrm>
              <a:off x="0" y="0"/>
              <a:ext cx="83439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7A5DE-BFC9-7E4B-A777-3F7812397FF3}"/>
                </a:ext>
              </a:extLst>
            </p:cNvPr>
            <p:cNvSpPr/>
            <p:nvPr/>
          </p:nvSpPr>
          <p:spPr>
            <a:xfrm>
              <a:off x="4152900" y="6134100"/>
              <a:ext cx="49911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976B2-227B-CA4E-A9E7-2CE155D03788}"/>
                </a:ext>
              </a:extLst>
            </p:cNvPr>
            <p:cNvSpPr txBox="1"/>
            <p:nvPr/>
          </p:nvSpPr>
          <p:spPr>
            <a:xfrm>
              <a:off x="1112604" y="64912"/>
              <a:ext cx="384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VitalLog</a:t>
              </a:r>
              <a:endParaRPr lang="en-US" sz="3200" b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40711F-D3F4-F14D-88BD-163875F0350F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0" y="36699"/>
              <a:ext cx="0" cy="6129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CD6D29-0312-A54B-A485-445ECFB9F21C}"/>
                </a:ext>
              </a:extLst>
            </p:cNvPr>
            <p:cNvSpPr txBox="1"/>
            <p:nvPr/>
          </p:nvSpPr>
          <p:spPr>
            <a:xfrm>
              <a:off x="4428569" y="6295995"/>
              <a:ext cx="8071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Revolutionizing post-transplant care 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3633EB-2680-8340-B0DA-245103DFC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9" y="970962"/>
            <a:ext cx="2904265" cy="51631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FFC95E-A8D9-DD4F-8B02-502134686904}"/>
              </a:ext>
            </a:extLst>
          </p:cNvPr>
          <p:cNvSpPr txBox="1"/>
          <p:nvPr/>
        </p:nvSpPr>
        <p:spPr>
          <a:xfrm>
            <a:off x="3774518" y="1304895"/>
            <a:ext cx="53694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Healthcare providers can see a list of patients, time since the last log, and key clinical measurements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System will show color coded flags based on trends in the patient’s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Patients will be ranked based on changes in their average condition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8315A-94A6-D449-9801-CE458C1F5479}"/>
              </a:ext>
            </a:extLst>
          </p:cNvPr>
          <p:cNvSpPr txBox="1"/>
          <p:nvPr/>
        </p:nvSpPr>
        <p:spPr>
          <a:xfrm>
            <a:off x="4572000" y="132816"/>
            <a:ext cx="3995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Healthcare Provider View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2C151D-5AFF-E846-B3E1-74EDE9A2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" y="-84460"/>
            <a:ext cx="686824" cy="9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7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67815-8424-EE4B-8AD4-F59969FB85CC}"/>
              </a:ext>
            </a:extLst>
          </p:cNvPr>
          <p:cNvGrpSpPr/>
          <p:nvPr/>
        </p:nvGrpSpPr>
        <p:grpSpPr>
          <a:xfrm>
            <a:off x="0" y="0"/>
            <a:ext cx="12500563" cy="6858000"/>
            <a:chOff x="0" y="0"/>
            <a:chExt cx="12500563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741D25-1737-4641-A885-E7A29BFD04AA}"/>
                </a:ext>
              </a:extLst>
            </p:cNvPr>
            <p:cNvSpPr/>
            <p:nvPr/>
          </p:nvSpPr>
          <p:spPr>
            <a:xfrm>
              <a:off x="0" y="0"/>
              <a:ext cx="83439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7A5DE-BFC9-7E4B-A777-3F7812397FF3}"/>
                </a:ext>
              </a:extLst>
            </p:cNvPr>
            <p:cNvSpPr/>
            <p:nvPr/>
          </p:nvSpPr>
          <p:spPr>
            <a:xfrm>
              <a:off x="4152900" y="6134100"/>
              <a:ext cx="49911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976B2-227B-CA4E-A9E7-2CE155D03788}"/>
                </a:ext>
              </a:extLst>
            </p:cNvPr>
            <p:cNvSpPr txBox="1"/>
            <p:nvPr/>
          </p:nvSpPr>
          <p:spPr>
            <a:xfrm>
              <a:off x="1112604" y="64912"/>
              <a:ext cx="384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VitalLog</a:t>
              </a:r>
              <a:endParaRPr lang="en-US" sz="3200" b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40711F-D3F4-F14D-88BD-163875F0350F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0" y="36699"/>
              <a:ext cx="0" cy="6129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CD6D29-0312-A54B-A485-445ECFB9F21C}"/>
                </a:ext>
              </a:extLst>
            </p:cNvPr>
            <p:cNvSpPr txBox="1"/>
            <p:nvPr/>
          </p:nvSpPr>
          <p:spPr>
            <a:xfrm>
              <a:off x="4428569" y="6295995"/>
              <a:ext cx="8071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Revolutionizing post-transplant care 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128B689-C529-3842-892A-060E8DB1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2" y="990599"/>
            <a:ext cx="2963104" cy="51435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2ADC92-5C4E-1F4A-B79A-FB195DD90360}"/>
              </a:ext>
            </a:extLst>
          </p:cNvPr>
          <p:cNvSpPr txBox="1"/>
          <p:nvPr/>
        </p:nvSpPr>
        <p:spPr>
          <a:xfrm>
            <a:off x="4572000" y="132816"/>
            <a:ext cx="3995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Healthcare Provider 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DB30F-F7FB-4D48-BB18-5DF864C5D762}"/>
              </a:ext>
            </a:extLst>
          </p:cNvPr>
          <p:cNvSpPr txBox="1"/>
          <p:nvPr/>
        </p:nvSpPr>
        <p:spPr>
          <a:xfrm>
            <a:off x="3774518" y="1416217"/>
            <a:ext cx="53694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Each patient will have a detail profile accessible from the main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Full list of latest reported symptoms, and selected trends will be displayed</a:t>
            </a:r>
          </a:p>
          <a:p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Providers will have the ability to quickly access a full medical chart, and contact the patient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738DF9-8AD9-7342-AE27-9D2A28713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" y="-84460"/>
            <a:ext cx="686824" cy="9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67815-8424-EE4B-8AD4-F59969FB85CC}"/>
              </a:ext>
            </a:extLst>
          </p:cNvPr>
          <p:cNvGrpSpPr/>
          <p:nvPr/>
        </p:nvGrpSpPr>
        <p:grpSpPr>
          <a:xfrm>
            <a:off x="0" y="0"/>
            <a:ext cx="12500563" cy="6858000"/>
            <a:chOff x="0" y="0"/>
            <a:chExt cx="12500563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741D25-1737-4641-A885-E7A29BFD04AA}"/>
                </a:ext>
              </a:extLst>
            </p:cNvPr>
            <p:cNvSpPr/>
            <p:nvPr/>
          </p:nvSpPr>
          <p:spPr>
            <a:xfrm>
              <a:off x="0" y="0"/>
              <a:ext cx="83439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7A5DE-BFC9-7E4B-A777-3F7812397FF3}"/>
                </a:ext>
              </a:extLst>
            </p:cNvPr>
            <p:cNvSpPr/>
            <p:nvPr/>
          </p:nvSpPr>
          <p:spPr>
            <a:xfrm>
              <a:off x="4152900" y="6134100"/>
              <a:ext cx="4991100" cy="723900"/>
            </a:xfrm>
            <a:prstGeom prst="rect">
              <a:avLst/>
            </a:prstGeom>
            <a:solidFill>
              <a:srgbClr val="802114"/>
            </a:solidFill>
            <a:ln>
              <a:solidFill>
                <a:srgbClr val="802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976B2-227B-CA4E-A9E7-2CE155D03788}"/>
                </a:ext>
              </a:extLst>
            </p:cNvPr>
            <p:cNvSpPr txBox="1"/>
            <p:nvPr/>
          </p:nvSpPr>
          <p:spPr>
            <a:xfrm>
              <a:off x="1112604" y="64912"/>
              <a:ext cx="384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VitalLog</a:t>
              </a:r>
              <a:endParaRPr lang="en-US" sz="3200" b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40711F-D3F4-F14D-88BD-163875F0350F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0" y="36699"/>
              <a:ext cx="0" cy="6129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CD6D29-0312-A54B-A485-445ECFB9F21C}"/>
                </a:ext>
              </a:extLst>
            </p:cNvPr>
            <p:cNvSpPr txBox="1"/>
            <p:nvPr/>
          </p:nvSpPr>
          <p:spPr>
            <a:xfrm>
              <a:off x="4428569" y="6295995"/>
              <a:ext cx="8071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Weibei TC Bold" panose="03000800000000000000" pitchFamily="66" charset="-128"/>
                  <a:ea typeface="Weibei TC Bold" panose="03000800000000000000" pitchFamily="66" charset="-128"/>
                </a:rPr>
                <a:t>Revolutionizing post-transplant care 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A431741-EFD9-D644-A540-4FA5C193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" y="990598"/>
            <a:ext cx="2941135" cy="51435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766E99-0AA3-3841-B40D-FA3BB44B7DFB}"/>
              </a:ext>
            </a:extLst>
          </p:cNvPr>
          <p:cNvSpPr txBox="1"/>
          <p:nvPr/>
        </p:nvSpPr>
        <p:spPr>
          <a:xfrm>
            <a:off x="4572000" y="132816"/>
            <a:ext cx="3995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Weibei TC Bold" panose="03000800000000000000" pitchFamily="66" charset="-128"/>
                <a:ea typeface="Weibei TC Bold" panose="03000800000000000000" pitchFamily="66" charset="-128"/>
              </a:rPr>
              <a:t>Healthcare Provider View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377494-349F-6441-846E-AB5301DEA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" y="-84460"/>
            <a:ext cx="686824" cy="9443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BF3689-6183-0841-BDF3-4DEB2D250599}"/>
              </a:ext>
            </a:extLst>
          </p:cNvPr>
          <p:cNvSpPr txBox="1"/>
          <p:nvPr/>
        </p:nvSpPr>
        <p:spPr>
          <a:xfrm>
            <a:off x="3774518" y="1652573"/>
            <a:ext cx="5369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Providers can also quickly access the full list of prescription medications for each patient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As well as an overall and individualized self-reported prescription adherence score </a:t>
            </a:r>
          </a:p>
        </p:txBody>
      </p:sp>
    </p:spTree>
    <p:extLst>
      <p:ext uri="{BB962C8B-B14F-4D97-AF65-F5344CB8AC3E}">
        <p14:creationId xmlns:p14="http://schemas.microsoft.com/office/powerpoint/2010/main" val="384125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319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Weibei TC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Serrano Castillo, Florencio</dc:creator>
  <cp:lastModifiedBy>Moonah-Susankar, Danielle Indra</cp:lastModifiedBy>
  <cp:revision>14</cp:revision>
  <dcterms:created xsi:type="dcterms:W3CDTF">2018-02-03T19:24:11Z</dcterms:created>
  <dcterms:modified xsi:type="dcterms:W3CDTF">2018-02-03T21:51:42Z</dcterms:modified>
</cp:coreProperties>
</file>