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4" r:id="rId13"/>
    <p:sldId id="275" r:id="rId14"/>
    <p:sldId id="273" r:id="rId15"/>
    <p:sldId id="276" r:id="rId16"/>
    <p:sldId id="277" r:id="rId17"/>
    <p:sldId id="278" r:id="rId18"/>
    <p:sldId id="259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5247D-4E8A-484D-8D45-3BA8F7F347FE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5F027-DB15-4BAD-AE60-0E795D947BEC}">
      <dgm:prSet phldrT="[Text]"/>
      <dgm:spPr/>
      <dgm:t>
        <a:bodyPr/>
        <a:lstStyle/>
        <a:p>
          <a:r>
            <a:rPr lang="id-ID" dirty="0" smtClean="0"/>
            <a:t>2x pertemuan </a:t>
          </a:r>
          <a:endParaRPr lang="en-US" dirty="0"/>
        </a:p>
      </dgm:t>
    </dgm:pt>
    <dgm:pt modelId="{CD0FD4B2-F1E2-4597-AD3A-251FFFEC1E23}" type="parTrans" cxnId="{B445ECFF-8B46-4322-AEAC-89562F55D997}">
      <dgm:prSet/>
      <dgm:spPr/>
      <dgm:t>
        <a:bodyPr/>
        <a:lstStyle/>
        <a:p>
          <a:endParaRPr lang="en-US"/>
        </a:p>
      </dgm:t>
    </dgm:pt>
    <dgm:pt modelId="{160156CE-57D1-41CA-93B3-7CD6289E1E08}" type="sibTrans" cxnId="{B445ECFF-8B46-4322-AEAC-89562F55D997}">
      <dgm:prSet/>
      <dgm:spPr/>
      <dgm:t>
        <a:bodyPr/>
        <a:lstStyle/>
        <a:p>
          <a:endParaRPr lang="en-US"/>
        </a:p>
      </dgm:t>
    </dgm:pt>
    <dgm:pt modelId="{0EC7C6A3-E890-4B80-83B4-5D9C970B42A7}">
      <dgm:prSet phldrT="[Text]"/>
      <dgm:spPr/>
      <dgm:t>
        <a:bodyPr/>
        <a:lstStyle/>
        <a:p>
          <a:r>
            <a:rPr lang="id-ID" dirty="0" smtClean="0">
              <a:latin typeface="Franklin Gothic Heavy" pitchFamily="34" charset="0"/>
            </a:rPr>
            <a:t>Kata </a:t>
          </a:r>
          <a:endParaRPr lang="en-US" dirty="0">
            <a:latin typeface="Franklin Gothic Heavy" pitchFamily="34" charset="0"/>
          </a:endParaRPr>
        </a:p>
      </dgm:t>
    </dgm:pt>
    <dgm:pt modelId="{DE28A858-0770-4ADC-9A4F-714FAD0E8950}" type="parTrans" cxnId="{3883EF0D-FDF4-44F1-AFCD-8562172D7341}">
      <dgm:prSet/>
      <dgm:spPr/>
      <dgm:t>
        <a:bodyPr/>
        <a:lstStyle/>
        <a:p>
          <a:endParaRPr lang="en-US"/>
        </a:p>
      </dgm:t>
    </dgm:pt>
    <dgm:pt modelId="{A70A74DB-4BFF-4AA9-BADF-39AC57EF68D0}" type="sibTrans" cxnId="{3883EF0D-FDF4-44F1-AFCD-8562172D7341}">
      <dgm:prSet/>
      <dgm:spPr/>
      <dgm:t>
        <a:bodyPr/>
        <a:lstStyle/>
        <a:p>
          <a:endParaRPr lang="en-US"/>
        </a:p>
      </dgm:t>
    </dgm:pt>
    <dgm:pt modelId="{C4C94A09-7F54-4305-858C-64017C137057}">
      <dgm:prSet phldrT="[Text]"/>
      <dgm:spPr/>
      <dgm:t>
        <a:bodyPr/>
        <a:lstStyle/>
        <a:p>
          <a:r>
            <a:rPr lang="id-ID" dirty="0" smtClean="0"/>
            <a:t>6 x pertemuan </a:t>
          </a:r>
          <a:endParaRPr lang="en-US" dirty="0"/>
        </a:p>
      </dgm:t>
    </dgm:pt>
    <dgm:pt modelId="{C03607E6-732B-4590-800C-B93707812020}" type="parTrans" cxnId="{94C86CBD-EFE0-46F2-BB4C-1D7D59724C0D}">
      <dgm:prSet/>
      <dgm:spPr/>
      <dgm:t>
        <a:bodyPr/>
        <a:lstStyle/>
        <a:p>
          <a:endParaRPr lang="en-US"/>
        </a:p>
      </dgm:t>
    </dgm:pt>
    <dgm:pt modelId="{AEA8AF31-EE78-4B6F-A172-432131ACB8F8}" type="sibTrans" cxnId="{94C86CBD-EFE0-46F2-BB4C-1D7D59724C0D}">
      <dgm:prSet/>
      <dgm:spPr/>
      <dgm:t>
        <a:bodyPr/>
        <a:lstStyle/>
        <a:p>
          <a:endParaRPr lang="en-US"/>
        </a:p>
      </dgm:t>
    </dgm:pt>
    <dgm:pt modelId="{2B83C223-582C-4138-8E0B-4AB8411C0CC3}">
      <dgm:prSet phldrT="[Text]"/>
      <dgm:spPr/>
      <dgm:t>
        <a:bodyPr/>
        <a:lstStyle/>
        <a:p>
          <a:r>
            <a:rPr lang="id-ID" dirty="0" smtClean="0">
              <a:latin typeface="Franklin Gothic Heavy" pitchFamily="34" charset="0"/>
            </a:rPr>
            <a:t>Tanda i’rab </a:t>
          </a:r>
          <a:endParaRPr lang="en-US" dirty="0">
            <a:latin typeface="Franklin Gothic Heavy" pitchFamily="34" charset="0"/>
          </a:endParaRPr>
        </a:p>
      </dgm:t>
    </dgm:pt>
    <dgm:pt modelId="{913B4400-A7DA-4DE0-A54D-BE0C685F9B27}" type="parTrans" cxnId="{BD4E24E6-6B40-428B-B476-E1869AA2DCE2}">
      <dgm:prSet/>
      <dgm:spPr/>
      <dgm:t>
        <a:bodyPr/>
        <a:lstStyle/>
        <a:p>
          <a:endParaRPr lang="en-US"/>
        </a:p>
      </dgm:t>
    </dgm:pt>
    <dgm:pt modelId="{F69FD2F2-89DB-46F6-9370-DCD86D0A61F1}" type="sibTrans" cxnId="{BD4E24E6-6B40-428B-B476-E1869AA2DCE2}">
      <dgm:prSet/>
      <dgm:spPr/>
      <dgm:t>
        <a:bodyPr/>
        <a:lstStyle/>
        <a:p>
          <a:endParaRPr lang="en-US"/>
        </a:p>
      </dgm:t>
    </dgm:pt>
    <dgm:pt modelId="{46206FF7-B8D3-494E-9700-BAA1F89FDE76}">
      <dgm:prSet phldrT="[Text]"/>
      <dgm:spPr/>
      <dgm:t>
        <a:bodyPr/>
        <a:lstStyle/>
        <a:p>
          <a:r>
            <a:rPr lang="id-ID" dirty="0" smtClean="0"/>
            <a:t>4 x pertemuan </a:t>
          </a:r>
          <a:endParaRPr lang="en-US" dirty="0"/>
        </a:p>
      </dgm:t>
    </dgm:pt>
    <dgm:pt modelId="{EEBFFBC1-0A09-4EE3-9B26-C35A7967E05A}" type="parTrans" cxnId="{F126444D-21DB-429E-AC75-064FB8DA755A}">
      <dgm:prSet/>
      <dgm:spPr/>
      <dgm:t>
        <a:bodyPr/>
        <a:lstStyle/>
        <a:p>
          <a:endParaRPr lang="en-US"/>
        </a:p>
      </dgm:t>
    </dgm:pt>
    <dgm:pt modelId="{18D9A9B8-C343-4BAB-9323-146926387260}" type="sibTrans" cxnId="{F126444D-21DB-429E-AC75-064FB8DA755A}">
      <dgm:prSet/>
      <dgm:spPr/>
      <dgm:t>
        <a:bodyPr/>
        <a:lstStyle/>
        <a:p>
          <a:endParaRPr lang="en-US"/>
        </a:p>
      </dgm:t>
    </dgm:pt>
    <dgm:pt modelId="{FCD3DF3F-64CB-4306-9AAB-E2C90F04D9EB}">
      <dgm:prSet phldrT="[Text]"/>
      <dgm:spPr/>
      <dgm:t>
        <a:bodyPr/>
        <a:lstStyle/>
        <a:p>
          <a:r>
            <a:rPr lang="id-ID" dirty="0" smtClean="0">
              <a:latin typeface="Franklin Gothic Heavy" pitchFamily="34" charset="0"/>
            </a:rPr>
            <a:t>Sebab i’rab </a:t>
          </a:r>
          <a:endParaRPr lang="en-US" dirty="0">
            <a:latin typeface="Franklin Gothic Heavy" pitchFamily="34" charset="0"/>
          </a:endParaRPr>
        </a:p>
      </dgm:t>
    </dgm:pt>
    <dgm:pt modelId="{8F8404C2-6D24-426B-B9EF-54049A7F9049}" type="parTrans" cxnId="{2CC7530B-781B-49D0-8CEC-5EA043DD09BC}">
      <dgm:prSet/>
      <dgm:spPr/>
      <dgm:t>
        <a:bodyPr/>
        <a:lstStyle/>
        <a:p>
          <a:endParaRPr lang="en-US"/>
        </a:p>
      </dgm:t>
    </dgm:pt>
    <dgm:pt modelId="{2A7CA6B6-4BB2-4ED5-9897-40974805A9D7}" type="sibTrans" cxnId="{2CC7530B-781B-49D0-8CEC-5EA043DD09BC}">
      <dgm:prSet/>
      <dgm:spPr/>
      <dgm:t>
        <a:bodyPr/>
        <a:lstStyle/>
        <a:p>
          <a:endParaRPr lang="en-US"/>
        </a:p>
      </dgm:t>
    </dgm:pt>
    <dgm:pt modelId="{C8FF9AC7-0041-4EE7-9E2D-E69A391B4AE5}">
      <dgm:prSet phldrT="[Text]"/>
      <dgm:spPr/>
      <dgm:t>
        <a:bodyPr/>
        <a:lstStyle/>
        <a:p>
          <a:r>
            <a:rPr lang="id-ID" dirty="0" smtClean="0"/>
            <a:t>4 x pertemuan </a:t>
          </a:r>
          <a:endParaRPr lang="en-US" dirty="0"/>
        </a:p>
      </dgm:t>
    </dgm:pt>
    <dgm:pt modelId="{12BF54FA-57C2-4B05-9332-A0B945FF84A5}" type="parTrans" cxnId="{A2661254-8765-43BC-8E52-83BCBE72EAC5}">
      <dgm:prSet/>
      <dgm:spPr/>
      <dgm:t>
        <a:bodyPr/>
        <a:lstStyle/>
        <a:p>
          <a:endParaRPr lang="en-US"/>
        </a:p>
      </dgm:t>
    </dgm:pt>
    <dgm:pt modelId="{F883C3DC-D8F9-42EF-8033-0132F9C21A25}" type="sibTrans" cxnId="{A2661254-8765-43BC-8E52-83BCBE72EAC5}">
      <dgm:prSet/>
      <dgm:spPr/>
      <dgm:t>
        <a:bodyPr/>
        <a:lstStyle/>
        <a:p>
          <a:endParaRPr lang="en-US"/>
        </a:p>
      </dgm:t>
    </dgm:pt>
    <dgm:pt modelId="{3D3B4B94-98C8-4B6A-9575-DF914C574567}">
      <dgm:prSet phldrT="[Text]"/>
      <dgm:spPr/>
      <dgm:t>
        <a:bodyPr/>
        <a:lstStyle/>
        <a:p>
          <a:r>
            <a:rPr lang="id-ID" dirty="0" smtClean="0">
              <a:latin typeface="Franklin Gothic Heavy" pitchFamily="34" charset="0"/>
            </a:rPr>
            <a:t>Kalimat </a:t>
          </a:r>
          <a:endParaRPr lang="en-US" dirty="0">
            <a:latin typeface="Franklin Gothic Heavy" pitchFamily="34" charset="0"/>
          </a:endParaRPr>
        </a:p>
      </dgm:t>
    </dgm:pt>
    <dgm:pt modelId="{6F6BD570-0BD3-407B-A70A-E7DE5237F0F6}" type="parTrans" cxnId="{C9335B42-9ADE-41F2-8C9A-F049DA219C52}">
      <dgm:prSet/>
      <dgm:spPr/>
      <dgm:t>
        <a:bodyPr/>
        <a:lstStyle/>
        <a:p>
          <a:endParaRPr lang="en-US"/>
        </a:p>
      </dgm:t>
    </dgm:pt>
    <dgm:pt modelId="{05742C9C-5D78-4B60-B528-4E041439500F}" type="sibTrans" cxnId="{C9335B42-9ADE-41F2-8C9A-F049DA219C52}">
      <dgm:prSet/>
      <dgm:spPr/>
      <dgm:t>
        <a:bodyPr/>
        <a:lstStyle/>
        <a:p>
          <a:endParaRPr lang="en-US"/>
        </a:p>
      </dgm:t>
    </dgm:pt>
    <dgm:pt modelId="{0CC98FE9-C2C3-46A2-853F-DEE46577F1E2}" type="pres">
      <dgm:prSet presAssocID="{0ED5247D-4E8A-484D-8D45-3BA8F7F347F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B68F6D-9A31-47A5-92A6-164C3C536F70}" type="pres">
      <dgm:prSet presAssocID="{0ED5247D-4E8A-484D-8D45-3BA8F7F347FE}" presName="children" presStyleCnt="0"/>
      <dgm:spPr/>
    </dgm:pt>
    <dgm:pt modelId="{34AEDD5E-018F-44DD-8A23-129287D47888}" type="pres">
      <dgm:prSet presAssocID="{0ED5247D-4E8A-484D-8D45-3BA8F7F347FE}" presName="child1group" presStyleCnt="0"/>
      <dgm:spPr/>
    </dgm:pt>
    <dgm:pt modelId="{0EAEF0B7-F76A-4557-B794-668AEA2A00F4}" type="pres">
      <dgm:prSet presAssocID="{0ED5247D-4E8A-484D-8D45-3BA8F7F347FE}" presName="child1" presStyleLbl="bgAcc1" presStyleIdx="0" presStyleCnt="4"/>
      <dgm:spPr/>
      <dgm:t>
        <a:bodyPr/>
        <a:lstStyle/>
        <a:p>
          <a:endParaRPr lang="en-US"/>
        </a:p>
      </dgm:t>
    </dgm:pt>
    <dgm:pt modelId="{D5160592-A4F8-4E8E-8122-9588904882DB}" type="pres">
      <dgm:prSet presAssocID="{0ED5247D-4E8A-484D-8D45-3BA8F7F347F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FDD2A-613A-45B3-9C4E-96102494A61B}" type="pres">
      <dgm:prSet presAssocID="{0ED5247D-4E8A-484D-8D45-3BA8F7F347FE}" presName="child2group" presStyleCnt="0"/>
      <dgm:spPr/>
    </dgm:pt>
    <dgm:pt modelId="{6D7D66B9-8908-467C-8EC6-D8A596A99E0B}" type="pres">
      <dgm:prSet presAssocID="{0ED5247D-4E8A-484D-8D45-3BA8F7F347FE}" presName="child2" presStyleLbl="bgAcc1" presStyleIdx="1" presStyleCnt="4"/>
      <dgm:spPr/>
      <dgm:t>
        <a:bodyPr/>
        <a:lstStyle/>
        <a:p>
          <a:endParaRPr lang="en-US"/>
        </a:p>
      </dgm:t>
    </dgm:pt>
    <dgm:pt modelId="{182EF14A-623C-48EC-9974-BC9FA61959E6}" type="pres">
      <dgm:prSet presAssocID="{0ED5247D-4E8A-484D-8D45-3BA8F7F347F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34992-6C62-42F5-9961-B2FAC6F2EC2A}" type="pres">
      <dgm:prSet presAssocID="{0ED5247D-4E8A-484D-8D45-3BA8F7F347FE}" presName="child3group" presStyleCnt="0"/>
      <dgm:spPr/>
    </dgm:pt>
    <dgm:pt modelId="{F6465885-BCA1-46A1-8D3F-3F74C80B6FED}" type="pres">
      <dgm:prSet presAssocID="{0ED5247D-4E8A-484D-8D45-3BA8F7F347FE}" presName="child3" presStyleLbl="bgAcc1" presStyleIdx="2" presStyleCnt="4"/>
      <dgm:spPr/>
      <dgm:t>
        <a:bodyPr/>
        <a:lstStyle/>
        <a:p>
          <a:endParaRPr lang="en-US"/>
        </a:p>
      </dgm:t>
    </dgm:pt>
    <dgm:pt modelId="{629556CF-DCCB-49D1-B4ED-1B77AE1860C5}" type="pres">
      <dgm:prSet presAssocID="{0ED5247D-4E8A-484D-8D45-3BA8F7F347F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7CDB7-FACF-4DD8-82C1-3A8F639D84FA}" type="pres">
      <dgm:prSet presAssocID="{0ED5247D-4E8A-484D-8D45-3BA8F7F347FE}" presName="child4group" presStyleCnt="0"/>
      <dgm:spPr/>
    </dgm:pt>
    <dgm:pt modelId="{42083AEA-02DC-4901-927F-AAB5C0EF72E6}" type="pres">
      <dgm:prSet presAssocID="{0ED5247D-4E8A-484D-8D45-3BA8F7F347FE}" presName="child4" presStyleLbl="bgAcc1" presStyleIdx="3" presStyleCnt="4"/>
      <dgm:spPr/>
      <dgm:t>
        <a:bodyPr/>
        <a:lstStyle/>
        <a:p>
          <a:endParaRPr lang="en-US"/>
        </a:p>
      </dgm:t>
    </dgm:pt>
    <dgm:pt modelId="{A203B7A6-CE9E-4F73-8B22-3827D021E438}" type="pres">
      <dgm:prSet presAssocID="{0ED5247D-4E8A-484D-8D45-3BA8F7F347F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60C21-B498-410F-ADE3-1ACAE6CCCD49}" type="pres">
      <dgm:prSet presAssocID="{0ED5247D-4E8A-484D-8D45-3BA8F7F347FE}" presName="childPlaceholder" presStyleCnt="0"/>
      <dgm:spPr/>
    </dgm:pt>
    <dgm:pt modelId="{9B9D03AB-A846-4FC3-A6C2-5849184C0D43}" type="pres">
      <dgm:prSet presAssocID="{0ED5247D-4E8A-484D-8D45-3BA8F7F347FE}" presName="circle" presStyleCnt="0"/>
      <dgm:spPr/>
    </dgm:pt>
    <dgm:pt modelId="{9D9DFCCA-564B-42A1-8256-780B5275EBD7}" type="pres">
      <dgm:prSet presAssocID="{0ED5247D-4E8A-484D-8D45-3BA8F7F347F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91C4-52E4-4317-87D1-A027BBB80FF5}" type="pres">
      <dgm:prSet presAssocID="{0ED5247D-4E8A-484D-8D45-3BA8F7F347F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01924-4101-4B98-B800-C2439BA87E4A}" type="pres">
      <dgm:prSet presAssocID="{0ED5247D-4E8A-484D-8D45-3BA8F7F347F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13120-2235-449C-8072-B5ABF72342B8}" type="pres">
      <dgm:prSet presAssocID="{0ED5247D-4E8A-484D-8D45-3BA8F7F347F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6E5D5-4640-40DA-A11A-0B4220E1C1CF}" type="pres">
      <dgm:prSet presAssocID="{0ED5247D-4E8A-484D-8D45-3BA8F7F347FE}" presName="quadrantPlaceholder" presStyleCnt="0"/>
      <dgm:spPr/>
    </dgm:pt>
    <dgm:pt modelId="{E52AE2E2-B70B-473D-AE81-13377E90D9FE}" type="pres">
      <dgm:prSet presAssocID="{0ED5247D-4E8A-484D-8D45-3BA8F7F347FE}" presName="center1" presStyleLbl="fgShp" presStyleIdx="0" presStyleCnt="2"/>
      <dgm:spPr/>
    </dgm:pt>
    <dgm:pt modelId="{708D311C-A55A-4C70-A9B6-6E5E6F31D654}" type="pres">
      <dgm:prSet presAssocID="{0ED5247D-4E8A-484D-8D45-3BA8F7F347FE}" presName="center2" presStyleLbl="fgShp" presStyleIdx="1" presStyleCnt="2"/>
      <dgm:spPr/>
    </dgm:pt>
  </dgm:ptLst>
  <dgm:cxnLst>
    <dgm:cxn modelId="{9953B237-E720-4F6D-ABA0-186136A3F872}" type="presOf" srcId="{FCD3DF3F-64CB-4306-9AAB-E2C90F04D9EB}" destId="{629556CF-DCCB-49D1-B4ED-1B77AE1860C5}" srcOrd="1" destOrd="0" presId="urn:microsoft.com/office/officeart/2005/8/layout/cycle4"/>
    <dgm:cxn modelId="{7E3D694A-8D12-4E48-9951-CE7A48AB1F73}" type="presOf" srcId="{0EC7C6A3-E890-4B80-83B4-5D9C970B42A7}" destId="{0EAEF0B7-F76A-4557-B794-668AEA2A00F4}" srcOrd="0" destOrd="0" presId="urn:microsoft.com/office/officeart/2005/8/layout/cycle4"/>
    <dgm:cxn modelId="{3883EF0D-FDF4-44F1-AFCD-8562172D7341}" srcId="{00E5F027-DB15-4BAD-AE60-0E795D947BEC}" destId="{0EC7C6A3-E890-4B80-83B4-5D9C970B42A7}" srcOrd="0" destOrd="0" parTransId="{DE28A858-0770-4ADC-9A4F-714FAD0E8950}" sibTransId="{A70A74DB-4BFF-4AA9-BADF-39AC57EF68D0}"/>
    <dgm:cxn modelId="{88E21D95-10EC-4D9B-8ADA-264139C49FFE}" type="presOf" srcId="{2B83C223-582C-4138-8E0B-4AB8411C0CC3}" destId="{182EF14A-623C-48EC-9974-BC9FA61959E6}" srcOrd="1" destOrd="0" presId="urn:microsoft.com/office/officeart/2005/8/layout/cycle4"/>
    <dgm:cxn modelId="{EE123D11-ED21-42A1-A453-52DD2AD3420F}" type="presOf" srcId="{46206FF7-B8D3-494E-9700-BAA1F89FDE76}" destId="{06901924-4101-4B98-B800-C2439BA87E4A}" srcOrd="0" destOrd="0" presId="urn:microsoft.com/office/officeart/2005/8/layout/cycle4"/>
    <dgm:cxn modelId="{C9335B42-9ADE-41F2-8C9A-F049DA219C52}" srcId="{C8FF9AC7-0041-4EE7-9E2D-E69A391B4AE5}" destId="{3D3B4B94-98C8-4B6A-9575-DF914C574567}" srcOrd="0" destOrd="0" parTransId="{6F6BD570-0BD3-407B-A70A-E7DE5237F0F6}" sibTransId="{05742C9C-5D78-4B60-B528-4E041439500F}"/>
    <dgm:cxn modelId="{94C86CBD-EFE0-46F2-BB4C-1D7D59724C0D}" srcId="{0ED5247D-4E8A-484D-8D45-3BA8F7F347FE}" destId="{C4C94A09-7F54-4305-858C-64017C137057}" srcOrd="1" destOrd="0" parTransId="{C03607E6-732B-4590-800C-B93707812020}" sibTransId="{AEA8AF31-EE78-4B6F-A172-432131ACB8F8}"/>
    <dgm:cxn modelId="{DF6EB61F-C01A-4490-8F5A-941550BAF893}" type="presOf" srcId="{0EC7C6A3-E890-4B80-83B4-5D9C970B42A7}" destId="{D5160592-A4F8-4E8E-8122-9588904882DB}" srcOrd="1" destOrd="0" presId="urn:microsoft.com/office/officeart/2005/8/layout/cycle4"/>
    <dgm:cxn modelId="{B445ECFF-8B46-4322-AEAC-89562F55D997}" srcId="{0ED5247D-4E8A-484D-8D45-3BA8F7F347FE}" destId="{00E5F027-DB15-4BAD-AE60-0E795D947BEC}" srcOrd="0" destOrd="0" parTransId="{CD0FD4B2-F1E2-4597-AD3A-251FFFEC1E23}" sibTransId="{160156CE-57D1-41CA-93B3-7CD6289E1E08}"/>
    <dgm:cxn modelId="{18E3D986-E0C7-40A6-A76A-81A490BC3CDB}" type="presOf" srcId="{FCD3DF3F-64CB-4306-9AAB-E2C90F04D9EB}" destId="{F6465885-BCA1-46A1-8D3F-3F74C80B6FED}" srcOrd="0" destOrd="0" presId="urn:microsoft.com/office/officeart/2005/8/layout/cycle4"/>
    <dgm:cxn modelId="{E907C9E0-A70C-4461-A168-C21B3E200ABC}" type="presOf" srcId="{3D3B4B94-98C8-4B6A-9575-DF914C574567}" destId="{A203B7A6-CE9E-4F73-8B22-3827D021E438}" srcOrd="1" destOrd="0" presId="urn:microsoft.com/office/officeart/2005/8/layout/cycle4"/>
    <dgm:cxn modelId="{0AF36BA9-6786-48B8-BC51-AE493FBEE54A}" type="presOf" srcId="{00E5F027-DB15-4BAD-AE60-0E795D947BEC}" destId="{9D9DFCCA-564B-42A1-8256-780B5275EBD7}" srcOrd="0" destOrd="0" presId="urn:microsoft.com/office/officeart/2005/8/layout/cycle4"/>
    <dgm:cxn modelId="{4B2E16E0-478C-462C-B750-AC051462DC8F}" type="presOf" srcId="{2B83C223-582C-4138-8E0B-4AB8411C0CC3}" destId="{6D7D66B9-8908-467C-8EC6-D8A596A99E0B}" srcOrd="0" destOrd="0" presId="urn:microsoft.com/office/officeart/2005/8/layout/cycle4"/>
    <dgm:cxn modelId="{A2661254-8765-43BC-8E52-83BCBE72EAC5}" srcId="{0ED5247D-4E8A-484D-8D45-3BA8F7F347FE}" destId="{C8FF9AC7-0041-4EE7-9E2D-E69A391B4AE5}" srcOrd="3" destOrd="0" parTransId="{12BF54FA-57C2-4B05-9332-A0B945FF84A5}" sibTransId="{F883C3DC-D8F9-42EF-8033-0132F9C21A25}"/>
    <dgm:cxn modelId="{BD4E24E6-6B40-428B-B476-E1869AA2DCE2}" srcId="{C4C94A09-7F54-4305-858C-64017C137057}" destId="{2B83C223-582C-4138-8E0B-4AB8411C0CC3}" srcOrd="0" destOrd="0" parTransId="{913B4400-A7DA-4DE0-A54D-BE0C685F9B27}" sibTransId="{F69FD2F2-89DB-46F6-9370-DCD86D0A61F1}"/>
    <dgm:cxn modelId="{F126444D-21DB-429E-AC75-064FB8DA755A}" srcId="{0ED5247D-4E8A-484D-8D45-3BA8F7F347FE}" destId="{46206FF7-B8D3-494E-9700-BAA1F89FDE76}" srcOrd="2" destOrd="0" parTransId="{EEBFFBC1-0A09-4EE3-9B26-C35A7967E05A}" sibTransId="{18D9A9B8-C343-4BAB-9323-146926387260}"/>
    <dgm:cxn modelId="{2CC7530B-781B-49D0-8CEC-5EA043DD09BC}" srcId="{46206FF7-B8D3-494E-9700-BAA1F89FDE76}" destId="{FCD3DF3F-64CB-4306-9AAB-E2C90F04D9EB}" srcOrd="0" destOrd="0" parTransId="{8F8404C2-6D24-426B-B9EF-54049A7F9049}" sibTransId="{2A7CA6B6-4BB2-4ED5-9897-40974805A9D7}"/>
    <dgm:cxn modelId="{DB690BC8-CD4C-4A71-A2A7-DD818EEFDF5B}" type="presOf" srcId="{C8FF9AC7-0041-4EE7-9E2D-E69A391B4AE5}" destId="{F4E13120-2235-449C-8072-B5ABF72342B8}" srcOrd="0" destOrd="0" presId="urn:microsoft.com/office/officeart/2005/8/layout/cycle4"/>
    <dgm:cxn modelId="{5C2313C1-A793-4006-A65D-3412DBC0CE3D}" type="presOf" srcId="{0ED5247D-4E8A-484D-8D45-3BA8F7F347FE}" destId="{0CC98FE9-C2C3-46A2-853F-DEE46577F1E2}" srcOrd="0" destOrd="0" presId="urn:microsoft.com/office/officeart/2005/8/layout/cycle4"/>
    <dgm:cxn modelId="{D4AA30F7-B943-4F62-A8CB-7ADE907A5C44}" type="presOf" srcId="{3D3B4B94-98C8-4B6A-9575-DF914C574567}" destId="{42083AEA-02DC-4901-927F-AAB5C0EF72E6}" srcOrd="0" destOrd="0" presId="urn:microsoft.com/office/officeart/2005/8/layout/cycle4"/>
    <dgm:cxn modelId="{D0A59C72-647B-430E-86A5-BAFEEDD21118}" type="presOf" srcId="{C4C94A09-7F54-4305-858C-64017C137057}" destId="{CFDD91C4-52E4-4317-87D1-A027BBB80FF5}" srcOrd="0" destOrd="0" presId="urn:microsoft.com/office/officeart/2005/8/layout/cycle4"/>
    <dgm:cxn modelId="{D6884A48-2F8B-454A-A2FF-893180545339}" type="presParOf" srcId="{0CC98FE9-C2C3-46A2-853F-DEE46577F1E2}" destId="{57B68F6D-9A31-47A5-92A6-164C3C536F70}" srcOrd="0" destOrd="0" presId="urn:microsoft.com/office/officeart/2005/8/layout/cycle4"/>
    <dgm:cxn modelId="{2E674208-05CD-4EC9-8FC2-DFB0C912E894}" type="presParOf" srcId="{57B68F6D-9A31-47A5-92A6-164C3C536F70}" destId="{34AEDD5E-018F-44DD-8A23-129287D47888}" srcOrd="0" destOrd="0" presId="urn:microsoft.com/office/officeart/2005/8/layout/cycle4"/>
    <dgm:cxn modelId="{5A2F255B-76A5-473D-A64B-9ADCC64F164D}" type="presParOf" srcId="{34AEDD5E-018F-44DD-8A23-129287D47888}" destId="{0EAEF0B7-F76A-4557-B794-668AEA2A00F4}" srcOrd="0" destOrd="0" presId="urn:microsoft.com/office/officeart/2005/8/layout/cycle4"/>
    <dgm:cxn modelId="{53CE7FF9-975A-4C8E-ACE9-D3FEA16BD5B1}" type="presParOf" srcId="{34AEDD5E-018F-44DD-8A23-129287D47888}" destId="{D5160592-A4F8-4E8E-8122-9588904882DB}" srcOrd="1" destOrd="0" presId="urn:microsoft.com/office/officeart/2005/8/layout/cycle4"/>
    <dgm:cxn modelId="{FA5333CE-7C2D-493B-94A3-9BD509DB7A6C}" type="presParOf" srcId="{57B68F6D-9A31-47A5-92A6-164C3C536F70}" destId="{79AFDD2A-613A-45B3-9C4E-96102494A61B}" srcOrd="1" destOrd="0" presId="urn:microsoft.com/office/officeart/2005/8/layout/cycle4"/>
    <dgm:cxn modelId="{DBD296D7-B2C2-484A-9898-FF3494134F25}" type="presParOf" srcId="{79AFDD2A-613A-45B3-9C4E-96102494A61B}" destId="{6D7D66B9-8908-467C-8EC6-D8A596A99E0B}" srcOrd="0" destOrd="0" presId="urn:microsoft.com/office/officeart/2005/8/layout/cycle4"/>
    <dgm:cxn modelId="{9E63478F-5022-40E5-AE87-B5B199AEAF50}" type="presParOf" srcId="{79AFDD2A-613A-45B3-9C4E-96102494A61B}" destId="{182EF14A-623C-48EC-9974-BC9FA61959E6}" srcOrd="1" destOrd="0" presId="urn:microsoft.com/office/officeart/2005/8/layout/cycle4"/>
    <dgm:cxn modelId="{659E2B90-A009-4D11-8C29-FE660AE798B5}" type="presParOf" srcId="{57B68F6D-9A31-47A5-92A6-164C3C536F70}" destId="{CFE34992-6C62-42F5-9961-B2FAC6F2EC2A}" srcOrd="2" destOrd="0" presId="urn:microsoft.com/office/officeart/2005/8/layout/cycle4"/>
    <dgm:cxn modelId="{70F468BE-F8DB-410E-9D8D-98809E3F4226}" type="presParOf" srcId="{CFE34992-6C62-42F5-9961-B2FAC6F2EC2A}" destId="{F6465885-BCA1-46A1-8D3F-3F74C80B6FED}" srcOrd="0" destOrd="0" presId="urn:microsoft.com/office/officeart/2005/8/layout/cycle4"/>
    <dgm:cxn modelId="{CC384FDF-0DCC-4B45-A059-67E3E69FFF1C}" type="presParOf" srcId="{CFE34992-6C62-42F5-9961-B2FAC6F2EC2A}" destId="{629556CF-DCCB-49D1-B4ED-1B77AE1860C5}" srcOrd="1" destOrd="0" presId="urn:microsoft.com/office/officeart/2005/8/layout/cycle4"/>
    <dgm:cxn modelId="{33B5FA96-DF3B-47D9-A3AB-9D50469CA4AE}" type="presParOf" srcId="{57B68F6D-9A31-47A5-92A6-164C3C536F70}" destId="{8BA7CDB7-FACF-4DD8-82C1-3A8F639D84FA}" srcOrd="3" destOrd="0" presId="urn:microsoft.com/office/officeart/2005/8/layout/cycle4"/>
    <dgm:cxn modelId="{0951D745-BCCF-4A93-8C70-AC4FF9A2D51F}" type="presParOf" srcId="{8BA7CDB7-FACF-4DD8-82C1-3A8F639D84FA}" destId="{42083AEA-02DC-4901-927F-AAB5C0EF72E6}" srcOrd="0" destOrd="0" presId="urn:microsoft.com/office/officeart/2005/8/layout/cycle4"/>
    <dgm:cxn modelId="{8AA415A9-5D5B-41F1-BAD0-A443CBB48A13}" type="presParOf" srcId="{8BA7CDB7-FACF-4DD8-82C1-3A8F639D84FA}" destId="{A203B7A6-CE9E-4F73-8B22-3827D021E438}" srcOrd="1" destOrd="0" presId="urn:microsoft.com/office/officeart/2005/8/layout/cycle4"/>
    <dgm:cxn modelId="{7C3C9387-3393-4F43-B725-A183BCCBABAB}" type="presParOf" srcId="{57B68F6D-9A31-47A5-92A6-164C3C536F70}" destId="{76260C21-B498-410F-ADE3-1ACAE6CCCD49}" srcOrd="4" destOrd="0" presId="urn:microsoft.com/office/officeart/2005/8/layout/cycle4"/>
    <dgm:cxn modelId="{F957A7EB-183D-4523-9632-952B3B07922F}" type="presParOf" srcId="{0CC98FE9-C2C3-46A2-853F-DEE46577F1E2}" destId="{9B9D03AB-A846-4FC3-A6C2-5849184C0D43}" srcOrd="1" destOrd="0" presId="urn:microsoft.com/office/officeart/2005/8/layout/cycle4"/>
    <dgm:cxn modelId="{AD7A3F34-E646-4B3F-8B42-374A997CC8C2}" type="presParOf" srcId="{9B9D03AB-A846-4FC3-A6C2-5849184C0D43}" destId="{9D9DFCCA-564B-42A1-8256-780B5275EBD7}" srcOrd="0" destOrd="0" presId="urn:microsoft.com/office/officeart/2005/8/layout/cycle4"/>
    <dgm:cxn modelId="{63784242-D37E-49DE-90EC-9750E106D971}" type="presParOf" srcId="{9B9D03AB-A846-4FC3-A6C2-5849184C0D43}" destId="{CFDD91C4-52E4-4317-87D1-A027BBB80FF5}" srcOrd="1" destOrd="0" presId="urn:microsoft.com/office/officeart/2005/8/layout/cycle4"/>
    <dgm:cxn modelId="{CF12E9E9-E2C7-434A-8D92-19DA31074DBF}" type="presParOf" srcId="{9B9D03AB-A846-4FC3-A6C2-5849184C0D43}" destId="{06901924-4101-4B98-B800-C2439BA87E4A}" srcOrd="2" destOrd="0" presId="urn:microsoft.com/office/officeart/2005/8/layout/cycle4"/>
    <dgm:cxn modelId="{19D2C360-6C45-477C-A5B2-2DF8464D9CF9}" type="presParOf" srcId="{9B9D03AB-A846-4FC3-A6C2-5849184C0D43}" destId="{F4E13120-2235-449C-8072-B5ABF72342B8}" srcOrd="3" destOrd="0" presId="urn:microsoft.com/office/officeart/2005/8/layout/cycle4"/>
    <dgm:cxn modelId="{133C4945-C0AB-40E4-92EC-8700F7558EFC}" type="presParOf" srcId="{9B9D03AB-A846-4FC3-A6C2-5849184C0D43}" destId="{25C6E5D5-4640-40DA-A11A-0B4220E1C1CF}" srcOrd="4" destOrd="0" presId="urn:microsoft.com/office/officeart/2005/8/layout/cycle4"/>
    <dgm:cxn modelId="{CA69B91D-2E4E-49A9-A2CB-69F2969843E5}" type="presParOf" srcId="{0CC98FE9-C2C3-46A2-853F-DEE46577F1E2}" destId="{E52AE2E2-B70B-473D-AE81-13377E90D9FE}" srcOrd="2" destOrd="0" presId="urn:microsoft.com/office/officeart/2005/8/layout/cycle4"/>
    <dgm:cxn modelId="{53FDD320-9303-4092-A688-16179E88B3FB}" type="presParOf" srcId="{0CC98FE9-C2C3-46A2-853F-DEE46577F1E2}" destId="{708D311C-A55A-4C70-A9B6-6E5E6F31D65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65885-BCA1-46A1-8D3F-3F74C80B6FED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Franklin Gothic Heavy" pitchFamily="34" charset="0"/>
            </a:rPr>
            <a:t>Sebab i’rab </a:t>
          </a:r>
          <a:endParaRPr lang="en-US" sz="2000" kern="1200" dirty="0">
            <a:latin typeface="Franklin Gothic Heavy" pitchFamily="34" charset="0"/>
          </a:endParaRPr>
        </a:p>
      </dsp:txBody>
      <dsp:txXfrm>
        <a:off x="4312835" y="3117207"/>
        <a:ext cx="1348197" cy="918226"/>
      </dsp:txXfrm>
    </dsp:sp>
    <dsp:sp modelId="{42083AEA-02DC-4901-927F-AAB5C0EF72E6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Franklin Gothic Heavy" pitchFamily="34" charset="0"/>
            </a:rPr>
            <a:t>Kalimat </a:t>
          </a:r>
          <a:endParaRPr lang="en-US" sz="2000" kern="1200" dirty="0">
            <a:latin typeface="Franklin Gothic Heavy" pitchFamily="34" charset="0"/>
          </a:endParaRPr>
        </a:p>
      </dsp:txBody>
      <dsp:txXfrm>
        <a:off x="434967" y="3117207"/>
        <a:ext cx="1348197" cy="918226"/>
      </dsp:txXfrm>
    </dsp:sp>
    <dsp:sp modelId="{6D7D66B9-8908-467C-8EC6-D8A596A99E0B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Franklin Gothic Heavy" pitchFamily="34" charset="0"/>
            </a:rPr>
            <a:t>Tanda i’rab </a:t>
          </a:r>
          <a:endParaRPr lang="en-US" sz="2000" kern="1200" dirty="0">
            <a:latin typeface="Franklin Gothic Heavy" pitchFamily="34" charset="0"/>
          </a:endParaRPr>
        </a:p>
      </dsp:txBody>
      <dsp:txXfrm>
        <a:off x="4312835" y="28567"/>
        <a:ext cx="1348197" cy="918226"/>
      </dsp:txXfrm>
    </dsp:sp>
    <dsp:sp modelId="{0EAEF0B7-F76A-4557-B794-668AEA2A00F4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Franklin Gothic Heavy" pitchFamily="34" charset="0"/>
            </a:rPr>
            <a:t>Kata </a:t>
          </a:r>
          <a:endParaRPr lang="en-US" sz="2000" kern="1200" dirty="0">
            <a:latin typeface="Franklin Gothic Heavy" pitchFamily="34" charset="0"/>
          </a:endParaRPr>
        </a:p>
      </dsp:txBody>
      <dsp:txXfrm>
        <a:off x="434967" y="28567"/>
        <a:ext cx="1348197" cy="918226"/>
      </dsp:txXfrm>
    </dsp:sp>
    <dsp:sp modelId="{9D9DFCCA-564B-42A1-8256-780B5275EBD7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2x pertemuan </a:t>
          </a:r>
          <a:endParaRPr lang="en-US" sz="1600" kern="1200" dirty="0"/>
        </a:p>
      </dsp:txBody>
      <dsp:txXfrm>
        <a:off x="1763056" y="747055"/>
        <a:ext cx="1244304" cy="1244304"/>
      </dsp:txXfrm>
    </dsp:sp>
    <dsp:sp modelId="{CFDD91C4-52E4-4317-87D1-A027BBB80FF5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6 x pertemuan </a:t>
          </a:r>
          <a:endParaRPr lang="en-US" sz="1600" kern="1200" dirty="0"/>
        </a:p>
      </dsp:txBody>
      <dsp:txXfrm rot="-5400000">
        <a:off x="3088640" y="747055"/>
        <a:ext cx="1244304" cy="1244304"/>
      </dsp:txXfrm>
    </dsp:sp>
    <dsp:sp modelId="{06901924-4101-4B98-B800-C2439BA87E4A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4 x pertemuan </a:t>
          </a:r>
          <a:endParaRPr lang="en-US" sz="1600" kern="1200" dirty="0"/>
        </a:p>
      </dsp:txBody>
      <dsp:txXfrm rot="10800000">
        <a:off x="3088640" y="2072640"/>
        <a:ext cx="1244304" cy="1244304"/>
      </dsp:txXfrm>
    </dsp:sp>
    <dsp:sp modelId="{F4E13120-2235-449C-8072-B5ABF72342B8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4 x pertemuan </a:t>
          </a:r>
          <a:endParaRPr lang="en-US" sz="1600" kern="1200" dirty="0"/>
        </a:p>
      </dsp:txBody>
      <dsp:txXfrm rot="5400000">
        <a:off x="1763056" y="2072640"/>
        <a:ext cx="1244304" cy="1244304"/>
      </dsp:txXfrm>
    </dsp:sp>
    <dsp:sp modelId="{E52AE2E2-B70B-473D-AE81-13377E90D9FE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311C-A55A-4C70-A9B6-6E5E6F31D654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62EE-229B-4A43-86DD-6F322085859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BF59-72C4-41C5-84F8-217427A3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971133-B090-471A-8F7F-1363648DC00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AB32-14FD-4629-8B3E-44D1465C6B4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41E-0E21-499C-82BD-9519857F6030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756-4799-46A8-B068-769D801A5227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C1F9-3C6D-481D-A79F-F2737844DC8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794-1577-4391-A1FB-8A5040E2DE9B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D46-E503-4247-B65B-1CAC028C155C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9515-13F5-421D-B45D-E317A28F477D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9F2-295A-44A3-BA3C-CDE3D19A7C11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879-92E4-421E-9836-7B4EC65DA2A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E03-5213-4944-8D1E-F61C74449E2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C6A1B0-AA47-43D4-876D-4943E1DE113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2085E0-C398-4CE0-8898-92E2ABBB4F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941168"/>
            <a:ext cx="7772400" cy="1470025"/>
          </a:xfrm>
        </p:spPr>
        <p:txBody>
          <a:bodyPr/>
          <a:lstStyle/>
          <a:p>
            <a:r>
              <a:rPr lang="id-ID" sz="3600" dirty="0" smtClean="0"/>
              <a:t>Kelas </a:t>
            </a:r>
            <a:r>
              <a:rPr lang="id-ID" sz="3600" dirty="0"/>
              <a:t>B</a:t>
            </a:r>
            <a:r>
              <a:rPr lang="id-ID" sz="3600" dirty="0" smtClean="0"/>
              <a:t>ahasa Arab Ghifari Institute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 : </a:t>
            </a:r>
          </a:p>
          <a:p>
            <a:r>
              <a:rPr lang="id-ID" dirty="0" smtClean="0"/>
              <a:t>Jazuli Amri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4127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Menganalisa </a:t>
            </a:r>
          </a:p>
          <a:p>
            <a:r>
              <a:rPr lang="id-ID" dirty="0" smtClean="0"/>
              <a:t>Kata </a:t>
            </a:r>
            <a:r>
              <a:rPr lang="id-ID" b="1" dirty="0" smtClean="0">
                <a:latin typeface="Traditional Arabic" pitchFamily="18" charset="-78"/>
                <a:cs typeface="Traditional Arabic" pitchFamily="18" charset="-78"/>
              </a:rPr>
              <a:t>( </a:t>
            </a:r>
            <a:r>
              <a:rPr lang="ar-SA" b="1" dirty="0" smtClean="0">
                <a:latin typeface="Traditional Arabic" pitchFamily="18" charset="-78"/>
                <a:cs typeface="Traditional Arabic" pitchFamily="18" charset="-78"/>
              </a:rPr>
              <a:t>كَلِمَة</a:t>
            </a:r>
            <a:r>
              <a:rPr lang="id-ID" b="1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756263" cy="1054250"/>
          </a:xfrm>
        </p:spPr>
        <p:txBody>
          <a:bodyPr/>
          <a:lstStyle/>
          <a:p>
            <a:r>
              <a:rPr lang="id-ID" sz="2000" dirty="0" smtClean="0"/>
              <a:t>3. Kata penghubung </a:t>
            </a:r>
            <a:r>
              <a:rPr lang="id-ID" sz="2000" b="1" dirty="0" smtClean="0">
                <a:latin typeface="Traditional Arabic" pitchFamily="18" charset="-78"/>
                <a:cs typeface="Traditional Arabic" pitchFamily="18" charset="-78"/>
              </a:rPr>
              <a:t>( </a:t>
            </a:r>
            <a:r>
              <a:rPr lang="ar-SA" sz="2000" b="1" dirty="0" smtClean="0">
                <a:latin typeface="Traditional Arabic" pitchFamily="18" charset="-78"/>
                <a:cs typeface="Traditional Arabic" pitchFamily="18" charset="-78"/>
              </a:rPr>
              <a:t>المَوْصُوْلُ</a:t>
            </a:r>
            <a:r>
              <a:rPr lang="id-ID" sz="2000" b="1" dirty="0" smtClean="0">
                <a:latin typeface="Traditional Arabic" pitchFamily="18" charset="-78"/>
                <a:cs typeface="Traditional Arabic" pitchFamily="18" charset="-78"/>
              </a:rPr>
              <a:t>)</a:t>
            </a:r>
            <a:endParaRPr lang="en-US" sz="2000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2800"/>
              </p:ext>
            </p:extLst>
          </p:nvPr>
        </p:nvGraphicFramePr>
        <p:xfrm>
          <a:off x="395536" y="692696"/>
          <a:ext cx="8496945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3"/>
                <a:gridCol w="2496277"/>
                <a:gridCol w="283231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Penggunaan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Mudzakar</a:t>
                      </a:r>
                      <a:r>
                        <a:rPr lang="id-ID" sz="1600" baseline="0" dirty="0" smtClean="0"/>
                        <a:t> ( laki – laki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Mu’annas ( perempuan 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1. Mufrad ( bermakna satu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الَّذِيْ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الَّتِيْ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2. Tasniyyah ( bermakna dua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اللَّذَانِ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اللَّتَانِ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3. Jamak ( bermakna banyak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الَّذِيْنَ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الّلآتِي / الّلآئِي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Umum</a:t>
                      </a:r>
                      <a:r>
                        <a:rPr lang="id-ID" baseline="0" dirty="0" smtClean="0"/>
                        <a:t> berakal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           مَنْ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Umum tidak berakal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مَا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68313"/>
            <a:ext cx="8358187" cy="59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956376" y="2132856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3174" y="2132856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20744" y="3212976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76056" y="3206588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85543" y="5301208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1589" y="21328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 smtClean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من + ما</a:t>
            </a:r>
            <a:endParaRPr lang="en-US" b="1" dirty="0">
              <a:solidFill>
                <a:srgbClr val="FF0000"/>
              </a:solidFill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756263" cy="1054250"/>
          </a:xfrm>
        </p:spPr>
        <p:txBody>
          <a:bodyPr/>
          <a:lstStyle/>
          <a:p>
            <a:r>
              <a:rPr lang="ar-SA" sz="2000" dirty="0" smtClean="0"/>
              <a:t>4</a:t>
            </a:r>
            <a:r>
              <a:rPr lang="id-ID" sz="2000" dirty="0" smtClean="0"/>
              <a:t>. Kata tanya ( </a:t>
            </a:r>
            <a:r>
              <a:rPr lang="ar-SA" sz="2000" b="1" dirty="0" smtClean="0">
                <a:latin typeface="Traditional Arabic" pitchFamily="18" charset="-78"/>
                <a:cs typeface="Traditional Arabic" pitchFamily="18" charset="-78"/>
              </a:rPr>
              <a:t>الاسْتِفْهَام</a:t>
            </a:r>
            <a:r>
              <a:rPr lang="id-ID" sz="2000" dirty="0" smtClean="0"/>
              <a:t>)</a:t>
            </a:r>
            <a:endParaRPr lang="en-US" sz="2000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87635"/>
              </p:ext>
            </p:extLst>
          </p:nvPr>
        </p:nvGraphicFramePr>
        <p:xfrm>
          <a:off x="395536" y="692696"/>
          <a:ext cx="828092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008112"/>
                <a:gridCol w="2563864"/>
                <a:gridCol w="32687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Kata tanya 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contoh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Siapa</a:t>
                      </a:r>
                      <a:r>
                        <a:rPr lang="id-ID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مَنْ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مَنْ رَّبُكَ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Siapa tuhanmu ?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Dimana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أيْنَ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مِنْ أَيْنَ أنْتَ؟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Darimana kamu ?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Kenapa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لِماذَا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لِمَذَا تَبْكِيْ؟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Kenapa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kamu menangis ?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Bagaimana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كَيْفَ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كَيْفَ حَالُكَ؟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Bagaiamana kabarmu ?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Apa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ما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مَا الذي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تُعْطِيْنِي  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Apa yang kamu berikan kepadaku ?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Kapan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مَتَى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مَتَى تَزُوْرُنِي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Kapan</a:t>
                      </a:r>
                      <a:r>
                        <a:rPr lang="id-ID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kamu akan mengunjungiku ?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Yang mana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أَيّ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أَيَّ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كِتَابٍ تَقْرَأُ ؟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Kitab mana yang kamu baca ?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756263" cy="1054250"/>
          </a:xfrm>
        </p:spPr>
        <p:txBody>
          <a:bodyPr/>
          <a:lstStyle/>
          <a:p>
            <a:r>
              <a:rPr lang="ar-SA" sz="2000" dirty="0" smtClean="0"/>
              <a:t>4</a:t>
            </a:r>
            <a:r>
              <a:rPr lang="id-ID" sz="2000" dirty="0" smtClean="0"/>
              <a:t>. Kata syarat ( </a:t>
            </a:r>
            <a:r>
              <a:rPr lang="ar-SA" sz="2000" b="1" dirty="0" smtClean="0">
                <a:latin typeface="Traditional Arabic" pitchFamily="18" charset="-78"/>
                <a:cs typeface="Traditional Arabic" pitchFamily="18" charset="-78"/>
              </a:rPr>
              <a:t>الشرط</a:t>
            </a:r>
            <a:r>
              <a:rPr lang="id-ID" sz="2000" dirty="0" smtClean="0"/>
              <a:t>)</a:t>
            </a:r>
            <a:endParaRPr lang="en-US" sz="2000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0634"/>
              </p:ext>
            </p:extLst>
          </p:nvPr>
        </p:nvGraphicFramePr>
        <p:xfrm>
          <a:off x="395536" y="692696"/>
          <a:ext cx="828092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008112"/>
                <a:gridCol w="2563864"/>
                <a:gridCol w="32687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Kata tanya 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contoh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Siapa</a:t>
                      </a:r>
                      <a:r>
                        <a:rPr lang="id-ID" sz="1600" baseline="0" dirty="0" smtClean="0"/>
                        <a:t> saja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مَنْ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من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جَدَّ وجَدَ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Siapa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yang sungguh – sungguh, maka dia akan mendapatkannya.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Dimana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أيْنَ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أين تَذْهَبْ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أذهَبْ 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Dimanapun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kamu pergi, akupun pergi ( ketempat kamu pergi )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Bagaimanapun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كَيْفَ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كَيْفَ تَقْرَأْ أَقْرَأْ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Bagaiamana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(cara) kamu membaca, akupun membaca ( seperti caramu)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Apa</a:t>
                      </a:r>
                      <a:r>
                        <a:rPr lang="id-ID" baseline="0" dirty="0" smtClean="0"/>
                        <a:t> saja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ما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مَا تَقْرَأْ أقْرَأْ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Apa saja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yang kamu baca, akuoun membacanya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Kapan</a:t>
                      </a:r>
                      <a:r>
                        <a:rPr lang="id-ID" baseline="0" dirty="0" smtClean="0"/>
                        <a:t> saja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مَتَى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متى  تَذْهَبْ</a:t>
                      </a:r>
                      <a:r>
                        <a:rPr lang="ar-SA" sz="20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أذهَبْ </a:t>
                      </a:r>
                      <a:endParaRPr lang="en-US" sz="20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Kapan</a:t>
                      </a:r>
                      <a:r>
                        <a:rPr lang="id-ID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saja kamu pergi, maka akupun pergi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Yang mana saja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أَيّ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أَيَّ كِتَابٍ تَقْرَاْ أَقْرَأْ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Kitab</a:t>
                      </a:r>
                      <a:r>
                        <a:rPr lang="id-ID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apa saja yang kamu baca, akupun membacanya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624" y="-99392"/>
            <a:ext cx="5611702" cy="715686"/>
          </a:xfrm>
        </p:spPr>
        <p:txBody>
          <a:bodyPr/>
          <a:lstStyle/>
          <a:p>
            <a:r>
              <a:rPr lang="id-ID" sz="2400" dirty="0" smtClean="0"/>
              <a:t>2. Kata kerja ( </a:t>
            </a:r>
            <a:r>
              <a:rPr lang="ar-SA" sz="2400" b="1" dirty="0" smtClean="0">
                <a:latin typeface="Traditional Arabic" pitchFamily="18" charset="-78"/>
                <a:cs typeface="Traditional Arabic" pitchFamily="18" charset="-78"/>
              </a:rPr>
              <a:t>الفِعْلُ</a:t>
            </a:r>
            <a:r>
              <a:rPr lang="id-ID" sz="2400" dirty="0" smtClean="0"/>
              <a:t> 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40"/>
              </p:ext>
            </p:extLst>
          </p:nvPr>
        </p:nvGraphicFramePr>
        <p:xfrm>
          <a:off x="395536" y="620688"/>
          <a:ext cx="8352928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152128"/>
                <a:gridCol w="864096"/>
                <a:gridCol w="1512168"/>
                <a:gridCol w="1152128"/>
                <a:gridCol w="115212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Kata ganti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Fiil madhi (lampau)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Dhomir muttasil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Fiil mudhori’ </a:t>
                      </a:r>
                    </a:p>
                    <a:p>
                      <a:pPr algn="ctr"/>
                      <a:r>
                        <a:rPr lang="id-ID" sz="1200" dirty="0" smtClean="0"/>
                        <a:t>( sekarang – akan)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Dhomir muttasil 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Fiil amr </a:t>
                      </a:r>
                      <a:endParaRPr lang="ar-SA" sz="1200" dirty="0" smtClean="0"/>
                    </a:p>
                    <a:p>
                      <a:pPr algn="ctr"/>
                      <a:r>
                        <a:rPr lang="id-ID" sz="1200" dirty="0" smtClean="0"/>
                        <a:t>( perintah)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Dhomir muttasil 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laki ( 1)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فَعَلَ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يَفْعُلُ</a:t>
                      </a:r>
                      <a:endParaRPr lang="en-US" sz="1800" b="1" dirty="0" smtClean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 smtClean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laki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فَعَلَا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يَفْعُلانِ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Mereka lk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فَعَلُوْا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يَفْعُلُوْنَ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pr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فَعَلَتْ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تَفْعُلُ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pr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فَعَلَتَا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تَفْعُلانِ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Mereka 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فَعَلْنَ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يَفْعُلنَ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</a:t>
                      </a:r>
                      <a:r>
                        <a:rPr lang="id-ID" sz="1600" baseline="0" dirty="0" smtClean="0"/>
                        <a:t> lk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فَعَلْتَ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تَفْعُلُ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افْعُلْ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</a:t>
                      </a:r>
                      <a:r>
                        <a:rPr lang="id-ID" sz="1600" baseline="0" dirty="0" smtClean="0"/>
                        <a:t> lk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فَعَلْتُمَا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تما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تَفْعُلانِ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افْعُلَا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Kalian lk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فَعَلْتُمْ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تم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تَفْعُلُوْنَ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افْعُلُوْا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 pr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فَعَلْتِ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تِ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تَفْعُلِيْنَ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افْعُلِيْ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ي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 pr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فَعَلْتُمَا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تما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تَفْعُلانِ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افْعُلَا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Kalian</a:t>
                      </a:r>
                      <a:r>
                        <a:rPr lang="id-ID" sz="1600" baseline="0" dirty="0" smtClean="0"/>
                        <a:t> pr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فَعَلْتُنَّ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تن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تَفْعُلْنَ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افْعُلْنَ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Aku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فَعَلْتُ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تُ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أَفْعُلُ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Kami / kita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فَعَلْنَا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نا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نَفْعُلُ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-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635" y="6341044"/>
            <a:ext cx="725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solidFill>
                  <a:srgbClr val="C00000"/>
                </a:solidFill>
                <a:latin typeface="Constantia" pitchFamily="18" charset="0"/>
              </a:rPr>
              <a:t>Ket : fiil madhi </a:t>
            </a:r>
            <a:r>
              <a:rPr lang="id-ID" i="1" dirty="0" smtClean="0">
                <a:solidFill>
                  <a:srgbClr val="002060"/>
                </a:solidFill>
                <a:latin typeface="Constantia" pitchFamily="18" charset="0"/>
              </a:rPr>
              <a:t>mabni</a:t>
            </a:r>
            <a:r>
              <a:rPr lang="id-ID" i="1" dirty="0" smtClean="0">
                <a:solidFill>
                  <a:srgbClr val="C00000"/>
                </a:solidFill>
                <a:latin typeface="Constantia" pitchFamily="18" charset="0"/>
              </a:rPr>
              <a:t> fathah, fiil amar </a:t>
            </a:r>
            <a:r>
              <a:rPr lang="id-ID" i="1" dirty="0" smtClean="0">
                <a:solidFill>
                  <a:srgbClr val="002060"/>
                </a:solidFill>
                <a:latin typeface="Constantia" pitchFamily="18" charset="0"/>
              </a:rPr>
              <a:t>mabni</a:t>
            </a:r>
            <a:r>
              <a:rPr lang="id-ID" i="1" dirty="0" smtClean="0">
                <a:solidFill>
                  <a:srgbClr val="C00000"/>
                </a:solidFill>
                <a:latin typeface="Constantia" pitchFamily="18" charset="0"/>
              </a:rPr>
              <a:t> jazm. Fiil mudhori’ </a:t>
            </a:r>
            <a:r>
              <a:rPr lang="id-ID" i="1" dirty="0" smtClean="0">
                <a:solidFill>
                  <a:srgbClr val="002060"/>
                </a:solidFill>
                <a:latin typeface="Constantia" pitchFamily="18" charset="0"/>
              </a:rPr>
              <a:t>mu’rab</a:t>
            </a:r>
            <a:endParaRPr lang="en-US" i="1" dirty="0">
              <a:solidFill>
                <a:srgbClr val="002060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81013"/>
            <a:ext cx="8358187" cy="59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308304" y="2204864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79912" y="2202750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800" y="2202750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4288" y="3212976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91680" y="3199573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76256" y="5229200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32040" y="5249664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3768" y="5204508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0112" y="2204864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4008" y="3212976"/>
            <a:ext cx="57606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3199573"/>
            <a:ext cx="57606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40336" y="5250951"/>
            <a:ext cx="57606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84114"/>
              </p:ext>
            </p:extLst>
          </p:nvPr>
        </p:nvGraphicFramePr>
        <p:xfrm>
          <a:off x="395536" y="594738"/>
          <a:ext cx="849694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952328"/>
                <a:gridCol w="2124236"/>
                <a:gridCol w="212423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Macam</a:t>
                      </a:r>
                      <a:r>
                        <a:rPr lang="id-ID" sz="1200" baseline="0" dirty="0" smtClean="0"/>
                        <a:t> – macam huruf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ketentuan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Bentuk –bentuknya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Rumus</a:t>
                      </a:r>
                      <a:r>
                        <a:rPr lang="id-ID" sz="1200" baseline="0" dirty="0" smtClean="0"/>
                        <a:t> + contoh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 Huruf jar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Hanya</a:t>
                      </a:r>
                      <a:r>
                        <a:rPr lang="id-ID" sz="1200" baseline="0" dirty="0" smtClean="0">
                          <a:solidFill>
                            <a:srgbClr val="FF0000"/>
                          </a:solidFill>
                        </a:rPr>
                        <a:t> masuk kedalam isim</a:t>
                      </a:r>
                      <a:r>
                        <a:rPr lang="id-ID" sz="1200" baseline="0" dirty="0" smtClean="0"/>
                        <a:t>, berfungsi menjadikan isim beri’rab jar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من-  إلى - عن - على - في  -  رُبَّ - ب - ك – ل -  و- 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sz="1400" b="1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الجر + الاسم </a:t>
                      </a:r>
                    </a:p>
                    <a:p>
                      <a:pPr algn="ctr"/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من المسجدِ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2. Huruf athof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Mengkaitkan antara satu kata ke kata yang lain, atau satu kaimat ke kalimat yang lain.</a:t>
                      </a:r>
                      <a:r>
                        <a:rPr lang="id-ID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و – ف – ثُمَّ – أَوْ – أمْ – بَلْ – لا –</a:t>
                      </a: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حَتَّى – لَكِنْ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كلمة + حرف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العطف + كلمة</a:t>
                      </a:r>
                    </a:p>
                    <a:p>
                      <a:pPr algn="ctr"/>
                      <a:r>
                        <a:rPr lang="ar-SA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رَأَيْتُ الكِتَابَ و القَلَمَ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3. Huruf</a:t>
                      </a:r>
                      <a:r>
                        <a:rPr lang="id-ID" sz="1200" baseline="0" dirty="0" smtClean="0"/>
                        <a:t> nasob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Hanya masuk ke dalam fiil</a:t>
                      </a:r>
                      <a:r>
                        <a:rPr lang="id-ID" sz="1200" dirty="0" smtClean="0"/>
                        <a:t>, berfungsi menjadikan fiil setelahnya beri’rab nashob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أنْ – لَنْ – كَيْ – إذَنْ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 النصب + فعل مضارع </a:t>
                      </a:r>
                    </a:p>
                    <a:p>
                      <a:pPr algn="ctr"/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 أشْرَبَ الخَمْرَ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4. Huruf jazm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Hanya masuk kepadalam</a:t>
                      </a:r>
                      <a:r>
                        <a:rPr lang="id-ID" sz="1200" baseline="0" dirty="0" smtClean="0">
                          <a:solidFill>
                            <a:srgbClr val="FF0000"/>
                          </a:solidFill>
                        </a:rPr>
                        <a:t> fiil, </a:t>
                      </a:r>
                      <a:r>
                        <a:rPr lang="id-ID" sz="1200" baseline="0" dirty="0" smtClean="0"/>
                        <a:t>berfungsi menjadikan fiil setelah beri’rab jazm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لَمْ</a:t>
                      </a: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– لَمَّا – ل( الأمْر) –</a:t>
                      </a:r>
                    </a:p>
                    <a:p>
                      <a:pPr algn="ctr"/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لا (  النَّاهِيَةُ )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 الجزم + فعل مضارع </a:t>
                      </a:r>
                    </a:p>
                    <a:p>
                      <a:pPr algn="ctr"/>
                      <a:r>
                        <a:rPr lang="ar-SA" sz="1400" b="1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لم أشْرَبْ</a:t>
                      </a:r>
                      <a:r>
                        <a:rPr lang="ar-SA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الخَمْرَ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5. Huruf nasikh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Hanya masuk kedalam</a:t>
                      </a:r>
                      <a:r>
                        <a:rPr lang="id-ID" sz="1200" baseline="0" dirty="0" smtClean="0">
                          <a:solidFill>
                            <a:srgbClr val="FF0000"/>
                          </a:solidFill>
                        </a:rPr>
                        <a:t> jumlah ismiyyah</a:t>
                      </a:r>
                      <a:r>
                        <a:rPr lang="id-ID" sz="1200" baseline="0" dirty="0" smtClean="0"/>
                        <a:t>, menjadikan mubtada’ sebagai isimnya, dan beri’rab nashob, manjadikan khobar beri’rab rafa’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إِنَّ – أَنَّ – كّأَنَّ – لَكِنَّ – لَيْتَ</a:t>
                      </a: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– - لا - لَعَلَّ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ناشخ + مبتدأ (نصب ) + خبر (رفع)</a:t>
                      </a:r>
                    </a:p>
                    <a:p>
                      <a:pPr algn="ctr"/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إنَّ زَيْدًا قَائِمٌ</a:t>
                      </a:r>
                      <a:endParaRPr lang="en-US" sz="14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6. Huruf mashdariyyah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Menjadikan</a:t>
                      </a:r>
                      <a:r>
                        <a:rPr lang="id-ID" sz="1200" baseline="0" dirty="0" smtClean="0"/>
                        <a:t> fiil atau jumlah ( kalimat ) yang jatuh setelahnya, bisa diperkirakan seperti isim mashdar.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اَنْ</a:t>
                      </a: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– أَنَّ – ما – كَي – لو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مصداري +  جملة فعلية / جملة اسمية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</a:p>
                    <a:p>
                      <a:pPr algn="ctr"/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أُرِيْدُ أنْ أذْهَبَ ( ذِهأبِيْ)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7. Huruf nida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Untuk memanggil seseorang, dan kata yg di panggil ( al munada’) beri’rab nashob.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يَا</a:t>
                      </a:r>
                      <a:r>
                        <a:rPr lang="ar-SA" sz="16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– أَيَا – هَيَا – أَيْ – أ – وَا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 االنداء + عَلَم </a:t>
                      </a:r>
                    </a:p>
                    <a:p>
                      <a:pPr algn="ctr"/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يا مُحَمَّدُ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8.</a:t>
                      </a:r>
                      <a:r>
                        <a:rPr lang="id-ID" sz="1200" baseline="0" dirty="0" smtClean="0"/>
                        <a:t> Huruf jawab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Untuk menjawab pertanyaan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نَعَم – لا – أَجَلْ – بَلَى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هَل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/ ألم / أليس ـــــــــــ حرف الجواب</a:t>
                      </a:r>
                    </a:p>
                    <a:p>
                      <a:pPr algn="ctr"/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هَلْ أَنْتَ طالب؟ نعم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9. Huruf istifham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Bisa masuk kedapam isim dan fiil</a:t>
                      </a:r>
                      <a:r>
                        <a:rPr lang="id-ID" sz="1200" dirty="0" smtClean="0"/>
                        <a:t>, untuk menanyakan  “ apakah “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هَلْ – أ </a:t>
                      </a:r>
                      <a:endParaRPr lang="en-US" sz="16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حرف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الاستفهام + جملة </a:t>
                      </a:r>
                    </a:p>
                    <a:p>
                      <a:pPr algn="ctr"/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هَلْ أَنْتَ طالب؟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624" y="-99392"/>
            <a:ext cx="5611702" cy="715686"/>
          </a:xfrm>
        </p:spPr>
        <p:txBody>
          <a:bodyPr/>
          <a:lstStyle/>
          <a:p>
            <a:r>
              <a:rPr lang="id-ID" sz="2400" dirty="0" smtClean="0"/>
              <a:t>2. Kata</a:t>
            </a:r>
            <a:r>
              <a:rPr lang="ar-SA" sz="2400" dirty="0" smtClean="0"/>
              <a:t> </a:t>
            </a:r>
            <a:r>
              <a:rPr lang="id-ID" sz="2400" dirty="0" smtClean="0"/>
              <a:t> sambung ( </a:t>
            </a:r>
            <a:r>
              <a:rPr lang="ar-SA" sz="2400" b="1" dirty="0" smtClean="0">
                <a:latin typeface="Traditional Arabic" pitchFamily="18" charset="-78"/>
                <a:cs typeface="Traditional Arabic" pitchFamily="18" charset="-78"/>
              </a:rPr>
              <a:t>الحَرْفُ</a:t>
            </a:r>
            <a:r>
              <a:rPr lang="id-ID" sz="2400" dirty="0" smtClean="0"/>
              <a:t> 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0"/>
            <a:ext cx="8358187" cy="591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164288" y="62068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00192" y="62068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92080" y="62068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48264" y="170080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66213" y="1672385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63194" y="1661096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16416" y="2708920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40252" y="2708920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8144" y="272565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00092" y="2731096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5182" y="27139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3888" y="274238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5856" y="274238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96336" y="3789040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16216" y="3789040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16116" y="3789040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52792" y="479715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08104" y="472514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3194" y="472514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39952" y="4752953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67844" y="472514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92150" y="580526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76156" y="580526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74225" y="5799206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60032" y="580526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7190" y="5799206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71800" y="580526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55776" y="578185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12931" r="7790" b="6249"/>
          <a:stretch/>
        </p:blipFill>
        <p:spPr bwMode="auto">
          <a:xfrm>
            <a:off x="395536" y="620688"/>
            <a:ext cx="8355725" cy="591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4182" y="142953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Mari kita latihan menentukan isim, fiil dan huruf 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980728"/>
            <a:ext cx="7745505" cy="3877815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Lanjut bagian ke 2 ......... 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/>
              <a:t>Wassalamu’alaikum warahmatullahi wabarokaatuh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pembahasan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5273457"/>
              </p:ext>
            </p:extLst>
          </p:nvPr>
        </p:nvGraphicFramePr>
        <p:xfrm>
          <a:off x="1475656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9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11857"/>
            <a:ext cx="7756263" cy="1054250"/>
          </a:xfrm>
        </p:spPr>
        <p:txBody>
          <a:bodyPr/>
          <a:lstStyle/>
          <a:p>
            <a:r>
              <a:rPr lang="id-ID" dirty="0" smtClean="0"/>
              <a:t>Kata </a:t>
            </a:r>
            <a:r>
              <a:rPr lang="id-ID" b="1" dirty="0" smtClean="0">
                <a:latin typeface="Traditional Arabic" pitchFamily="18" charset="-78"/>
                <a:cs typeface="Traditional Arabic" pitchFamily="18" charset="-78"/>
              </a:rPr>
              <a:t>( </a:t>
            </a:r>
            <a:r>
              <a:rPr lang="ar-SA" b="1" dirty="0" smtClean="0">
                <a:latin typeface="Traditional Arabic" pitchFamily="18" charset="-78"/>
                <a:cs typeface="Traditional Arabic" pitchFamily="18" charset="-78"/>
              </a:rPr>
              <a:t> ( الكلمة</a:t>
            </a:r>
            <a:endParaRPr lang="en-US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26296"/>
              </p:ext>
            </p:extLst>
          </p:nvPr>
        </p:nvGraphicFramePr>
        <p:xfrm>
          <a:off x="18281" y="908719"/>
          <a:ext cx="9125719" cy="60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68"/>
                <a:gridCol w="1477934"/>
                <a:gridCol w="1034554"/>
                <a:gridCol w="1773521"/>
                <a:gridCol w="2512487"/>
                <a:gridCol w="1588255"/>
              </a:tblGrid>
              <a:tr h="412412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Kata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Makna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waktu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meliputi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Tanda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Contoh </a:t>
                      </a:r>
                      <a:endParaRPr lang="en-US" sz="1400" dirty="0"/>
                    </a:p>
                  </a:txBody>
                  <a:tcPr/>
                </a:tc>
              </a:tr>
              <a:tr h="160468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1. Isim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Memiliki makna</a:t>
                      </a:r>
                      <a:r>
                        <a:rPr lang="id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Tidak terikat waktu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Kata benda,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kata sifat,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aktifitas ( tanpa waktu 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Tempat</a:t>
                      </a:r>
                      <a:r>
                        <a:rPr lang="id-ID" sz="1400" baseline="0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aseline="0" dirty="0" smtClean="0"/>
                        <a:t>Kata tunjuk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aseline="0" dirty="0" smtClean="0"/>
                        <a:t>Kata  umum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Bertanwin,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kemasukan huruf alif-lam,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dirty="0" smtClean="0"/>
                        <a:t>keasukan huruf jar ( kata sambung</a:t>
                      </a:r>
                      <a:r>
                        <a:rPr lang="id-ID" sz="1400" baseline="0" dirty="0" smtClean="0"/>
                        <a:t> )</a:t>
                      </a:r>
                      <a:r>
                        <a:rPr lang="ar-SA" sz="1400" baseline="0" dirty="0" smtClean="0"/>
                        <a:t>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من ,إلى , عن, على , في , رب, ب,ك,ل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aseline="0" dirty="0" smtClean="0"/>
                        <a:t>beri’rab jar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مسجدٌ,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المكتبُ,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في المدينة,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كتاب</a:t>
                      </a:r>
                      <a:r>
                        <a:rPr lang="ar-SA" sz="18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محمدٍ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203671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2. Fiil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Memiliki makna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Terikat waktu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Kata kerja  </a:t>
                      </a:r>
                    </a:p>
                    <a:p>
                      <a:r>
                        <a:rPr lang="id-ID" sz="1400" b="0" i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id-ID" sz="1400" b="0" i="1" baseline="0" dirty="0" smtClean="0">
                          <a:solidFill>
                            <a:srgbClr val="FF0000"/>
                          </a:solidFill>
                        </a:rPr>
                        <a:t> peristiwa + waktu 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="1" dirty="0" smtClean="0"/>
                        <a:t>Bisa</a:t>
                      </a:r>
                      <a:r>
                        <a:rPr lang="id-ID" sz="1400" b="1" baseline="0" dirty="0" smtClean="0"/>
                        <a:t> kemasukan huruf 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,س,سوف , قد )</a:t>
                      </a:r>
                      <a:endParaRPr lang="id-ID" sz="1400" b="1" baseline="0" dirty="0" smtClean="0">
                        <a:solidFill>
                          <a:srgbClr val="FF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Bisa kemasukan nun taukid 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نْ,نَّ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Terdapat nun dan ta’ subyek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(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نا, تَ,تُ,تِ,تما,تم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) , </a:t>
                      </a: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dan </a:t>
                      </a:r>
                      <a:r>
                        <a:rPr lang="id-ID" sz="1400" b="1" i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ta’ ta’nis </a:t>
                      </a: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sukun 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تْ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Kata Perintah </a:t>
                      </a:r>
                      <a:endParaRPr lang="ar-SA" sz="1400" b="1" baseline="0" dirty="0" smtClean="0">
                        <a:solidFill>
                          <a:schemeClr val="tx1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400" b="1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س</a:t>
                      </a:r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أذهب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,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سوف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أذهب , 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قد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قام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أذهب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نْ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, أذهبن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ّ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َ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تُ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,جلس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تَ, 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ِ, 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تُمَا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تُمْ 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&amp; جلس</a:t>
                      </a:r>
                      <a:r>
                        <a:rPr lang="ar-SA" sz="1400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ْ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ar-SA" sz="1400" b="1" baseline="0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4</a:t>
                      </a:r>
                      <a:r>
                        <a:rPr lang="id-ID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. 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اجْلِسْ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ar-SA" sz="1400" b="1" baseline="0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1804662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3. Huruf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Tidak memiliki makna, kecuali di gabung dengan kata lain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Tidak terikat waktu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Kata sambung 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Tidak memiliki tanda khusus,</a:t>
                      </a:r>
                      <a:r>
                        <a:rPr lang="id-ID" sz="1400" baseline="0" dirty="0" smtClean="0"/>
                        <a:t> tidak bisa dimasuki tanda isim, juga tidak bisa di masuki tanda fi’il.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A" sz="14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في,</a:t>
                      </a: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 عن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-99392"/>
            <a:ext cx="7756263" cy="1054250"/>
          </a:xfrm>
        </p:spPr>
        <p:txBody>
          <a:bodyPr/>
          <a:lstStyle/>
          <a:p>
            <a:r>
              <a:rPr lang="id-ID" sz="2400" dirty="0" smtClean="0"/>
              <a:t>Carilah isim , fiil dan huruf !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76288"/>
            <a:ext cx="835183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846599"/>
              </p:ext>
            </p:extLst>
          </p:nvPr>
        </p:nvGraphicFramePr>
        <p:xfrm>
          <a:off x="698500" y="2247900"/>
          <a:ext cx="774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0"/>
                <a:gridCol w="38735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Mu’rab </a:t>
                      </a:r>
                      <a:r>
                        <a:rPr lang="id-ID" sz="1200" i="1" dirty="0" smtClean="0"/>
                        <a:t>( berubah bentuk</a:t>
                      </a:r>
                      <a:r>
                        <a:rPr lang="id-ID" sz="1200" i="1" baseline="0" dirty="0" smtClean="0"/>
                        <a:t> akhirnya) *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Mabni </a:t>
                      </a:r>
                      <a:r>
                        <a:rPr lang="id-ID" sz="1200" i="1" dirty="0" smtClean="0"/>
                        <a:t>( tidak berubah bentuk akhirnya </a:t>
                      </a:r>
                      <a:r>
                        <a:rPr lang="id-ID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 Isim mufrad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1. Isim dhomir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sz="1200" i="1" baseline="0" dirty="0" smtClean="0"/>
                        <a:t>( kata ganti )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 Isim tasniyyah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2. Isim isyaroh </a:t>
                      </a:r>
                      <a:r>
                        <a:rPr lang="id-ID" sz="1200" i="1" dirty="0" smtClean="0"/>
                        <a:t>( kata tunjuk)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 Isim</a:t>
                      </a:r>
                      <a:r>
                        <a:rPr lang="id-ID" baseline="0" dirty="0" smtClean="0"/>
                        <a:t> jamak mudzakar salim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3. Isim maushul </a:t>
                      </a:r>
                      <a:r>
                        <a:rPr lang="id-ID" sz="1200" i="1" dirty="0" smtClean="0"/>
                        <a:t>( kata penghubung</a:t>
                      </a:r>
                      <a:r>
                        <a:rPr lang="id-ID" sz="1200" i="1" baseline="0" dirty="0" smtClean="0"/>
                        <a:t> )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 Isim jamak mu’annas salim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r>
                        <a:rPr lang="id-ID" baseline="0" dirty="0" smtClean="0"/>
                        <a:t> Isim istifham </a:t>
                      </a:r>
                      <a:r>
                        <a:rPr lang="id-ID" sz="1200" i="1" baseline="0" dirty="0" smtClean="0"/>
                        <a:t>( kata tanya )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5. Isim jamak</a:t>
                      </a:r>
                      <a:r>
                        <a:rPr lang="id-ID" baseline="0" dirty="0" smtClean="0"/>
                        <a:t> taksir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 Isim syarat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C00000"/>
                          </a:solidFill>
                        </a:rPr>
                        <a:t>6. Isim</a:t>
                      </a:r>
                      <a:r>
                        <a:rPr lang="id-ID" baseline="0" dirty="0" smtClean="0">
                          <a:solidFill>
                            <a:srgbClr val="C00000"/>
                          </a:solidFill>
                        </a:rPr>
                        <a:t> ghoiru munshorif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C00000"/>
                          </a:solidFill>
                        </a:rPr>
                        <a:t>7. Isim manqus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C00000"/>
                          </a:solidFill>
                        </a:rPr>
                        <a:t>8. Isim maqsur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Pembagian isim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66124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/>
              <a:t>* Akan di bahas di bab i’rab 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755576" y="6084320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5971662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solidFill>
                  <a:srgbClr val="C00000"/>
                </a:solidFill>
              </a:rPr>
              <a:t>3 isim ini sebenarnya bagian dari isim mufrad dan jamak taksir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2213"/>
              </p:ext>
            </p:extLst>
          </p:nvPr>
        </p:nvGraphicFramePr>
        <p:xfrm>
          <a:off x="179512" y="404667"/>
          <a:ext cx="8784974" cy="619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1"/>
                <a:gridCol w="1531053"/>
                <a:gridCol w="1531053"/>
                <a:gridCol w="1709428"/>
                <a:gridCol w="2199959"/>
              </a:tblGrid>
              <a:tr h="56436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Kata ganti 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Munfasil </a:t>
                      </a:r>
                      <a:r>
                        <a:rPr lang="ar-SA" sz="1600" dirty="0" smtClean="0"/>
                        <a:t>)</a:t>
                      </a:r>
                      <a:r>
                        <a:rPr lang="id-ID" sz="1600" dirty="0" smtClean="0"/>
                        <a:t>terpisah)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Muttashil  </a:t>
                      </a:r>
                    </a:p>
                    <a:p>
                      <a:pPr algn="ctr"/>
                      <a:r>
                        <a:rPr lang="id-ID" sz="1600" dirty="0" smtClean="0"/>
                        <a:t>( tersambung)</a:t>
                      </a:r>
                      <a:r>
                        <a:rPr lang="ar-SA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Mustatir</a:t>
                      </a:r>
                    </a:p>
                    <a:p>
                      <a:pPr algn="ctr"/>
                      <a:r>
                        <a:rPr lang="id-ID" sz="1600" baseline="0" dirty="0" smtClean="0"/>
                        <a:t>( tersembunyi)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laki ( 1)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هُوَ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إِيَّا هُ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فَعَلَ</a:t>
                      </a:r>
                      <a:r>
                        <a:rPr lang="ar-SA" sz="1600" baseline="0" dirty="0" smtClean="0"/>
                        <a:t> – يَفْعُلُ (هو)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laki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إيَّا هُمَا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42127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Mereka lk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هُمْ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pr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هِيَ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إيَّا</a:t>
                      </a:r>
                      <a:r>
                        <a:rPr lang="ar-SA" sz="1600" baseline="0" dirty="0" smtClean="0"/>
                        <a:t> هَا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فَعَلَتْ – تَفْعُلُ</a:t>
                      </a:r>
                      <a:r>
                        <a:rPr lang="ar-SA" sz="1600" baseline="0" dirty="0" smtClean="0"/>
                        <a:t>  (هي)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Dia pr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إيَّا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هُمَا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Mereka 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هُنَّ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هُنَّ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...ــهُنَّ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</a:t>
                      </a:r>
                      <a:r>
                        <a:rPr lang="id-ID" sz="1600" baseline="0" dirty="0" smtClean="0"/>
                        <a:t> lk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...ــكَ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تَفْعُلُ-</a:t>
                      </a:r>
                      <a:r>
                        <a:rPr lang="ar-SA" sz="1600" baseline="0" dirty="0" smtClean="0"/>
                        <a:t> افْعُلْ </a:t>
                      </a:r>
                      <a:r>
                        <a:rPr lang="ar-SA" sz="1600" dirty="0" smtClean="0"/>
                        <a:t> (أنْتَ)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</a:t>
                      </a:r>
                      <a:r>
                        <a:rPr lang="id-ID" sz="1600" baseline="0" dirty="0" smtClean="0"/>
                        <a:t> lk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...ــكُمَا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Kalian lk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...ــكُمْ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 pr 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كِ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 smtClean="0"/>
                        <a:t>...ــكِ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Kamu pr ( 2)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أَنْتُمَا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كُمَا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 smtClean="0"/>
                        <a:t>...ــكُمَا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Kalian</a:t>
                      </a:r>
                      <a:r>
                        <a:rPr lang="id-ID" sz="1600" baseline="0" dirty="0" smtClean="0"/>
                        <a:t> pr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أَنْتُنَّ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كُنَّ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...ـكُنَّ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Aku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أَنَا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إيايَ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...ـــيْ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أَفْعُلُ</a:t>
                      </a:r>
                      <a:r>
                        <a:rPr lang="ar-SA" sz="1600" baseline="0" dirty="0" smtClean="0"/>
                        <a:t> (أنا)</a:t>
                      </a:r>
                      <a:endParaRPr lang="en-US" sz="1600" dirty="0"/>
                    </a:p>
                  </a:txBody>
                  <a:tcPr/>
                </a:tc>
              </a:tr>
              <a:tr h="39990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Kami / kita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نَحْنُ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إيا</a:t>
                      </a:r>
                      <a:r>
                        <a:rPr lang="ar-SA" sz="1600" baseline="0" dirty="0" smtClean="0"/>
                        <a:t> </a:t>
                      </a:r>
                      <a:r>
                        <a:rPr lang="ar-SA" sz="1600" dirty="0" smtClean="0"/>
                        <a:t>نَا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...ـــنَا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 smtClean="0"/>
                        <a:t>نَفْعُلُ (نحن)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2" y="2328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accent2">
                    <a:lumMod val="50000"/>
                  </a:schemeClr>
                </a:solidFill>
              </a:rPr>
              <a:t>1. KATA GANTI / </a:t>
            </a:r>
            <a:r>
              <a:rPr lang="ar-SA" b="1" dirty="0" smtClean="0">
                <a:solidFill>
                  <a:schemeClr val="accent2">
                    <a:lumMod val="50000"/>
                  </a:schemeClr>
                </a:solidFill>
              </a:rPr>
              <a:t>الضَّمِيْرُ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6597352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1200" i="1" dirty="0" smtClean="0">
                <a:solidFill>
                  <a:srgbClr val="C00000"/>
                </a:solidFill>
                <a:latin typeface="Traditional Arabic" pitchFamily="18" charset="-78"/>
                <a:cs typeface="Traditional Arabic" pitchFamily="18" charset="-78"/>
              </a:rPr>
              <a:t>*</a:t>
            </a:r>
            <a:r>
              <a:rPr lang="id-ID" sz="1200" i="1" dirty="0" smtClean="0">
                <a:solidFill>
                  <a:srgbClr val="C00000"/>
                </a:solidFill>
                <a:latin typeface="Traditional Arabic" pitchFamily="18" charset="-78"/>
                <a:cs typeface="Traditional Arabic" pitchFamily="18" charset="-78"/>
              </a:rPr>
              <a:t>akan dibahas kembali di Bab pembagian fiil</a:t>
            </a:r>
            <a:endParaRPr lang="en-US" sz="1200" i="1" dirty="0">
              <a:solidFill>
                <a:srgbClr val="C00000"/>
              </a:solidFill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696" y="2096437"/>
            <a:ext cx="7479626" cy="3566036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7" y="777021"/>
            <a:ext cx="8065144" cy="511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3742" y="31535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</a:rPr>
              <a:t>Carilah isim dhomir dan jenisnya !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1794" y="1513229"/>
            <a:ext cx="791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7030A0"/>
                </a:solidFill>
              </a:rPr>
              <a:t>D-MS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143919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00B050"/>
                </a:solidFill>
              </a:rPr>
              <a:t>D-MN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7272" y="2436703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6915" y="3599438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755" y="3573016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2579" y="3671446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2867" y="4642529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9050" y="4642529"/>
            <a:ext cx="100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00B050"/>
                </a:solidFill>
              </a:rPr>
              <a:t>D-MN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99263" y="5661248"/>
            <a:ext cx="58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2867" y="5663141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 smtClean="0">
                <a:solidFill>
                  <a:srgbClr val="00B050"/>
                </a:solidFill>
              </a:rPr>
              <a:t>D-MN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11" y="6068317"/>
            <a:ext cx="144016" cy="170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5743" y="6022731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b="1" dirty="0" smtClean="0">
                <a:solidFill>
                  <a:srgbClr val="FF0000"/>
                </a:solidFill>
              </a:rPr>
              <a:t>D-MT : DHOMIR MUTTASIL ( tersambung 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132" y="6329927"/>
            <a:ext cx="144016" cy="170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0164" y="6284341"/>
            <a:ext cx="2901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b="1" dirty="0" smtClean="0">
                <a:solidFill>
                  <a:srgbClr val="00B050"/>
                </a:solidFill>
              </a:rPr>
              <a:t>D-MN : DHOMIR MUNFASIL ( terpisah )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04" y="6641976"/>
            <a:ext cx="144016" cy="170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6236" y="6596390"/>
            <a:ext cx="3171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b="1" dirty="0" smtClean="0">
                <a:solidFill>
                  <a:srgbClr val="7030A0"/>
                </a:solidFill>
              </a:rPr>
              <a:t>D-MS : DHOMIR MUSTATIR ( tersembunyi )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-243408"/>
            <a:ext cx="7756263" cy="1054250"/>
          </a:xfrm>
        </p:spPr>
        <p:txBody>
          <a:bodyPr/>
          <a:lstStyle/>
          <a:p>
            <a:r>
              <a:rPr lang="id-ID" sz="2400" dirty="0" smtClean="0"/>
              <a:t>2. Kata tunjuk ( </a:t>
            </a:r>
            <a:r>
              <a:rPr lang="ar-SA" sz="2400" dirty="0" smtClean="0">
                <a:latin typeface="Traditional Arabic" pitchFamily="18" charset="-78"/>
                <a:cs typeface="Traditional Arabic" pitchFamily="18" charset="-78"/>
              </a:rPr>
              <a:t>الإشَارَةُ</a:t>
            </a:r>
            <a:r>
              <a:rPr lang="id-ID" sz="2400" dirty="0" smtClean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05956"/>
              </p:ext>
            </p:extLst>
          </p:nvPr>
        </p:nvGraphicFramePr>
        <p:xfrm>
          <a:off x="755576" y="548680"/>
          <a:ext cx="74168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4"/>
                <a:gridCol w="2472274"/>
                <a:gridCol w="247227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Kata</a:t>
                      </a:r>
                      <a:r>
                        <a:rPr lang="id-ID" baseline="0" dirty="0" smtClean="0"/>
                        <a:t> tunjuk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Dekat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Jauh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Satu</a:t>
                      </a:r>
                      <a:r>
                        <a:rPr lang="id-ID" baseline="0" dirty="0" smtClean="0"/>
                        <a:t> lk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هَذَا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ذَلِكَ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Dua 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هَذانِ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ذانِكَ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 lk / banyak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هؤلاء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أولئك</a:t>
                      </a:r>
                      <a:r>
                        <a:rPr lang="ar-SA" sz="18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Satu pr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هَذِهِ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تِلْكَ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Dua pr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هَتَانِ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تَانِكَ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 pr / banyak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هَؤُلاَءِ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أولئك</a:t>
                      </a:r>
                      <a:r>
                        <a:rPr lang="ar-SA" sz="18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sz="18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Tempat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هُنَا</a:t>
                      </a:r>
                      <a:r>
                        <a:rPr lang="id-ID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disini)</a:t>
                      </a:r>
                      <a:endParaRPr lang="en-US" sz="18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هُنَالِكَ</a:t>
                      </a:r>
                      <a:r>
                        <a:rPr lang="id-ID" sz="18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(disana)</a:t>
                      </a:r>
                      <a:endParaRPr lang="en-US" sz="18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99747"/>
              </p:ext>
            </p:extLst>
          </p:nvPr>
        </p:nvGraphicFramePr>
        <p:xfrm>
          <a:off x="251519" y="3870340"/>
          <a:ext cx="856895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Muannas ( perempuan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Contoh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Mudzakar ( laki</a:t>
                      </a:r>
                      <a:r>
                        <a:rPr lang="id-ID" sz="1400" baseline="0" dirty="0" smtClean="0"/>
                        <a:t> – laki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Contoh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1.</a:t>
                      </a:r>
                      <a:r>
                        <a:rPr lang="id-ID" sz="1400" baseline="0" dirty="0" smtClean="0"/>
                        <a:t> Terdapat </a:t>
                      </a:r>
                      <a:r>
                        <a:rPr lang="ar-SA" sz="1400" baseline="0" dirty="0" smtClean="0"/>
                        <a:t> </a:t>
                      </a:r>
                      <a:r>
                        <a:rPr lang="ar-SA" sz="2000" b="1" baseline="0" dirty="0" smtClean="0"/>
                        <a:t> ة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جَمِيْلَةٌ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Kebalikan</a:t>
                      </a:r>
                      <a:r>
                        <a:rPr lang="id-ID" sz="1400" baseline="0" dirty="0" smtClean="0"/>
                        <a:t> dari ciri wanita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جَمِيْلٌ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r-SA" sz="1400" dirty="0" smtClean="0"/>
                        <a:t>2</a:t>
                      </a:r>
                      <a:r>
                        <a:rPr lang="id-ID" sz="1400" dirty="0" smtClean="0"/>
                        <a:t>.</a:t>
                      </a:r>
                      <a:r>
                        <a:rPr lang="id-ID" sz="1400" baseline="0" dirty="0" smtClean="0"/>
                        <a:t> Nama wanita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زَيْنَبٌ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إكْرِمَة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3. Anggota badan yg berpasangan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يَدٌّ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رَأسٌ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4. Sifat yang melekat pada wanita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حَامِلٌ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كَبِيْرٌ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5. Di tentukan oleh kamus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الأرْضُ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المَكْتَبُ</a:t>
                      </a:r>
                      <a:endParaRPr lang="en-US" sz="20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726" y="3501008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Perbedanaan kata mudzakar dan muannas 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12931" r="7790" b="6249"/>
          <a:stretch/>
        </p:blipFill>
        <p:spPr bwMode="auto">
          <a:xfrm>
            <a:off x="395536" y="620688"/>
            <a:ext cx="8355725" cy="591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028384" y="1268760"/>
            <a:ext cx="504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85212" y="4365104"/>
            <a:ext cx="504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20072" y="4367052"/>
            <a:ext cx="504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85E0-C398-4CE0-8898-92E2ABBB4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1506</TotalTime>
  <Words>1473</Words>
  <Application>Microsoft Office PowerPoint</Application>
  <PresentationFormat>On-screen Show (4:3)</PresentationFormat>
  <Paragraphs>459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Hardcover</vt:lpstr>
      <vt:lpstr>Kelas Bahasa Arab Ghifari Institute </vt:lpstr>
      <vt:lpstr>Pokok pembahasan</vt:lpstr>
      <vt:lpstr>Kata (  ( الكلمة</vt:lpstr>
      <vt:lpstr>Carilah isim , fiil dan huruf !</vt:lpstr>
      <vt:lpstr>Pembagian isim </vt:lpstr>
      <vt:lpstr>PowerPoint Presentation</vt:lpstr>
      <vt:lpstr>PowerPoint Presentation</vt:lpstr>
      <vt:lpstr>2. Kata tunjuk ( الإشَارَةُ)</vt:lpstr>
      <vt:lpstr>PowerPoint Presentation</vt:lpstr>
      <vt:lpstr>3. Kata penghubung ( المَوْصُوْلُ)</vt:lpstr>
      <vt:lpstr>PowerPoint Presentation</vt:lpstr>
      <vt:lpstr>4. Kata tanya ( الاسْتِفْهَام)</vt:lpstr>
      <vt:lpstr>4. Kata syarat ( الشرط)</vt:lpstr>
      <vt:lpstr>2. Kata kerja ( الفِعْلُ )</vt:lpstr>
      <vt:lpstr>PowerPoint Presentation</vt:lpstr>
      <vt:lpstr>2. Kata  sambung ( الحَرْفُ 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KH. NASRUDDIN</dc:creator>
  <cp:lastModifiedBy>KH. NASRUDDIN</cp:lastModifiedBy>
  <cp:revision>113</cp:revision>
  <dcterms:created xsi:type="dcterms:W3CDTF">2021-12-22T06:09:53Z</dcterms:created>
  <dcterms:modified xsi:type="dcterms:W3CDTF">2022-01-06T01:29:03Z</dcterms:modified>
</cp:coreProperties>
</file>