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68" r:id="rId13"/>
    <p:sldId id="264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46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30D5C7-0DF1-4FB0-AE69-30862E71533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6A580-FB15-46BD-9CDB-3BA13F68A6F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D5C7-0DF1-4FB0-AE69-30862E71533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580-FB15-46BD-9CDB-3BA13F68A6F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D5C7-0DF1-4FB0-AE69-30862E71533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580-FB15-46BD-9CDB-3BA13F68A6F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D5C7-0DF1-4FB0-AE69-30862E71533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580-FB15-46BD-9CDB-3BA13F68A6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D5C7-0DF1-4FB0-AE69-30862E71533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580-FB15-46BD-9CDB-3BA13F68A6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D5C7-0DF1-4FB0-AE69-30862E71533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580-FB15-46BD-9CDB-3BA13F68A6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D5C7-0DF1-4FB0-AE69-30862E71533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580-FB15-46BD-9CDB-3BA13F68A6F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D5C7-0DF1-4FB0-AE69-30862E71533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580-FB15-46BD-9CDB-3BA13F68A6F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D5C7-0DF1-4FB0-AE69-30862E71533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580-FB15-46BD-9CDB-3BA13F68A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D5C7-0DF1-4FB0-AE69-30862E71533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580-FB15-46BD-9CDB-3BA13F68A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D5C7-0DF1-4FB0-AE69-30862E71533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580-FB15-46BD-9CDB-3BA13F68A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530D5C7-0DF1-4FB0-AE69-30862E71533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3A6A580-FB15-46BD-9CDB-3BA13F68A6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836712"/>
            <a:ext cx="6777318" cy="1731982"/>
          </a:xfrm>
        </p:spPr>
        <p:txBody>
          <a:bodyPr/>
          <a:lstStyle/>
          <a:p>
            <a:r>
              <a:rPr lang="id-ID" sz="6000" dirty="0" smtClean="0"/>
              <a:t>Menganalisa </a:t>
            </a:r>
            <a:br>
              <a:rPr lang="id-ID" sz="6000" dirty="0" smtClean="0"/>
            </a:br>
            <a:r>
              <a:rPr lang="id-ID" sz="6000" dirty="0" smtClean="0"/>
              <a:t>tanda – tanda i’rab 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3990580" y="3933056"/>
            <a:ext cx="156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dirty="0" smtClean="0"/>
              <a:t>Oleh : </a:t>
            </a:r>
          </a:p>
          <a:p>
            <a:pPr algn="ctr"/>
            <a:r>
              <a:rPr lang="id-ID" sz="2000" dirty="0" smtClean="0"/>
              <a:t>Jazuli Amri 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494116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3600" smtClean="0"/>
              <a:t>Kelas Bahasa Arab Ghifari Institute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383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884713"/>
              </p:ext>
            </p:extLst>
          </p:nvPr>
        </p:nvGraphicFramePr>
        <p:xfrm>
          <a:off x="35496" y="260648"/>
          <a:ext cx="9108503" cy="6660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976"/>
                <a:gridCol w="2247408"/>
                <a:gridCol w="2521071"/>
                <a:gridCol w="3131048"/>
              </a:tblGrid>
              <a:tr h="397645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Tanda</a:t>
                      </a:r>
                      <a:r>
                        <a:rPr lang="ar-SA" baseline="0" dirty="0" smtClean="0"/>
                        <a:t> </a:t>
                      </a:r>
                      <a:r>
                        <a:rPr lang="id-ID" baseline="0" dirty="0" smtClean="0"/>
                        <a:t> jer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Terdapat pada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Contoh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Ket. </a:t>
                      </a:r>
                      <a:endParaRPr lang="en-US" dirty="0"/>
                    </a:p>
                  </a:txBody>
                  <a:tcPr anchor="ctr"/>
                </a:tc>
              </a:tr>
              <a:tr h="420794">
                <a:tc rowSpan="3"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1.</a:t>
                      </a:r>
                      <a:r>
                        <a:rPr lang="id-ID" baseline="0" dirty="0" smtClean="0"/>
                        <a:t> Kasroh 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1.</a:t>
                      </a:r>
                      <a:r>
                        <a:rPr lang="id-ID" sz="1400" baseline="0" dirty="0" smtClean="0">
                          <a:solidFill>
                            <a:srgbClr val="002060"/>
                          </a:solidFill>
                        </a:rPr>
                        <a:t> Isim mufrad munsorif 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المسلمَ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Kata tunggal</a:t>
                      </a:r>
                      <a:r>
                        <a:rPr lang="id-ID" sz="1200" baseline="0" dirty="0" smtClean="0"/>
                        <a:t> ; menunjukkan makna / fakta satu  dan menerima tanwin </a:t>
                      </a:r>
                      <a:endParaRPr lang="en-US" sz="1200" dirty="0"/>
                    </a:p>
                  </a:txBody>
                  <a:tcPr/>
                </a:tc>
              </a:tr>
              <a:tr h="5891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2. Jamak</a:t>
                      </a:r>
                      <a:r>
                        <a:rPr lang="id-ID" sz="1400" baseline="0" dirty="0" smtClean="0">
                          <a:solidFill>
                            <a:srgbClr val="002060"/>
                          </a:solidFill>
                        </a:rPr>
                        <a:t> taksir munshorif 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الرُسُلَ ( الرَسُوْلَ )</a:t>
                      </a:r>
                      <a:endParaRPr lang="id-ID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المَسَاجِدَ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( المَسْجِدَ)</a:t>
                      </a:r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kata yang menunjukkan makna banyak, tetapi tidak beraturan. Terkadang huruf di</a:t>
                      </a:r>
                      <a:r>
                        <a:rPr lang="id-ID" sz="1200" baseline="0" dirty="0" smtClean="0"/>
                        <a:t> kurangi, terkadang di tambah.  Dan menerima tanwin </a:t>
                      </a:r>
                      <a:endParaRPr lang="en-US" sz="1200" dirty="0"/>
                    </a:p>
                  </a:txBody>
                  <a:tcPr/>
                </a:tc>
              </a:tr>
              <a:tr h="8135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3. Jamak</a:t>
                      </a:r>
                      <a:r>
                        <a:rPr lang="id-ID" sz="1400" baseline="0" dirty="0" smtClean="0">
                          <a:solidFill>
                            <a:srgbClr val="002060"/>
                          </a:solidFill>
                        </a:rPr>
                        <a:t> mu’annas salim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المُسْلِمَاتِ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(المُسْلِمَةِ)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Kata</a:t>
                      </a:r>
                      <a:r>
                        <a:rPr lang="id-ID" sz="1200" baseline="0" dirty="0" smtClean="0"/>
                        <a:t> yang menunjukkan makna banyak, dengan ditambah alif dan ta’ 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ت)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), </a:t>
                      </a:r>
                      <a:r>
                        <a:rPr lang="id-ID" sz="1200" baseline="0" dirty="0" smtClean="0"/>
                        <a:t>serta perubahannya beraturan. </a:t>
                      </a:r>
                      <a:endParaRPr lang="en-US" sz="1200" dirty="0"/>
                    </a:p>
                  </a:txBody>
                  <a:tcPr/>
                </a:tc>
              </a:tr>
              <a:tr h="397645">
                <a:tc rowSpan="3">
                  <a:txBody>
                    <a:bodyPr/>
                    <a:lstStyle/>
                    <a:p>
                      <a:pPr algn="l"/>
                      <a:r>
                        <a:rPr lang="ar-SA" dirty="0" smtClean="0"/>
                        <a:t>2</a:t>
                      </a:r>
                      <a:r>
                        <a:rPr lang="id-ID" dirty="0" smtClean="0"/>
                        <a:t>.</a:t>
                      </a:r>
                      <a:r>
                        <a:rPr lang="id-ID" baseline="0" dirty="0" smtClean="0"/>
                        <a:t> ya’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14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. asma’ khomsah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أبِيْكَ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, أخِيْكَ, حَمِيْكَ, فِيْكَ, ذِيْ مَالٍ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Isim</a:t>
                      </a:r>
                      <a:r>
                        <a:rPr lang="id-ID" sz="1200" baseline="0" dirty="0" smtClean="0"/>
                        <a:t> yang lima </a:t>
                      </a:r>
                      <a:endParaRPr lang="en-US" sz="1200" dirty="0"/>
                    </a:p>
                  </a:txBody>
                  <a:tcPr/>
                </a:tc>
              </a:tr>
              <a:tr h="6171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14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. Jamak mudzakar salim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المُسْلِمِيْنَ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( المُسْلِمَ)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 smtClean="0"/>
                        <a:t>Kata</a:t>
                      </a:r>
                      <a:r>
                        <a:rPr lang="id-ID" sz="1200" baseline="0" dirty="0" smtClean="0"/>
                        <a:t> yang menunjukkan makna banyak, dengan ditambah wau dan nun 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(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ون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), </a:t>
                      </a:r>
                      <a:r>
                        <a:rPr lang="id-ID" sz="1200" baseline="0" dirty="0" smtClean="0"/>
                        <a:t>serta perubahannya beraturan. </a:t>
                      </a:r>
                      <a:endParaRPr lang="en-US" sz="1200" dirty="0" smtClean="0"/>
                    </a:p>
                  </a:txBody>
                  <a:tcPr/>
                </a:tc>
              </a:tr>
              <a:tr h="420081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14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. Isim tasniyyah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المُسْلِمَيْنِ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Isim yang menunjukkan makna dua</a:t>
                      </a:r>
                      <a:endParaRPr lang="en-US" sz="1200" dirty="0"/>
                    </a:p>
                  </a:txBody>
                  <a:tcPr/>
                </a:tc>
              </a:tr>
              <a:tr h="908427">
                <a:tc>
                  <a:txBody>
                    <a:bodyPr/>
                    <a:lstStyle/>
                    <a:p>
                      <a:pPr algn="l"/>
                      <a:r>
                        <a:rPr lang="id-ID" sz="1800" b="0" dirty="0" smtClean="0"/>
                        <a:t> 3. fathah 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Isim ghoiru munshorif </a:t>
                      </a:r>
                      <a:endParaRPr lang="en-US" sz="1400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فَعْلاَءُ ( حَسْناءُ)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سَلْمَى , كُبْرَى , 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مَسَاجِدُ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فاطِمَةُ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عُثْمَانُ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إبرَاهِيْمُ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أحمدُ , يزيْدُ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عُمَرُ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عَطْشَانُ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أَحْسَنُ , أكْبَرُ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ar-SA" sz="14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ثُلاَثُ </a:t>
                      </a:r>
                      <a:endParaRPr lang="en-US" sz="14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Isim yang tidak menerima tanwin,</a:t>
                      </a:r>
                      <a:r>
                        <a:rPr lang="id-ID" sz="1200" baseline="0" dirty="0" smtClean="0"/>
                        <a:t> dia beri’rab jer dengan fathah dengan catatan terbebas dari 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id-ID" sz="1200" baseline="0" dirty="0" smtClean="0"/>
                        <a:t>Menjadi mudhof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id-ID" sz="1200" baseline="0" dirty="0" smtClean="0"/>
                        <a:t>Kemasukan alif – lam </a:t>
                      </a:r>
                    </a:p>
                    <a:p>
                      <a:pPr marL="0" indent="0">
                        <a:buNone/>
                      </a:pPr>
                      <a:endParaRPr lang="id-ID" sz="1200" baseline="0" dirty="0" smtClean="0"/>
                    </a:p>
                    <a:p>
                      <a:pPr marL="0" indent="0">
                        <a:buNone/>
                      </a:pPr>
                      <a:r>
                        <a:rPr lang="id-ID" sz="1200" baseline="0" dirty="0" smtClean="0"/>
                        <a:t>Jika menjadi mudhof atau kemasukan alif-lam, maka tanda jernya kasroh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40618" y="-387424"/>
            <a:ext cx="4675598" cy="1054250"/>
          </a:xfrm>
        </p:spPr>
        <p:txBody>
          <a:bodyPr/>
          <a:lstStyle/>
          <a:p>
            <a:r>
              <a:rPr lang="id-ID" sz="1800" dirty="0" smtClean="0"/>
              <a:t>Tanda – tanda I’rab  jar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90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1054250"/>
          </a:xfrm>
        </p:spPr>
        <p:txBody>
          <a:bodyPr/>
          <a:lstStyle/>
          <a:p>
            <a:r>
              <a:rPr lang="id-ID" sz="3200" dirty="0" smtClean="0"/>
              <a:t>Carilah tanda  i’rab nashob!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1" y="1122211"/>
            <a:ext cx="7739957" cy="547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00687" y="105273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8227" y="1639857"/>
            <a:ext cx="199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Jamak mudzakar salim, ya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84168" y="2079262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9012" y="2750909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Isim mufrad, kasroh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8227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3543399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solidFill>
                  <a:srgbClr val="C00000"/>
                </a:solidFill>
              </a:rPr>
              <a:t>Isim mufrad, </a:t>
            </a:r>
          </a:p>
          <a:p>
            <a:pPr algn="ctr"/>
            <a:r>
              <a:rPr lang="id-ID" sz="1200" dirty="0" smtClean="0">
                <a:solidFill>
                  <a:srgbClr val="C00000"/>
                </a:solidFill>
              </a:rPr>
              <a:t>kasroh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8" y="30279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1158" y="354339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solidFill>
                  <a:srgbClr val="C00000"/>
                </a:solidFill>
              </a:rPr>
              <a:t>Isim mufrad,</a:t>
            </a:r>
          </a:p>
          <a:p>
            <a:r>
              <a:rPr lang="id-ID" sz="1200" dirty="0" smtClean="0">
                <a:solidFill>
                  <a:srgbClr val="C00000"/>
                </a:solidFill>
              </a:rPr>
              <a:t> kasroh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2931" y="391005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4209" y="6366518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solidFill>
                  <a:srgbClr val="C00000"/>
                </a:solidFill>
              </a:rPr>
              <a:t>Jamak taksir , </a:t>
            </a:r>
          </a:p>
          <a:p>
            <a:pPr algn="ctr"/>
            <a:r>
              <a:rPr lang="id-ID" sz="1200" dirty="0" smtClean="0">
                <a:solidFill>
                  <a:srgbClr val="C00000"/>
                </a:solidFill>
              </a:rPr>
              <a:t>kasroh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4499" y="5877272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6942" y="6367859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solidFill>
                  <a:srgbClr val="C00000"/>
                </a:solidFill>
              </a:rPr>
              <a:t>Isim mufrad, </a:t>
            </a:r>
          </a:p>
          <a:p>
            <a:pPr algn="ctr"/>
            <a:r>
              <a:rPr lang="id-ID" sz="1200" dirty="0" smtClean="0">
                <a:solidFill>
                  <a:srgbClr val="C00000"/>
                </a:solidFill>
              </a:rPr>
              <a:t>kasroh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1695" y="5877272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3775" y="6381328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solidFill>
                  <a:srgbClr val="C00000"/>
                </a:solidFill>
              </a:rPr>
              <a:t>Jamak taksir , </a:t>
            </a:r>
          </a:p>
          <a:p>
            <a:pPr algn="ctr"/>
            <a:r>
              <a:rPr lang="id-ID" sz="1200" dirty="0" smtClean="0">
                <a:solidFill>
                  <a:srgbClr val="C00000"/>
                </a:solidFill>
              </a:rPr>
              <a:t>kasroh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8313" y="580526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07042" y="4581128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solidFill>
                  <a:srgbClr val="C00000"/>
                </a:solidFill>
              </a:rPr>
              <a:t>Isim mufrad, </a:t>
            </a:r>
          </a:p>
          <a:p>
            <a:pPr algn="ctr"/>
            <a:r>
              <a:rPr lang="id-ID" sz="1200" dirty="0" smtClean="0">
                <a:solidFill>
                  <a:srgbClr val="C00000"/>
                </a:solidFill>
              </a:rPr>
              <a:t>kasroh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3" grpId="0"/>
      <p:bldP spid="34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348110"/>
              </p:ext>
            </p:extLst>
          </p:nvPr>
        </p:nvGraphicFramePr>
        <p:xfrm>
          <a:off x="35496" y="260648"/>
          <a:ext cx="910850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12"/>
                <a:gridCol w="1802631"/>
                <a:gridCol w="1802631"/>
                <a:gridCol w="2022135"/>
                <a:gridCol w="2511393"/>
              </a:tblGrid>
              <a:tr h="397645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Tanda</a:t>
                      </a:r>
                      <a:r>
                        <a:rPr lang="ar-SA" baseline="0" dirty="0" smtClean="0"/>
                        <a:t> </a:t>
                      </a:r>
                      <a:r>
                        <a:rPr lang="id-ID" baseline="0" dirty="0" smtClean="0"/>
                        <a:t> jer 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Terdapat pada 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Contoh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Ket. </a:t>
                      </a:r>
                      <a:endParaRPr lang="en-US" dirty="0"/>
                    </a:p>
                  </a:txBody>
                  <a:tcPr anchor="ctr"/>
                </a:tc>
              </a:tr>
              <a:tr h="813535"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1.</a:t>
                      </a:r>
                      <a:r>
                        <a:rPr lang="id-ID" baseline="0" dirty="0" smtClean="0"/>
                        <a:t> Sukun   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1. Fiil mudhori’ shohih akhir 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لَمْ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يَلِدْ و لم يوْلَدْ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Fiil mudhori’ yang huruf belakangnya</a:t>
                      </a:r>
                      <a:r>
                        <a:rPr lang="id-ID" sz="1200" baseline="0" dirty="0" smtClean="0"/>
                        <a:t> </a:t>
                      </a:r>
                      <a:r>
                        <a:rPr lang="id-ID" sz="1200" b="1" baseline="0" dirty="0" smtClean="0">
                          <a:solidFill>
                            <a:srgbClr val="FF0000"/>
                          </a:solidFill>
                        </a:rPr>
                        <a:t>terbebas</a:t>
                      </a:r>
                      <a:r>
                        <a:rPr lang="id-ID" sz="1200" baseline="0" dirty="0" smtClean="0"/>
                        <a:t> dari huruf penyakit </a:t>
                      </a:r>
                      <a:r>
                        <a:rPr lang="id-ID" sz="1200" i="1" baseline="0" dirty="0" smtClean="0"/>
                        <a:t>( illat )</a:t>
                      </a:r>
                      <a:endParaRPr lang="ar-SA" sz="1200" i="1" baseline="0" dirty="0" smtClean="0"/>
                    </a:p>
                    <a:p>
                      <a:r>
                        <a:rPr lang="id-ID" sz="1200" i="1" baseline="0" dirty="0" smtClean="0"/>
                        <a:t>  </a:t>
                      </a:r>
                      <a:r>
                        <a:rPr lang="ar-SA" sz="1200" b="1" i="0" baseline="0" dirty="0" smtClean="0">
                          <a:solidFill>
                            <a:srgbClr val="FF0000"/>
                          </a:solidFill>
                        </a:rPr>
                        <a:t>( و – ي – ا )</a:t>
                      </a:r>
                      <a:endParaRPr lang="en-US" sz="1200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7645">
                <a:tc rowSpan="2">
                  <a:txBody>
                    <a:bodyPr/>
                    <a:lstStyle/>
                    <a:p>
                      <a:pPr algn="l"/>
                      <a:r>
                        <a:rPr lang="ar-SA" sz="1200" dirty="0" smtClean="0"/>
                        <a:t>2</a:t>
                      </a:r>
                      <a:r>
                        <a:rPr lang="id-ID" sz="1200" dirty="0" smtClean="0"/>
                        <a:t>.</a:t>
                      </a:r>
                      <a:r>
                        <a:rPr lang="id-ID" sz="1200" baseline="0" dirty="0" smtClean="0"/>
                        <a:t> Membuang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1400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. Huruf ilat 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Fiil mudhori’ mu’tal akhir 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لم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يَنْتَهِ ( ينتهي ) 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Fiil mudhori’ yang huruf belakangnya</a:t>
                      </a:r>
                      <a:r>
                        <a:rPr lang="id-ID" sz="1200" baseline="0" dirty="0" smtClean="0"/>
                        <a:t> </a:t>
                      </a:r>
                      <a:r>
                        <a:rPr lang="id-ID" sz="1200" b="1" baseline="0" dirty="0" smtClean="0">
                          <a:solidFill>
                            <a:srgbClr val="FF0000"/>
                          </a:solidFill>
                        </a:rPr>
                        <a:t>terdapat</a:t>
                      </a:r>
                      <a:r>
                        <a:rPr lang="id-ID" sz="1200" baseline="0" dirty="0" smtClean="0"/>
                        <a:t>  dari huruf penyakit </a:t>
                      </a:r>
                      <a:r>
                        <a:rPr lang="id-ID" sz="1200" i="1" baseline="0" dirty="0" smtClean="0"/>
                        <a:t>( illat )</a:t>
                      </a:r>
                      <a:endParaRPr lang="ar-SA" sz="1200" i="1" baseline="0" dirty="0" smtClean="0"/>
                    </a:p>
                    <a:p>
                      <a:r>
                        <a:rPr lang="id-ID" sz="1200" i="1" baseline="0" dirty="0" smtClean="0"/>
                        <a:t>  </a:t>
                      </a:r>
                      <a:r>
                        <a:rPr lang="ar-SA" sz="1200" b="1" i="0" baseline="0" dirty="0" smtClean="0">
                          <a:solidFill>
                            <a:srgbClr val="FF0000"/>
                          </a:solidFill>
                        </a:rPr>
                        <a:t>( و – ي – ا )</a:t>
                      </a:r>
                      <a:endParaRPr lang="en-US" sz="1200" b="1" i="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 anchor="ctr"/>
                </a:tc>
              </a:tr>
              <a:tr h="6171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1400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. Hruf</a:t>
                      </a:r>
                      <a:r>
                        <a:rPr lang="id-ID" sz="1400" baseline="0" dirty="0" smtClean="0">
                          <a:solidFill>
                            <a:srgbClr val="002060"/>
                          </a:solidFill>
                        </a:rPr>
                        <a:t> nun 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Af’al khomsah 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لم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يَفْعَلُوْا- لم تَفْعَلُوْا</a:t>
                      </a:r>
                    </a:p>
                    <a:p>
                      <a:pPr algn="r"/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لم يَفْعَلا - لم تفْعَلا</a:t>
                      </a:r>
                    </a:p>
                    <a:p>
                      <a:pPr algn="r"/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لم تفعلِيْ 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40618" y="-387424"/>
            <a:ext cx="4675598" cy="1054250"/>
          </a:xfrm>
        </p:spPr>
        <p:txBody>
          <a:bodyPr/>
          <a:lstStyle/>
          <a:p>
            <a:r>
              <a:rPr lang="id-ID" sz="1800" dirty="0" smtClean="0"/>
              <a:t>Tanda – tanda I’rab  jazm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52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1" t="17898" r="8479" b="12500"/>
          <a:stretch/>
        </p:blipFill>
        <p:spPr bwMode="auto">
          <a:xfrm>
            <a:off x="179512" y="1412776"/>
            <a:ext cx="8777228" cy="455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1054250"/>
          </a:xfrm>
        </p:spPr>
        <p:txBody>
          <a:bodyPr/>
          <a:lstStyle/>
          <a:p>
            <a:r>
              <a:rPr lang="id-ID" sz="3200" dirty="0" smtClean="0"/>
              <a:t>Carilah tanda  i’rab jazm!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884368" y="3501008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76056" y="4437112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87824" y="4437112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8344" y="5805264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172380"/>
              </p:ext>
            </p:extLst>
          </p:nvPr>
        </p:nvGraphicFramePr>
        <p:xfrm>
          <a:off x="611560" y="548680"/>
          <a:ext cx="7747002" cy="619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39039"/>
                <a:gridCol w="797065"/>
                <a:gridCol w="1785269"/>
                <a:gridCol w="1291167"/>
                <a:gridCol w="1291167"/>
                <a:gridCol w="1291167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Kata mu’rab 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Rafa’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Nashob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Jar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Jazm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id-ID" sz="1200" dirty="0" smtClean="0"/>
                        <a:t>1. Isim mufrad </a:t>
                      </a:r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id-ID" sz="1200" dirty="0" smtClean="0"/>
                        <a:t>Munsorif 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مُسْلِمٌ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مُسْلِمًا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مُسْلِمٍ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200" dirty="0" smtClean="0"/>
                        <a:t>Ghairu munshorif 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أَحْمَدُ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أَحْمَدَ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أَحْمَدَ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id-ID" sz="1200" dirty="0" smtClean="0"/>
                        <a:t>2. Jamak taksir </a:t>
                      </a:r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id-ID" sz="1200" dirty="0" smtClean="0"/>
                        <a:t>Munsorif 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كُتُبٌ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كُتُبًا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كُتُبٍ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sz="1200" dirty="0" smtClean="0"/>
                        <a:t>Ghairu munshorif 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مَسَاجِدُ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مَسَاجِدَ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مَسَاجِدَ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id-ID" sz="1200" dirty="0" smtClean="0"/>
                        <a:t>3. Isim tasniyyah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مُسْلِمَانِ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مُسْلِمَيْنِ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مُسْلِمَيْنِ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id-ID" sz="1200" dirty="0" smtClean="0"/>
                        <a:t>4. Jamak mu’annas salim 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مُسْلِمَاتٌ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مُسْلِمَاتٍ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مُسْلِمَاتٍ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id-ID" sz="1200" dirty="0" smtClean="0"/>
                        <a:t>5. Jamak</a:t>
                      </a:r>
                      <a:r>
                        <a:rPr lang="id-ID" sz="1200" baseline="0" dirty="0" smtClean="0"/>
                        <a:t> mudzakar salim 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مُسْلِمُوْنَ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مُسْلِمِيْنَ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مُسْلِمِيْنَ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id-ID" sz="1200" dirty="0" smtClean="0"/>
                        <a:t>6. Asma’ khomsah 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أَبُوْكَ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أَبَاكَ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أَبِيْكَ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id-ID" sz="1200" dirty="0" smtClean="0"/>
                        <a:t>7. Isim maqsur 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مُوْسَى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مُوْسَى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مُوْسَى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id-ID" sz="1200" dirty="0" smtClean="0"/>
                        <a:t>8. Isim manqus 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القَاضِيْ</a:t>
                      </a:r>
                      <a:r>
                        <a:rPr lang="ar-SA" sz="12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/ قَاضٍ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القَاضِيَ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القَاضِيْ</a:t>
                      </a:r>
                      <a:r>
                        <a:rPr lang="ar-SA" sz="1200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id-ID" sz="1200" dirty="0" smtClean="0"/>
                        <a:t>9. Fiil mudhori’ shohih akhir 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يَفْعُلُ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يَفْعُلَ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يَفْعُلْ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 rowSpan="3" gridSpan="2">
                  <a:txBody>
                    <a:bodyPr/>
                    <a:lstStyle/>
                    <a:p>
                      <a:r>
                        <a:rPr lang="id-ID" sz="1200" dirty="0" smtClean="0"/>
                        <a:t>10. Fiil mudhori’ mu’tal akhir </a:t>
                      </a:r>
                      <a:endParaRPr lang="en-US" sz="1200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200" b="1" dirty="0" smtClean="0"/>
                        <a:t>ا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يَرْضَى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يَرْضَى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يَرْضَ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200" b="1" dirty="0" smtClean="0"/>
                        <a:t>و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يَدْعُوْ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يَدْعُوَ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يَدْعُ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200" b="1" dirty="0" smtClean="0"/>
                        <a:t>ي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يَهْدِيْ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يَهْدِيَ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يَهْدِ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ar-SA" sz="1200" dirty="0" smtClean="0"/>
                        <a:t>11</a:t>
                      </a:r>
                      <a:r>
                        <a:rPr lang="id-ID" sz="1200" dirty="0" smtClean="0"/>
                        <a:t>.</a:t>
                      </a:r>
                      <a:r>
                        <a:rPr lang="id-ID" sz="1200" baseline="0" dirty="0" smtClean="0"/>
                        <a:t> af’al khomsah 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يَفْعُلُوْنَ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يَفْعُلُوْا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x</a:t>
                      </a:r>
                      <a:endParaRPr lang="en-US" sz="1200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200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يَفْعُلُوْا</a:t>
                      </a:r>
                      <a:endParaRPr lang="en-US" sz="1200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87824" y="980728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Dhommah</a:t>
            </a:r>
            <a:r>
              <a:rPr lang="id-ID" sz="1100" dirty="0" smtClean="0">
                <a:solidFill>
                  <a:srgbClr val="C00000"/>
                </a:solidFill>
                <a:latin typeface="ae_Ouhod" pitchFamily="34" charset="-78"/>
                <a:cs typeface="ae_Ouhod" pitchFamily="34" charset="-78"/>
              </a:rPr>
              <a:t>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9359" y="1394738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Dhommah</a:t>
            </a:r>
            <a:r>
              <a:rPr lang="id-ID" sz="1100" dirty="0" smtClean="0">
                <a:solidFill>
                  <a:srgbClr val="C00000"/>
                </a:solidFill>
                <a:latin typeface="ae_Ouhod" pitchFamily="34" charset="-78"/>
                <a:cs typeface="ae_Ouhod" pitchFamily="34" charset="-78"/>
              </a:rPr>
              <a:t>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9359" y="1796765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Dhommah</a:t>
            </a:r>
            <a:r>
              <a:rPr lang="id-ID" sz="1100" dirty="0" smtClean="0">
                <a:solidFill>
                  <a:srgbClr val="C00000"/>
                </a:solidFill>
                <a:latin typeface="ae_Ouhod" pitchFamily="34" charset="-78"/>
                <a:cs typeface="ae_Ouhod" pitchFamily="34" charset="-78"/>
              </a:rPr>
              <a:t>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9359" y="2170409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Dhommah</a:t>
            </a:r>
            <a:r>
              <a:rPr lang="id-ID" sz="1100" dirty="0" smtClean="0">
                <a:solidFill>
                  <a:srgbClr val="C00000"/>
                </a:solidFill>
                <a:latin typeface="ae_Ouhod" pitchFamily="34" charset="-78"/>
                <a:cs typeface="ae_Ouhod" pitchFamily="34" charset="-78"/>
              </a:rPr>
              <a:t>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9074" y="2996952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Dhommah</a:t>
            </a:r>
            <a:r>
              <a:rPr lang="id-ID" sz="1100" dirty="0" smtClean="0">
                <a:solidFill>
                  <a:srgbClr val="C00000"/>
                </a:solidFill>
                <a:latin typeface="ae_Ouhod" pitchFamily="34" charset="-78"/>
                <a:cs typeface="ae_Ouhod" pitchFamily="34" charset="-78"/>
              </a:rPr>
              <a:t>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1800" y="4798311"/>
            <a:ext cx="11521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Dhommah</a:t>
            </a:r>
            <a:endParaRPr lang="id-ID" sz="1100" dirty="0">
              <a:solidFill>
                <a:srgbClr val="002060"/>
              </a:solidFill>
              <a:cs typeface="ae_Ouhod" pitchFamily="34" charset="-78"/>
            </a:endParaRPr>
          </a:p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muqoddaroh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5810" y="4367424"/>
            <a:ext cx="11521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Dhommah</a:t>
            </a:r>
            <a:endParaRPr lang="id-ID" sz="1100" dirty="0">
              <a:solidFill>
                <a:srgbClr val="002060"/>
              </a:solidFill>
              <a:cs typeface="ae_Ouhod" pitchFamily="34" charset="-78"/>
            </a:endParaRPr>
          </a:p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muqoddaroh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50400" y="5589240"/>
            <a:ext cx="11521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Dhommah</a:t>
            </a:r>
            <a:endParaRPr lang="id-ID" sz="1100" dirty="0">
              <a:solidFill>
                <a:srgbClr val="002060"/>
              </a:solidFill>
              <a:cs typeface="ae_Ouhod" pitchFamily="34" charset="-78"/>
            </a:endParaRPr>
          </a:p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muqoddaroh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1800" y="5953793"/>
            <a:ext cx="11521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Dhommah</a:t>
            </a:r>
            <a:endParaRPr lang="id-ID" sz="1100" dirty="0">
              <a:solidFill>
                <a:srgbClr val="002060"/>
              </a:solidFill>
              <a:cs typeface="ae_Ouhod" pitchFamily="34" charset="-78"/>
            </a:endParaRPr>
          </a:p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muqoddaroh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50400" y="5327630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Dhommah</a:t>
            </a:r>
            <a:r>
              <a:rPr lang="id-ID" sz="1100" dirty="0" smtClean="0">
                <a:solidFill>
                  <a:srgbClr val="C00000"/>
                </a:solidFill>
                <a:latin typeface="ae_Ouhod" pitchFamily="34" charset="-78"/>
                <a:cs typeface="ae_Ouhod" pitchFamily="34" charset="-78"/>
              </a:rPr>
              <a:t>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2636912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alif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9992" y="3743454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alif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7824" y="3356992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wau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8299" y="3771002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wau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1800" y="4034224"/>
            <a:ext cx="11521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Dhommah</a:t>
            </a:r>
            <a:endParaRPr lang="id-ID" sz="1100" dirty="0">
              <a:solidFill>
                <a:srgbClr val="002060"/>
              </a:solidFill>
              <a:cs typeface="ae_Ouhod" pitchFamily="34" charset="-78"/>
            </a:endParaRPr>
          </a:p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muqoddaroh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27984" y="4032612"/>
            <a:ext cx="11521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Fathah</a:t>
            </a:r>
          </a:p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muqoddaroh </a:t>
            </a:r>
            <a:endParaRPr lang="en-US" sz="1100" dirty="0">
              <a:solidFill>
                <a:srgbClr val="00206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87681" y="1384671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Fathah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9992" y="1786698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Fathah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05219" y="5692723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Fathah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9992" y="6038431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Fathah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23628" y="979376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Fathah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23628" y="2170409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Fathah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7681" y="5229198"/>
            <a:ext cx="11521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Fathah</a:t>
            </a:r>
          </a:p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muqoddaroh </a:t>
            </a:r>
            <a:endParaRPr lang="en-US" sz="1100" dirty="0">
              <a:solidFill>
                <a:srgbClr val="00206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3628" y="4509120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Fathah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23628" y="4882949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Fathah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7322" y="972114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kasroh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21375" y="1371950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Fathah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57322" y="2231286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Fathah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7322" y="1772816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kasroh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8210" y="3023374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kasroh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24128" y="4034224"/>
            <a:ext cx="11521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Kasroh  muqoddaroh</a:t>
            </a:r>
            <a:endParaRPr lang="en-US" sz="1100" dirty="0">
              <a:solidFill>
                <a:srgbClr val="00206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4128" y="4438273"/>
            <a:ext cx="11521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002060"/>
                </a:solidFill>
                <a:cs typeface="ae_Ouhod" pitchFamily="34" charset="-78"/>
              </a:rPr>
              <a:t>Kasroh  muqoddaroh</a:t>
            </a:r>
            <a:endParaRPr lang="en-US" sz="1100" dirty="0">
              <a:solidFill>
                <a:srgbClr val="00206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10502" y="2645296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Ya’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21999" y="2626782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Ya’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53533" y="3394608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Ya’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21999" y="3384478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Ya’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68144" y="3743454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Ya’ 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07511" y="3023374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kasroh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01659" y="4860670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sukun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09180" y="5229200"/>
            <a:ext cx="11521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Memebuang </a:t>
            </a:r>
          </a:p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ilat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92280" y="5589240"/>
            <a:ext cx="11521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Membuang </a:t>
            </a:r>
          </a:p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ilat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92280" y="6022449"/>
            <a:ext cx="11521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Membuang </a:t>
            </a:r>
          </a:p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ilat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92280" y="6331062"/>
            <a:ext cx="11521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Membuang </a:t>
            </a:r>
          </a:p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nun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99992" y="6372670"/>
            <a:ext cx="11521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Membuang </a:t>
            </a:r>
          </a:p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nun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71800" y="6407750"/>
            <a:ext cx="1152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rgbClr val="C00000"/>
                </a:solidFill>
                <a:cs typeface="ae_Ouhod" pitchFamily="34" charset="-78"/>
              </a:rPr>
              <a:t>Tetapnya nun</a:t>
            </a:r>
            <a:endParaRPr lang="en-US" sz="1100" dirty="0">
              <a:solidFill>
                <a:srgbClr val="C00000"/>
              </a:solidFill>
              <a:latin typeface="ae_Ouhod" pitchFamily="34" charset="-78"/>
              <a:cs typeface="ae_Ouhod" pitchFamily="34" charset="-78"/>
            </a:endParaRPr>
          </a:p>
        </p:txBody>
      </p:sp>
      <p:sp>
        <p:nvSpPr>
          <p:cNvPr id="51" name="Title 2"/>
          <p:cNvSpPr>
            <a:spLocks noGrp="1"/>
          </p:cNvSpPr>
          <p:nvPr>
            <p:ph type="title"/>
          </p:nvPr>
        </p:nvSpPr>
        <p:spPr>
          <a:xfrm>
            <a:off x="609549" y="-289546"/>
            <a:ext cx="7756263" cy="1054250"/>
          </a:xfrm>
        </p:spPr>
        <p:txBody>
          <a:bodyPr/>
          <a:lstStyle/>
          <a:p>
            <a:r>
              <a:rPr lang="id-ID" sz="3200" dirty="0" smtClean="0"/>
              <a:t>Ringkasan tanda-tanda i’rab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42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16855" r="8294" b="21465"/>
          <a:stretch/>
        </p:blipFill>
        <p:spPr bwMode="auto">
          <a:xfrm>
            <a:off x="78998" y="1027283"/>
            <a:ext cx="9029506" cy="4074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715619" y="8758"/>
            <a:ext cx="7756263" cy="1054250"/>
          </a:xfrm>
        </p:spPr>
        <p:txBody>
          <a:bodyPr/>
          <a:lstStyle/>
          <a:p>
            <a:r>
              <a:rPr lang="id-ID" sz="3200" dirty="0" smtClean="0"/>
              <a:t>Latihan 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40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908720"/>
            <a:ext cx="7745505" cy="7486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1600" i="1" dirty="0" smtClean="0"/>
              <a:t>“ Perubahan akhir kata dikarenakan perbedaan faktor yang memasukinya, baik perubahannya secara lafadz atau di kira-irakan “</a:t>
            </a:r>
            <a:endParaRPr lang="en-US" sz="16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0"/>
            <a:ext cx="7756263" cy="1054250"/>
          </a:xfrm>
        </p:spPr>
        <p:txBody>
          <a:bodyPr/>
          <a:lstStyle/>
          <a:p>
            <a:r>
              <a:rPr lang="id-ID" dirty="0" smtClean="0"/>
              <a:t>I’rab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88199" cy="494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746186"/>
              </p:ext>
            </p:extLst>
          </p:nvPr>
        </p:nvGraphicFramePr>
        <p:xfrm>
          <a:off x="683568" y="980728"/>
          <a:ext cx="7416825" cy="178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365"/>
                <a:gridCol w="1483365"/>
                <a:gridCol w="1483365"/>
                <a:gridCol w="1483365"/>
                <a:gridCol w="1483365"/>
              </a:tblGrid>
              <a:tr h="442848">
                <a:tc>
                  <a:txBody>
                    <a:bodyPr/>
                    <a:lstStyle/>
                    <a:p>
                      <a:r>
                        <a:rPr lang="id-ID" dirty="0" smtClean="0"/>
                        <a:t>I’rab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Rafa’ (</a:t>
                      </a:r>
                      <a:r>
                        <a:rPr lang="ar-SA" sz="2400" dirty="0" smtClean="0"/>
                        <a:t>ُ</a:t>
                      </a:r>
                      <a:r>
                        <a:rPr lang="id-ID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Nashob</a:t>
                      </a:r>
                      <a:r>
                        <a:rPr lang="id-ID" baseline="0" dirty="0" smtClean="0"/>
                        <a:t> (</a:t>
                      </a:r>
                      <a:r>
                        <a:rPr lang="ar-SA" sz="2400" baseline="0" dirty="0" smtClean="0"/>
                        <a:t>َ</a:t>
                      </a:r>
                      <a:r>
                        <a:rPr lang="id-ID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Jer (</a:t>
                      </a:r>
                      <a:r>
                        <a:rPr lang="ar-SA" sz="2400" dirty="0" smtClean="0"/>
                        <a:t>ِ</a:t>
                      </a:r>
                      <a:r>
                        <a:rPr lang="id-ID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Jazm (</a:t>
                      </a:r>
                      <a:r>
                        <a:rPr lang="ar-SA" sz="2000" dirty="0" smtClean="0"/>
                        <a:t>ْ</a:t>
                      </a:r>
                      <a:r>
                        <a:rPr lang="id-ID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id-ID" dirty="0" smtClean="0"/>
                        <a:t>Isim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id-ID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id-ID" dirty="0" smtClean="0"/>
                        <a:t>Fi’il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id-ID" dirty="0" smtClean="0"/>
                        <a:t>Huruf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116632"/>
            <a:ext cx="6043750" cy="499662"/>
          </a:xfrm>
        </p:spPr>
        <p:txBody>
          <a:bodyPr/>
          <a:lstStyle/>
          <a:p>
            <a:r>
              <a:rPr lang="id-ID" dirty="0" smtClean="0"/>
              <a:t>Pembagian i’rab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9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116632"/>
            <a:ext cx="6043750" cy="499662"/>
          </a:xfrm>
        </p:spPr>
        <p:txBody>
          <a:bodyPr/>
          <a:lstStyle/>
          <a:p>
            <a:r>
              <a:rPr lang="id-ID" sz="3600" b="1" dirty="0" smtClean="0"/>
              <a:t>1. Tanda – tanda i’rab rafa’</a:t>
            </a:r>
            <a:endParaRPr lang="en-US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59328"/>
              </p:ext>
            </p:extLst>
          </p:nvPr>
        </p:nvGraphicFramePr>
        <p:xfrm>
          <a:off x="179512" y="615280"/>
          <a:ext cx="8784976" cy="619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160240"/>
                <a:gridCol w="2016224"/>
                <a:gridCol w="3096344"/>
              </a:tblGrid>
              <a:tr h="432048">
                <a:tc>
                  <a:txBody>
                    <a:bodyPr/>
                    <a:lstStyle/>
                    <a:p>
                      <a:r>
                        <a:rPr lang="id-ID" dirty="0" smtClean="0"/>
                        <a:t>Tanda</a:t>
                      </a:r>
                      <a:r>
                        <a:rPr lang="id-ID" baseline="0" dirty="0" smtClean="0"/>
                        <a:t> rafa’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Terdapat pada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Contoh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Ket. </a:t>
                      </a:r>
                      <a:endParaRPr lang="en-US" dirty="0"/>
                    </a:p>
                  </a:txBody>
                  <a:tcPr/>
                </a:tc>
              </a:tr>
              <a:tr h="432048">
                <a:tc rowSpan="4"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1.</a:t>
                      </a:r>
                      <a:r>
                        <a:rPr lang="id-ID" baseline="0" dirty="0" smtClean="0"/>
                        <a:t> dhommah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1.</a:t>
                      </a:r>
                      <a:r>
                        <a:rPr lang="id-ID" sz="1400" baseline="0" dirty="0" smtClean="0">
                          <a:solidFill>
                            <a:srgbClr val="002060"/>
                          </a:solidFill>
                        </a:rPr>
                        <a:t> Isim mufrad 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المسلمُ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Kata tunggal</a:t>
                      </a:r>
                      <a:r>
                        <a:rPr lang="id-ID" sz="1200" baseline="0" dirty="0" smtClean="0"/>
                        <a:t> ; menunjukkan makna / fakta satu</a:t>
                      </a:r>
                      <a:endParaRPr lang="en-US" sz="1200" dirty="0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2. Jamak</a:t>
                      </a:r>
                      <a:r>
                        <a:rPr lang="id-ID" sz="1400" baseline="0" dirty="0" smtClean="0">
                          <a:solidFill>
                            <a:srgbClr val="002060"/>
                          </a:solidFill>
                        </a:rPr>
                        <a:t> taksir 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الرُسُلُ ( الرَسُوْلُ )</a:t>
                      </a:r>
                      <a:endParaRPr lang="id-ID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المَسَاجِدُ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( المَسْجِدُ)</a:t>
                      </a:r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kata yang menunjukkan makna banyak, tetapi tidak beraturan. Terkadang huruf di</a:t>
                      </a:r>
                      <a:r>
                        <a:rPr lang="id-ID" sz="1200" baseline="0" dirty="0" smtClean="0"/>
                        <a:t> kurangi, terkadang di tambah. </a:t>
                      </a:r>
                      <a:endParaRPr lang="en-US" sz="1200" dirty="0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3. Jamak</a:t>
                      </a:r>
                      <a:r>
                        <a:rPr lang="id-ID" sz="1400" baseline="0" dirty="0" smtClean="0">
                          <a:solidFill>
                            <a:srgbClr val="002060"/>
                          </a:solidFill>
                        </a:rPr>
                        <a:t> mu’annas salim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المُسْلِمَاتُ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(المُسْلِمَةُ)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Kata</a:t>
                      </a:r>
                      <a:r>
                        <a:rPr lang="id-ID" sz="1200" baseline="0" dirty="0" smtClean="0"/>
                        <a:t> yang menunjukkan makna banyak, dengan ditambah alif dan ta’ 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ت)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), </a:t>
                      </a:r>
                      <a:r>
                        <a:rPr lang="id-ID" sz="1200" baseline="0" dirty="0" smtClean="0"/>
                        <a:t>serta perubahannya beraturan. </a:t>
                      </a:r>
                      <a:endParaRPr lang="en-US" sz="1200" dirty="0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4. fi’il mudhori’ 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يَضْرِبُ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Kata kerja bentuk sekarang atau akan datang, huruf</a:t>
                      </a:r>
                      <a:r>
                        <a:rPr lang="id-ID" sz="1200" baseline="0" dirty="0" smtClean="0"/>
                        <a:t> akhirnya terbebbas dari huruf ilat 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( 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واي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)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r>
                        <a:rPr lang="id-ID" sz="1200" baseline="0" dirty="0" smtClean="0"/>
                        <a:t>dan terbebas dari tambahan </a:t>
                      </a:r>
                      <a:r>
                        <a:rPr lang="id-ID" sz="1400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(</a:t>
                      </a:r>
                      <a:r>
                        <a:rPr lang="ar-SA" sz="1400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ون – ان – ين </a:t>
                      </a:r>
                      <a:r>
                        <a:rPr lang="id-ID" sz="1400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)</a:t>
                      </a:r>
                      <a:endParaRPr lang="en-US" sz="1400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432048">
                <a:tc rowSpan="2"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2. wau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1. Jamak mudzakar salim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المُسْلِمُوْنَ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( المُسْلِمُ)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 smtClean="0"/>
                        <a:t>Kata</a:t>
                      </a:r>
                      <a:r>
                        <a:rPr lang="id-ID" sz="1200" baseline="0" dirty="0" smtClean="0"/>
                        <a:t> yang menunjukkan makna banyak, dengan ditambah wau dan nun 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(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ون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), </a:t>
                      </a:r>
                      <a:r>
                        <a:rPr lang="id-ID" sz="1200" baseline="0" dirty="0" smtClean="0"/>
                        <a:t>serta perubahannya beraturan. 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2. asma’ khomsah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أبُوْكَ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, أخُوْكَ, حَمُوْكَ, فُوْكَ, ذُوْمَالٍ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Isim</a:t>
                      </a:r>
                      <a:r>
                        <a:rPr lang="id-ID" sz="1200" baseline="0" dirty="0" smtClean="0"/>
                        <a:t> yang lima </a:t>
                      </a:r>
                      <a:endParaRPr lang="en-US" sz="12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3.</a:t>
                      </a:r>
                      <a:r>
                        <a:rPr lang="id-ID" baseline="0" dirty="0" smtClean="0"/>
                        <a:t> alif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1. Isim tasniyyah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المُسْلِمَانِ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Isim yang menunjukkan makna dua</a:t>
                      </a:r>
                      <a:endParaRPr lang="en-US" sz="12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4. Nun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1. af’al khomsah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يَفْعُلُوْنَ – يَفْعُلَانِ</a:t>
                      </a:r>
                    </a:p>
                    <a:p>
                      <a:pPr algn="r"/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تَفْعُلُوْنَ – تَفْعُلَانِ</a:t>
                      </a:r>
                    </a:p>
                    <a:p>
                      <a:pPr algn="r"/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تَفْعُلَيْنَ </a:t>
                      </a:r>
                    </a:p>
                    <a:p>
                      <a:pPr algn="r"/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Fiil yang lima,</a:t>
                      </a:r>
                      <a:r>
                        <a:rPr lang="id-ID" sz="1200" baseline="0" dirty="0" smtClean="0"/>
                        <a:t> didahului ya’ / ta, di akhiri alif-nun,wau-nun,ya’nun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5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1054250"/>
          </a:xfrm>
        </p:spPr>
        <p:txBody>
          <a:bodyPr/>
          <a:lstStyle/>
          <a:p>
            <a:r>
              <a:rPr lang="id-ID" sz="3200" dirty="0" smtClean="0"/>
              <a:t>Carilah tanda  i’rab rafa’!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1" y="1122211"/>
            <a:ext cx="7739957" cy="547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8264" y="104344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8250" y="205155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6" y="200326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7824" y="200326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9277" y="299695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3674" y="298178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19898" y="392376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192" y="493187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1786" y="491847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9248" y="580526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1652" y="580526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9618" y="579597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6252" y="1634316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Isim mufrad, dhommah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6252" y="2647945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Af’al khomsah, nun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68097" y="2564904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Af’al khomsah, nun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9712" y="2622049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Af’al khomsah, nun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04095" y="3580164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Af’al khomsah, nun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5675" y="3640095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Af’al khomsah, nun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1786" y="4520153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Jamak mudzakar salim, wau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5322" y="5517232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Isim mufrad, dhommah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54799" y="6458851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Isim mufrad, dhommah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6673" y="6464369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Isim mufrad, dhommah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3568" y="6464369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27323" y="5513194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Af’al khomsah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76943" y="6432235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Isim mufrad, dhommah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08304" y="581408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5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8806" y="-99392"/>
            <a:ext cx="7756263" cy="1054250"/>
          </a:xfrm>
        </p:spPr>
        <p:txBody>
          <a:bodyPr/>
          <a:lstStyle/>
          <a:p>
            <a:r>
              <a:rPr lang="id-ID" sz="2800" dirty="0" smtClean="0"/>
              <a:t>Carilah tanda i’rab rafa’!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0" t="14044" r="7684" b="18210"/>
          <a:stretch/>
        </p:blipFill>
        <p:spPr bwMode="auto">
          <a:xfrm>
            <a:off x="467544" y="947109"/>
            <a:ext cx="8352928" cy="529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6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351499"/>
              </p:ext>
            </p:extLst>
          </p:nvPr>
        </p:nvGraphicFramePr>
        <p:xfrm>
          <a:off x="35496" y="260648"/>
          <a:ext cx="9108503" cy="670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976"/>
                <a:gridCol w="2541567"/>
                <a:gridCol w="2226912"/>
                <a:gridCol w="3131048"/>
              </a:tblGrid>
              <a:tr h="397645">
                <a:tc>
                  <a:txBody>
                    <a:bodyPr/>
                    <a:lstStyle/>
                    <a:p>
                      <a:r>
                        <a:rPr lang="id-ID" dirty="0" smtClean="0"/>
                        <a:t>Tanda</a:t>
                      </a:r>
                      <a:r>
                        <a:rPr lang="id-ID" baseline="0" dirty="0" smtClean="0"/>
                        <a:t> rafa’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Terdapat pada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Contoh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Ket. </a:t>
                      </a:r>
                      <a:endParaRPr lang="en-US" dirty="0"/>
                    </a:p>
                  </a:txBody>
                  <a:tcPr/>
                </a:tc>
              </a:tr>
              <a:tr h="420794">
                <a:tc rowSpan="3"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1.</a:t>
                      </a:r>
                      <a:r>
                        <a:rPr lang="id-ID" baseline="0" dirty="0" smtClean="0"/>
                        <a:t> Fathah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1.</a:t>
                      </a:r>
                      <a:r>
                        <a:rPr lang="id-ID" sz="1400" baseline="0" dirty="0" smtClean="0">
                          <a:solidFill>
                            <a:srgbClr val="002060"/>
                          </a:solidFill>
                        </a:rPr>
                        <a:t> Isim mufrad 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المسلمَ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Kata tunggal</a:t>
                      </a:r>
                      <a:r>
                        <a:rPr lang="id-ID" sz="1200" baseline="0" dirty="0" smtClean="0"/>
                        <a:t> ; menunjukkan makna / fakta satu</a:t>
                      </a:r>
                      <a:endParaRPr lang="en-US" sz="1200" dirty="0"/>
                    </a:p>
                  </a:txBody>
                  <a:tcPr/>
                </a:tc>
              </a:tr>
              <a:tr h="5891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2. Jamak</a:t>
                      </a:r>
                      <a:r>
                        <a:rPr lang="id-ID" sz="1400" baseline="0" dirty="0" smtClean="0">
                          <a:solidFill>
                            <a:srgbClr val="002060"/>
                          </a:solidFill>
                        </a:rPr>
                        <a:t> taksir 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الرُسُلَ ( الرَسُوْلَ )</a:t>
                      </a:r>
                      <a:endParaRPr lang="id-ID" b="1" dirty="0" smtClean="0">
                        <a:latin typeface="Traditional Arabic" pitchFamily="18" charset="-78"/>
                        <a:cs typeface="Traditional Arabic" pitchFamily="18" charset="-78"/>
                      </a:endParaRPr>
                    </a:p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المَسَاجِدَ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( المَسْجِدَ)</a:t>
                      </a:r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kata yang menunjukkan makna banyak, tetapi tidak beraturan. Terkadang huruf di</a:t>
                      </a:r>
                      <a:r>
                        <a:rPr lang="id-ID" sz="1200" baseline="0" dirty="0" smtClean="0"/>
                        <a:t> kurangi, terkadang di tambah. </a:t>
                      </a:r>
                      <a:endParaRPr lang="en-US" sz="1200" dirty="0"/>
                    </a:p>
                  </a:txBody>
                  <a:tcPr/>
                </a:tc>
              </a:tr>
              <a:tr h="8135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A" sz="14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id-ID" sz="14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ar-SA" sz="14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fi’il mudhori’  + ( faktor penasob /</a:t>
                      </a:r>
                      <a:r>
                        <a:rPr lang="id-ID" sz="14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id-ID" sz="1400" i="1" baseline="0" dirty="0" smtClean="0">
                          <a:solidFill>
                            <a:srgbClr val="002060"/>
                          </a:solidFill>
                        </a:rPr>
                        <a:t>amil nashob</a:t>
                      </a:r>
                      <a:r>
                        <a:rPr lang="id-ID" sz="1400" baseline="0" dirty="0" smtClean="0">
                          <a:solidFill>
                            <a:srgbClr val="002060"/>
                          </a:solidFill>
                        </a:rPr>
                        <a:t> )</a:t>
                      </a:r>
                      <a:r>
                        <a:rPr lang="ar-SA" sz="1400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لَنْ يَضْرِبَ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Kata kerja bentuk sekarang atau akan datang, huruf</a:t>
                      </a:r>
                      <a:r>
                        <a:rPr lang="id-ID" sz="1200" baseline="0" dirty="0" smtClean="0"/>
                        <a:t> akhirnya terbebbas dari huruf ilat 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( 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واي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)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r>
                        <a:rPr lang="id-ID" sz="1200" baseline="0" dirty="0" smtClean="0"/>
                        <a:t>dan terbebas dari tambahan</a:t>
                      </a:r>
                      <a:r>
                        <a:rPr lang="id-ID" sz="1200" b="1" baseline="0" dirty="0" smtClean="0"/>
                        <a:t> 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(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ون – ان – ين 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)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pPr algn="l"/>
                      <a:r>
                        <a:rPr lang="ar-SA" dirty="0" smtClean="0"/>
                        <a:t>2</a:t>
                      </a:r>
                      <a:r>
                        <a:rPr lang="id-ID" dirty="0" smtClean="0"/>
                        <a:t>.</a:t>
                      </a:r>
                      <a:r>
                        <a:rPr lang="id-ID" baseline="0" dirty="0" smtClean="0"/>
                        <a:t> Alif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2. asma’ khomsah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أبَاكَ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, أخَاكَ, حَمَاكَ, فَاكَ, ذَامَالٍ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Isim</a:t>
                      </a:r>
                      <a:r>
                        <a:rPr lang="id-ID" sz="1200" baseline="0" dirty="0" smtClean="0"/>
                        <a:t> yang lima </a:t>
                      </a:r>
                      <a:endParaRPr lang="en-US" sz="1200" dirty="0"/>
                    </a:p>
                  </a:txBody>
                  <a:tcPr/>
                </a:tc>
              </a:tr>
              <a:tr h="617165">
                <a:tc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3. Kasroh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3. Jamak</a:t>
                      </a:r>
                      <a:r>
                        <a:rPr lang="id-ID" sz="1400" baseline="0" dirty="0" smtClean="0">
                          <a:solidFill>
                            <a:srgbClr val="002060"/>
                          </a:solidFill>
                        </a:rPr>
                        <a:t> mu’annas salim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المُسْلِمَاتِ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(المُسْلِمَةَ)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Kata</a:t>
                      </a:r>
                      <a:r>
                        <a:rPr lang="id-ID" sz="1200" baseline="0" dirty="0" smtClean="0"/>
                        <a:t> yang menunjukkan makna banyak, dengan ditambah alif dan ta’ 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ت)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ا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), </a:t>
                      </a:r>
                      <a:r>
                        <a:rPr lang="id-ID" sz="1200" baseline="0" dirty="0" smtClean="0"/>
                        <a:t>serta perubahannya beraturan. </a:t>
                      </a:r>
                      <a:endParaRPr lang="en-US" sz="1200" dirty="0"/>
                    </a:p>
                  </a:txBody>
                  <a:tcPr/>
                </a:tc>
              </a:tr>
              <a:tr h="785482">
                <a:tc rowSpan="2">
                  <a:txBody>
                    <a:bodyPr/>
                    <a:lstStyle/>
                    <a:p>
                      <a:pPr algn="l"/>
                      <a:r>
                        <a:rPr lang="ar-SA" dirty="0" smtClean="0"/>
                        <a:t>4</a:t>
                      </a:r>
                      <a:r>
                        <a:rPr lang="id-ID" dirty="0" smtClean="0"/>
                        <a:t>.</a:t>
                      </a:r>
                      <a:r>
                        <a:rPr lang="id-ID" baseline="0" dirty="0" smtClean="0"/>
                        <a:t> ya’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1. Jamak mudzakar salim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المُسْلِمِيْنَ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 ( المُسْلِمَ)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 smtClean="0"/>
                        <a:t>Kata</a:t>
                      </a:r>
                      <a:r>
                        <a:rPr lang="id-ID" sz="1200" baseline="0" dirty="0" smtClean="0"/>
                        <a:t> yang menunjukkan makna banyak, dengan ditambah wau dan nun 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(</a:t>
                      </a:r>
                      <a:r>
                        <a:rPr lang="ar-SA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ون</a:t>
                      </a:r>
                      <a:r>
                        <a:rPr lang="id-ID" sz="1400" b="1" baseline="0" dirty="0" smtClean="0">
                          <a:solidFill>
                            <a:srgbClr val="C0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), </a:t>
                      </a:r>
                      <a:r>
                        <a:rPr lang="id-ID" sz="1200" baseline="0" dirty="0" smtClean="0"/>
                        <a:t>serta perubahannya beraturan. </a:t>
                      </a:r>
                      <a:endParaRPr lang="en-US" sz="1200" dirty="0" smtClean="0"/>
                    </a:p>
                  </a:txBody>
                  <a:tcPr/>
                </a:tc>
              </a:tr>
              <a:tr h="3976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1. Isim tasniyyah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المُسْلِمَيْنِ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Isim yang menunjukkan makna dua</a:t>
                      </a:r>
                      <a:endParaRPr lang="en-US" sz="1200" dirty="0"/>
                    </a:p>
                  </a:txBody>
                  <a:tcPr/>
                </a:tc>
              </a:tr>
              <a:tr h="908427"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5</a:t>
                      </a:r>
                      <a:r>
                        <a:rPr lang="id-ID" sz="1200" dirty="0" smtClean="0"/>
                        <a:t>. Membuang</a:t>
                      </a:r>
                      <a:r>
                        <a:rPr lang="id-ID" sz="1200" baseline="0" dirty="0" smtClean="0"/>
                        <a:t> </a:t>
                      </a:r>
                      <a:r>
                        <a:rPr lang="id-ID" sz="1200" dirty="0" smtClean="0"/>
                        <a:t>Nun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002060"/>
                          </a:solidFill>
                        </a:rPr>
                        <a:t>1. af’al khomsah + ( faktor prnashob / </a:t>
                      </a:r>
                      <a:r>
                        <a:rPr lang="id-ID" sz="1400" i="1" dirty="0" smtClean="0">
                          <a:solidFill>
                            <a:srgbClr val="002060"/>
                          </a:solidFill>
                        </a:rPr>
                        <a:t>amil nashob</a:t>
                      </a:r>
                      <a:r>
                        <a:rPr lang="id-ID" sz="1400" i="1" baseline="0" dirty="0" smtClean="0">
                          <a:solidFill>
                            <a:srgbClr val="002060"/>
                          </a:solidFill>
                        </a:rPr>
                        <a:t> )</a:t>
                      </a:r>
                      <a:endParaRPr lang="en-US" sz="1400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لَنْ يَفْعُلُوْا – لَنْ يَفْعُلَا</a:t>
                      </a:r>
                    </a:p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لَنْ 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تَفْعُلُوْا – </a:t>
                      </a:r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لَنْ 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تَفْعُلَا</a:t>
                      </a:r>
                    </a:p>
                    <a:p>
                      <a:pPr algn="r"/>
                      <a:r>
                        <a:rPr lang="ar-SA" b="1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لَنْ </a:t>
                      </a:r>
                      <a:r>
                        <a:rPr lang="ar-SA" b="1" baseline="0" dirty="0" smtClean="0">
                          <a:latin typeface="Traditional Arabic" pitchFamily="18" charset="-78"/>
                          <a:cs typeface="Traditional Arabic" pitchFamily="18" charset="-78"/>
                        </a:rPr>
                        <a:t>تَفْعُلِيْ  </a:t>
                      </a:r>
                      <a:endParaRPr lang="en-US" b="1" dirty="0"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Fiil yang lima,</a:t>
                      </a:r>
                      <a:r>
                        <a:rPr lang="id-ID" sz="1200" baseline="0" dirty="0" smtClean="0"/>
                        <a:t> didahului ya’ / ta, di akhiri alif-nun,wau-nun,ya’nun </a:t>
                      </a:r>
                      <a:endParaRPr lang="en-US" sz="1200" dirty="0"/>
                    </a:p>
                  </a:txBody>
                  <a:tcPr/>
                </a:tc>
              </a:tr>
              <a:tr h="841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rgbClr val="FF0000"/>
                          </a:solidFill>
                        </a:rPr>
                        <a:t>Amil</a:t>
                      </a:r>
                      <a:r>
                        <a:rPr lang="id-ID" sz="1400" b="1" baseline="0" dirty="0" smtClean="0">
                          <a:solidFill>
                            <a:srgbClr val="FF0000"/>
                          </a:solidFill>
                        </a:rPr>
                        <a:t> nashob 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A" b="1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أَنْ – لَنْ – إذَنْ – كَيْ</a:t>
                      </a:r>
                      <a:r>
                        <a:rPr lang="ar-SA" b="1" baseline="0" dirty="0" smtClean="0">
                          <a:solidFill>
                            <a:srgbClr val="FF0000"/>
                          </a:solidFill>
                          <a:latin typeface="Traditional Arabic" pitchFamily="18" charset="-78"/>
                          <a:cs typeface="Traditional Arabic" pitchFamily="18" charset="-78"/>
                        </a:rPr>
                        <a:t> – ل (كَي) – ل (جحود) –ف – و - أو </a:t>
                      </a:r>
                      <a:endParaRPr lang="en-US" b="1" dirty="0">
                        <a:solidFill>
                          <a:srgbClr val="FF0000"/>
                        </a:solidFill>
                        <a:latin typeface="Traditional Arabic" pitchFamily="18" charset="-78"/>
                        <a:cs typeface="Traditional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Huruf</a:t>
                      </a:r>
                      <a:r>
                        <a:rPr lang="id-ID" sz="1200" baseline="0" dirty="0" smtClean="0"/>
                        <a:t> ini disebut amil nashob, fiil mudhori’ yang jatuh setelahnya beri’rab nashob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40618" y="-387424"/>
            <a:ext cx="4675598" cy="1054250"/>
          </a:xfrm>
        </p:spPr>
        <p:txBody>
          <a:bodyPr/>
          <a:lstStyle/>
          <a:p>
            <a:r>
              <a:rPr lang="id-ID" sz="1800" dirty="0" smtClean="0"/>
              <a:t>Tanda – tanda I’rab nashob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36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1054250"/>
          </a:xfrm>
        </p:spPr>
        <p:txBody>
          <a:bodyPr/>
          <a:lstStyle/>
          <a:p>
            <a:r>
              <a:rPr lang="id-ID" sz="3200" dirty="0" smtClean="0"/>
              <a:t>Carilah tanda  i’rab nashob!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1" y="1122211"/>
            <a:ext cx="7739957" cy="547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40870" y="10434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8144" y="1634316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Isim mufrad, fathah 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4442" y="19113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52057" y="2620655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C00000"/>
                </a:solidFill>
              </a:rPr>
              <a:t>Isim mufrad, fathah 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4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8806" y="-99392"/>
            <a:ext cx="7756263" cy="1054250"/>
          </a:xfrm>
        </p:spPr>
        <p:txBody>
          <a:bodyPr/>
          <a:lstStyle/>
          <a:p>
            <a:r>
              <a:rPr lang="id-ID" sz="2800" dirty="0" smtClean="0"/>
              <a:t>Carilah tanda i’rab nashob!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0" t="14044" r="7684" b="18210"/>
          <a:stretch/>
        </p:blipFill>
        <p:spPr bwMode="auto">
          <a:xfrm>
            <a:off x="467544" y="947109"/>
            <a:ext cx="8352928" cy="529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9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599</TotalTime>
  <Words>1222</Words>
  <Application>Microsoft Office PowerPoint</Application>
  <PresentationFormat>On-screen Show (4:3)</PresentationFormat>
  <Paragraphs>368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Hardcover</vt:lpstr>
      <vt:lpstr>Menganalisa  tanda – tanda i’rab </vt:lpstr>
      <vt:lpstr>I’rab </vt:lpstr>
      <vt:lpstr>Pembagian i’rab </vt:lpstr>
      <vt:lpstr>1. Tanda – tanda i’rab rafa’</vt:lpstr>
      <vt:lpstr>Carilah tanda  i’rab rafa’!</vt:lpstr>
      <vt:lpstr>Carilah tanda i’rab rafa’!</vt:lpstr>
      <vt:lpstr>Tanda – tanda I’rab nashob</vt:lpstr>
      <vt:lpstr>Carilah tanda  i’rab nashob!</vt:lpstr>
      <vt:lpstr>Carilah tanda i’rab nashob!</vt:lpstr>
      <vt:lpstr>Tanda – tanda I’rab  jar</vt:lpstr>
      <vt:lpstr>Carilah tanda  i’rab nashob!</vt:lpstr>
      <vt:lpstr>Tanda – tanda I’rab  jazm </vt:lpstr>
      <vt:lpstr>Carilah tanda  i’rab jazm!</vt:lpstr>
      <vt:lpstr>Ringkasan tanda-tanda i’rab</vt:lpstr>
      <vt:lpstr>Latihan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I’RAB</dc:title>
  <dc:creator>KH. NASRUDDIN</dc:creator>
  <cp:lastModifiedBy>KH. NASRUDDIN</cp:lastModifiedBy>
  <cp:revision>47</cp:revision>
  <dcterms:created xsi:type="dcterms:W3CDTF">2021-12-24T22:38:42Z</dcterms:created>
  <dcterms:modified xsi:type="dcterms:W3CDTF">2022-01-06T01:31:31Z</dcterms:modified>
</cp:coreProperties>
</file>