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59" r:id="rId7"/>
    <p:sldId id="263" r:id="rId8"/>
    <p:sldId id="272" r:id="rId9"/>
    <p:sldId id="273" r:id="rId10"/>
    <p:sldId id="274" r:id="rId11"/>
    <p:sldId id="264" r:id="rId12"/>
    <p:sldId id="265" r:id="rId13"/>
    <p:sldId id="266" r:id="rId14"/>
    <p:sldId id="267" r:id="rId15"/>
    <p:sldId id="268" r:id="rId16"/>
    <p:sldId id="269" r:id="rId17"/>
    <p:sldId id="270" r:id="rId18"/>
    <p:sldId id="271" r:id="rId19"/>
    <p:sldId id="275"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0" d="100"/>
          <a:sy n="50" d="100"/>
        </p:scale>
        <p:origin x="-1956" y="-4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noAutofit/>
          </a:bodyPr>
          <a:lstStyle/>
          <a:p>
            <a:r>
              <a:rPr lang="en-US" sz="3600" dirty="0" smtClean="0">
                <a:cs typeface="Times New Roman" pitchFamily="18" charset="0"/>
              </a:rPr>
              <a:t>Weather Imaging </a:t>
            </a:r>
            <a:r>
              <a:rPr lang="en-US" sz="3600" dirty="0" err="1" smtClean="0">
                <a:cs typeface="Times New Roman" pitchFamily="18" charset="0"/>
              </a:rPr>
              <a:t>CubeSat</a:t>
            </a:r>
            <a:r>
              <a:rPr lang="en-US" sz="3600" dirty="0" smtClean="0">
                <a:cs typeface="Times New Roman" pitchFamily="18" charset="0"/>
              </a:rPr>
              <a:t> with Telemetry Transmission</a:t>
            </a:r>
            <a:br>
              <a:rPr lang="en-US" sz="3600" dirty="0" smtClean="0">
                <a:cs typeface="Times New Roman" pitchFamily="18" charset="0"/>
              </a:rPr>
            </a:br>
            <a:endParaRPr lang="en-US" sz="3600" dirty="0">
              <a:cs typeface="Times New Roman" pitchFamily="18" charset="0"/>
            </a:endParaRPr>
          </a:p>
        </p:txBody>
      </p:sp>
      <p:sp>
        <p:nvSpPr>
          <p:cNvPr id="3" name="Subtitle 2"/>
          <p:cNvSpPr>
            <a:spLocks noGrp="1"/>
          </p:cNvSpPr>
          <p:nvPr>
            <p:ph type="subTitle" idx="1"/>
          </p:nvPr>
        </p:nvSpPr>
        <p:spPr>
          <a:xfrm>
            <a:off x="3581400" y="3886200"/>
            <a:ext cx="4191000" cy="1752600"/>
          </a:xfrm>
        </p:spPr>
        <p:txBody>
          <a:bodyPr>
            <a:normAutofit/>
          </a:bodyPr>
          <a:lstStyle/>
          <a:p>
            <a:r>
              <a:rPr lang="en-US" dirty="0" smtClean="0">
                <a:solidFill>
                  <a:schemeClr val="tx1"/>
                </a:solidFill>
                <a:latin typeface="Times New Roman" pitchFamily="18" charset="0"/>
                <a:cs typeface="Times New Roman" pitchFamily="18" charset="0"/>
              </a:rPr>
              <a:t>Submitted by</a:t>
            </a:r>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r>
              <a:rPr lang="en-US" sz="2000" b="1" dirty="0" smtClean="0"/>
              <a:t>Technical Specifications of STM32</a:t>
            </a:r>
            <a:endParaRPr lang="en-US" sz="2000" dirty="0" smtClean="0"/>
          </a:p>
          <a:p>
            <a:r>
              <a:rPr lang="en-US" sz="2000" b="1" dirty="0" smtClean="0"/>
              <a:t> </a:t>
            </a:r>
            <a:endParaRPr lang="en-US" sz="2000" dirty="0" smtClean="0"/>
          </a:p>
          <a:p>
            <a:r>
              <a:rPr lang="en-US" sz="2000" dirty="0" smtClean="0"/>
              <a:t>Parameter	            Meaning</a:t>
            </a:r>
          </a:p>
          <a:p>
            <a:r>
              <a:rPr lang="en-US" sz="2000" dirty="0" smtClean="0"/>
              <a:t> </a:t>
            </a:r>
          </a:p>
          <a:p>
            <a:r>
              <a:rPr lang="en-US" sz="2000" dirty="0" smtClean="0"/>
              <a:t>Architecture	            32 bit ARM Cortex M3</a:t>
            </a:r>
          </a:p>
          <a:p>
            <a:r>
              <a:rPr lang="en-US" sz="2000" dirty="0" smtClean="0"/>
              <a:t>Operating Voltage	2.7V to 3.6V</a:t>
            </a:r>
          </a:p>
          <a:p>
            <a:r>
              <a:rPr lang="en-US" sz="2000" dirty="0" smtClean="0"/>
              <a:t>CPU Frequency	72 MHz</a:t>
            </a:r>
          </a:p>
          <a:p>
            <a:r>
              <a:rPr lang="en-US" sz="2000" dirty="0" smtClean="0"/>
              <a:t>Number of GPIO pins	37</a:t>
            </a:r>
          </a:p>
          <a:p>
            <a:r>
              <a:rPr lang="en-US" sz="2000" dirty="0" smtClean="0"/>
              <a:t>Number of PWM pins	12</a:t>
            </a:r>
          </a:p>
          <a:p>
            <a:r>
              <a:rPr lang="en-US" sz="2000" dirty="0" smtClean="0"/>
              <a:t>Analog Input Pins	10 (12 bit resolution)</a:t>
            </a:r>
          </a:p>
          <a:p>
            <a:r>
              <a:rPr lang="en-US" sz="2000" dirty="0" smtClean="0"/>
              <a:t>I2C Peripherals	2</a:t>
            </a:r>
          </a:p>
          <a:p>
            <a:r>
              <a:rPr lang="en-US" sz="2000" dirty="0" smtClean="0"/>
              <a:t>SPI Peripherals	2</a:t>
            </a:r>
          </a:p>
          <a:p>
            <a:r>
              <a:rPr lang="en-US" sz="2000" dirty="0" smtClean="0"/>
              <a:t>CAN 2.0 Peripheral	1</a:t>
            </a:r>
          </a:p>
          <a:p>
            <a:r>
              <a:rPr lang="en-US" sz="2000" dirty="0" smtClean="0"/>
              <a:t>Timers	3(16-bit),         1</a:t>
            </a:r>
          </a:p>
          <a:p>
            <a:r>
              <a:rPr lang="en-US" sz="2000" dirty="0" smtClean="0"/>
              <a:t>Flash Memory	        64KB</a:t>
            </a:r>
          </a:p>
          <a:p>
            <a:r>
              <a:rPr lang="en-US" sz="2000" dirty="0" smtClean="0"/>
              <a:t>RAM     	        20kB</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HC12 </a:t>
            </a:r>
            <a:br>
              <a:rPr lang="en-US" dirty="0" smtClean="0"/>
            </a:br>
            <a:endParaRPr lang="en-US" dirty="0"/>
          </a:p>
        </p:txBody>
      </p:sp>
      <p:sp>
        <p:nvSpPr>
          <p:cNvPr id="3" name="Content Placeholder 2"/>
          <p:cNvSpPr>
            <a:spLocks noGrp="1"/>
          </p:cNvSpPr>
          <p:nvPr>
            <p:ph idx="1"/>
          </p:nvPr>
        </p:nvSpPr>
        <p:spPr>
          <a:xfrm>
            <a:off x="-609600" y="1752600"/>
            <a:ext cx="8229600" cy="4525963"/>
          </a:xfrm>
        </p:spPr>
        <p:txBody>
          <a:bodyPr>
            <a:normAutofit/>
          </a:bodyPr>
          <a:lstStyle/>
          <a:p>
            <a:pPr>
              <a:buNone/>
            </a:pPr>
            <a:r>
              <a:rPr lang="en-US" sz="2000" dirty="0" smtClean="0"/>
              <a:t>The HC-12 is a half-duplex wireless serial communication module with 100 channels in the 433.4-473.0 MHz range that is capable of transmitting up to 1 km. This project will begin by using the HC-12 to create a wireless link between two computers and end with a second article that creates a simple wireless GPS </a:t>
            </a:r>
            <a:r>
              <a:rPr lang="en-US" sz="2000" dirty="0" err="1" smtClean="0"/>
              <a:t>tracker.The</a:t>
            </a:r>
            <a:r>
              <a:rPr lang="en-US" sz="2000" dirty="0" smtClean="0"/>
              <a:t> HC-12 is a half-duplex 20 </a:t>
            </a:r>
            <a:r>
              <a:rPr lang="en-US" sz="2000" dirty="0" err="1" smtClean="0"/>
              <a:t>dBm</a:t>
            </a:r>
            <a:r>
              <a:rPr lang="en-US" sz="2000" dirty="0" smtClean="0"/>
              <a:t> (100 </a:t>
            </a:r>
            <a:r>
              <a:rPr lang="en-US" sz="2000" dirty="0" err="1" smtClean="0"/>
              <a:t>mW</a:t>
            </a:r>
            <a:r>
              <a:rPr lang="en-US" sz="2000" dirty="0" smtClean="0"/>
              <a:t>) transmitter paired with a receiver that has -117 </a:t>
            </a:r>
            <a:r>
              <a:rPr lang="en-US" sz="2000" dirty="0" err="1" smtClean="0"/>
              <a:t>dBm</a:t>
            </a:r>
            <a:r>
              <a:rPr lang="en-US" sz="2000" dirty="0" smtClean="0"/>
              <a:t> (2×10-15 W) sensitivity at 5000 </a:t>
            </a:r>
            <a:r>
              <a:rPr lang="en-US" sz="2000" dirty="0" err="1" smtClean="0"/>
              <a:t>bps.Paired</a:t>
            </a:r>
            <a:r>
              <a:rPr lang="en-US" sz="2000" dirty="0" smtClean="0"/>
              <a:t> with an external antenna, these transceivers are capable of communicating up to and possibly slightly beyond 1 km in the open and are more than adequate for providing coverage throughout a typical house.</a:t>
            </a:r>
          </a:p>
          <a:p>
            <a:pPr>
              <a:buNone/>
            </a:pPr>
            <a:endParaRPr lang="en-US" sz="2000" dirty="0"/>
          </a:p>
        </p:txBody>
      </p:sp>
      <p:pic>
        <p:nvPicPr>
          <p:cNvPr id="4" name="Picture 3" descr="images (14).jpg"/>
          <p:cNvPicPr/>
          <p:nvPr/>
        </p:nvPicPr>
        <p:blipFill>
          <a:blip r:embed="rId2"/>
          <a:stretch>
            <a:fillRect/>
          </a:stretch>
        </p:blipFill>
        <p:spPr>
          <a:xfrm>
            <a:off x="3581400" y="4495800"/>
            <a:ext cx="2209800" cy="16938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Buzzer</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sz="2000" dirty="0" smtClean="0"/>
              <a:t>An audio signaling device like a beeper or buzzer may be electromechanical or piezoelectric or mechanical type. The main function of this is to convert the signal from audio to sound. Generally, it is powered through DC voltage and used in timers, alarm devices, printers, alarms, computers, etc. Based on the various designs, it can generate different sounds like alarm, music, bell &amp; siren.</a:t>
            </a:r>
            <a:r>
              <a:rPr lang="en-US" sz="2000" b="1" u="sng" dirty="0" smtClean="0"/>
              <a:t> </a:t>
            </a:r>
            <a:endParaRPr lang="en-US" sz="2000" dirty="0" smtClean="0"/>
          </a:p>
          <a:p>
            <a:pPr>
              <a:buNone/>
            </a:pPr>
            <a:endParaRPr lang="en-US" sz="2000" dirty="0"/>
          </a:p>
        </p:txBody>
      </p:sp>
      <p:pic>
        <p:nvPicPr>
          <p:cNvPr id="4" name="Picture 3" descr="Buzzer-Pin-Configuration-272x300.jpg"/>
          <p:cNvPicPr/>
          <p:nvPr/>
        </p:nvPicPr>
        <p:blipFill>
          <a:blip r:embed="rId2"/>
          <a:stretch>
            <a:fillRect/>
          </a:stretch>
        </p:blipFill>
        <p:spPr>
          <a:xfrm>
            <a:off x="4114800" y="4191000"/>
            <a:ext cx="1049897" cy="11579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1N4007</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000" dirty="0" smtClean="0"/>
              <a:t>Diodes are used to convert AC into DC these are used as half wave rectifier or full wave rectifier. Three points must he kept in mind while using any type of diode. </a:t>
            </a:r>
          </a:p>
          <a:p>
            <a:pPr lvl="0"/>
            <a:r>
              <a:rPr lang="en-US" sz="2000" dirty="0" smtClean="0"/>
              <a:t>Maximum forward current capacity </a:t>
            </a:r>
          </a:p>
          <a:p>
            <a:pPr lvl="0"/>
            <a:r>
              <a:rPr lang="en-US" sz="2000" dirty="0" smtClean="0"/>
              <a:t>Maximum reverse voltage capacity </a:t>
            </a:r>
          </a:p>
          <a:p>
            <a:pPr lvl="0"/>
            <a:r>
              <a:rPr lang="en-US" sz="2000" dirty="0" smtClean="0"/>
              <a:t>Maximum forward voltage capacity </a:t>
            </a:r>
          </a:p>
          <a:p>
            <a:endParaRPr lang="en-US" sz="2000" dirty="0"/>
          </a:p>
        </p:txBody>
      </p:sp>
      <p:pic>
        <p:nvPicPr>
          <p:cNvPr id="4" name="il_fi" descr="http://www.machsources.com/productimages/5046/1n40011n40041n4007-diodes.jpg"/>
          <p:cNvPicPr/>
          <p:nvPr/>
        </p:nvPicPr>
        <p:blipFill>
          <a:blip r:embed="rId2" cstate="print"/>
          <a:srcRect/>
          <a:stretch>
            <a:fillRect/>
          </a:stretch>
        </p:blipFill>
        <p:spPr bwMode="auto">
          <a:xfrm>
            <a:off x="3657600" y="4114800"/>
            <a:ext cx="1605469" cy="148833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Resistors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sz="2000" dirty="0" smtClean="0"/>
              <a:t>A resistor is a two-terminal electronic component designed to oppose an electric current by producing a voltage drop between its terminals in proportion to the current, that is, in accordance with Ohm's law:</a:t>
            </a:r>
          </a:p>
          <a:p>
            <a:pPr>
              <a:buNone/>
            </a:pPr>
            <a:endParaRPr lang="en-US" dirty="0" smtClean="0"/>
          </a:p>
          <a:p>
            <a:pPr>
              <a:buNone/>
            </a:pPr>
            <a:r>
              <a:rPr lang="en-US" sz="2000" i="1" dirty="0" smtClean="0"/>
              <a:t>  </a:t>
            </a:r>
            <a:r>
              <a:rPr lang="en-US" sz="2000" i="1" dirty="0" smtClean="0"/>
              <a:t>                                           </a:t>
            </a:r>
            <a:r>
              <a:rPr lang="en-US" sz="2000" i="1" dirty="0" smtClean="0"/>
              <a:t>V</a:t>
            </a:r>
            <a:r>
              <a:rPr lang="en-US" sz="2000" dirty="0" smtClean="0"/>
              <a:t> = </a:t>
            </a:r>
            <a:r>
              <a:rPr lang="en-US" sz="2000" i="1" dirty="0" smtClean="0"/>
              <a:t>IR</a:t>
            </a:r>
            <a:endParaRPr lang="en-US" sz="2000" dirty="0" smtClean="0"/>
          </a:p>
          <a:p>
            <a:endParaRPr lang="en-US" dirty="0"/>
          </a:p>
        </p:txBody>
      </p:sp>
      <p:pic>
        <p:nvPicPr>
          <p:cNvPr id="4" name="Picture 3" descr="C:\Documents and Settings\admin\Desktop\extra datasheets\RESISTOR.jpg"/>
          <p:cNvPicPr/>
          <p:nvPr/>
        </p:nvPicPr>
        <p:blipFill>
          <a:blip r:embed="rId2" cstate="print"/>
          <a:srcRect/>
          <a:stretch>
            <a:fillRect/>
          </a:stretch>
        </p:blipFill>
        <p:spPr bwMode="auto">
          <a:xfrm>
            <a:off x="2514600" y="4114800"/>
            <a:ext cx="4076700" cy="21431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u="sng" dirty="0" smtClean="0"/>
              <a:t>Capacitors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sz="2000" dirty="0" smtClean="0"/>
              <a:t>A capacitor or condenser is a passive electronic component consisting of a pair of conductors separated by a dielectric. When a voltage potential difference exists between the conductors, an electric field is present in the dielectric. This field stores energy and produces a mechanical force between the plates. The effect is greatest between wide, flat, parallel, narrowly separated conductors.</a:t>
            </a:r>
          </a:p>
          <a:p>
            <a:pPr>
              <a:buNone/>
            </a:pPr>
            <a:endParaRPr lang="en-US" sz="2000" dirty="0"/>
          </a:p>
        </p:txBody>
      </p:sp>
      <p:pic>
        <p:nvPicPr>
          <p:cNvPr id="4" name="Picture 3" descr="C:\Documents and Settings\admin\Desktop\extra datasheets\ELECTROLYTIC CAP.jpg"/>
          <p:cNvPicPr/>
          <p:nvPr/>
        </p:nvPicPr>
        <p:blipFill>
          <a:blip r:embed="rId2" cstate="print"/>
          <a:srcRect/>
          <a:stretch>
            <a:fillRect/>
          </a:stretch>
        </p:blipFill>
        <p:spPr bwMode="auto">
          <a:xfrm>
            <a:off x="1600200" y="3581400"/>
            <a:ext cx="2286000" cy="2819400"/>
          </a:xfrm>
          <a:prstGeom prst="rect">
            <a:avLst/>
          </a:prstGeom>
          <a:noFill/>
          <a:ln w="9525">
            <a:noFill/>
            <a:miter lim="800000"/>
            <a:headEnd/>
            <a:tailEnd/>
          </a:ln>
        </p:spPr>
      </p:pic>
      <p:pic>
        <p:nvPicPr>
          <p:cNvPr id="5" name="Picture 4" descr="C:\Documents and Settings\admin\Desktop\extra datasheets\Ceramic-Capacitors.jpg"/>
          <p:cNvPicPr/>
          <p:nvPr/>
        </p:nvPicPr>
        <p:blipFill>
          <a:blip r:embed="rId3" cstate="print"/>
          <a:srcRect/>
          <a:stretch>
            <a:fillRect/>
          </a:stretch>
        </p:blipFill>
        <p:spPr bwMode="auto">
          <a:xfrm>
            <a:off x="4495800" y="3581400"/>
            <a:ext cx="2252573" cy="282926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
            </a:r>
            <a:br>
              <a:rPr lang="en-US" dirty="0" smtClean="0"/>
            </a:br>
            <a:r>
              <a:rPr lang="en-US" dirty="0" smtClean="0"/>
              <a:t>Dht11–temperature And Humidity Sensor</a:t>
            </a:r>
            <a:br>
              <a:rPr lang="en-US" dirty="0" smtClean="0"/>
            </a:br>
            <a:endParaRPr lang="en-US" dirty="0"/>
          </a:p>
        </p:txBody>
      </p:sp>
      <p:sp>
        <p:nvSpPr>
          <p:cNvPr id="3" name="Content Placeholder 2"/>
          <p:cNvSpPr>
            <a:spLocks noGrp="1"/>
          </p:cNvSpPr>
          <p:nvPr>
            <p:ph idx="1"/>
          </p:nvPr>
        </p:nvSpPr>
        <p:spPr/>
        <p:txBody>
          <a:bodyPr>
            <a:noAutofit/>
          </a:bodyPr>
          <a:lstStyle/>
          <a:p>
            <a:pPr>
              <a:buNone/>
            </a:pPr>
            <a:r>
              <a:rPr lang="en-US" sz="2000" dirty="0" smtClean="0"/>
              <a:t>The DHT11 is a commonly used Temperature and humidity sensor that comes with a dedicated NTC to measure temperature and an 8-bit microcontroller to output the values of temperature and humidity as serial data</a:t>
            </a:r>
            <a:r>
              <a:rPr lang="en-US" sz="2000" dirty="0" smtClean="0"/>
              <a:t>.</a:t>
            </a:r>
          </a:p>
          <a:p>
            <a:pPr>
              <a:buNone/>
            </a:pPr>
            <a:r>
              <a:rPr lang="en-US" sz="2000" dirty="0" smtClean="0"/>
              <a:t>The DHT11 is a commonly used Temperature and humidity sensor. The sensor comes with a dedicated NTC to measure temperature and an 8-bit microcontroller to output the values of temperature and humidity as serial data. The sensor is also factory calibrated and hence easy to interface with other microcontrollers.</a:t>
            </a:r>
          </a:p>
          <a:p>
            <a:pPr>
              <a:buNone/>
            </a:pPr>
            <a:endParaRPr lang="en-US" sz="2000" dirty="0" smtClean="0"/>
          </a:p>
          <a:p>
            <a:pPr>
              <a:buNone/>
            </a:pPr>
            <a:endParaRPr lang="en-US" sz="2000" dirty="0"/>
          </a:p>
        </p:txBody>
      </p:sp>
      <p:pic>
        <p:nvPicPr>
          <p:cNvPr id="4" name="Picture 3" descr="DHT11–Temperature-Sensor-Pinout.jpg"/>
          <p:cNvPicPr/>
          <p:nvPr/>
        </p:nvPicPr>
        <p:blipFill>
          <a:blip r:embed="rId2"/>
          <a:stretch>
            <a:fillRect/>
          </a:stretch>
        </p:blipFill>
        <p:spPr>
          <a:xfrm>
            <a:off x="3810000" y="4495800"/>
            <a:ext cx="1740770" cy="158410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Magnetometer</a:t>
            </a:r>
            <a:endParaRPr lang="en-US" dirty="0"/>
          </a:p>
        </p:txBody>
      </p:sp>
      <p:sp>
        <p:nvSpPr>
          <p:cNvPr id="3" name="Content Placeholder 2"/>
          <p:cNvSpPr>
            <a:spLocks noGrp="1"/>
          </p:cNvSpPr>
          <p:nvPr>
            <p:ph idx="1"/>
          </p:nvPr>
        </p:nvSpPr>
        <p:spPr/>
        <p:txBody>
          <a:bodyPr>
            <a:normAutofit/>
          </a:bodyPr>
          <a:lstStyle/>
          <a:p>
            <a:r>
              <a:rPr lang="en-US" sz="2000" dirty="0" smtClean="0"/>
              <a:t>The HMC5883L is a triple-axis magnetometer compass, which uses I2C for communication. This Module consists of an on-board voltage regulator allowing you to power the module with voltages between 3.3V and 6V.</a:t>
            </a:r>
          </a:p>
          <a:p>
            <a:r>
              <a:rPr lang="en-US" sz="2000" dirty="0" smtClean="0"/>
              <a:t>This HMC5883L Magnetometer Module consists of an HMC5883L Magnetometer IC, Voltage Regulator IC, resistors, and capacitors in an integrated circuit. Different manufacturers use a different voltage regulator IC. Most of the modules use XC6206P332MR (662K) IC.</a:t>
            </a:r>
          </a:p>
          <a:p>
            <a:pPr>
              <a:buNone/>
            </a:pPr>
            <a:endParaRPr lang="en-US" sz="2000" dirty="0"/>
          </a:p>
        </p:txBody>
      </p:sp>
      <p:pic>
        <p:nvPicPr>
          <p:cNvPr id="4" name="Picture 3" descr="C:\Users\Nevon\Downloads\HMC5882.jpg"/>
          <p:cNvPicPr/>
          <p:nvPr/>
        </p:nvPicPr>
        <p:blipFill>
          <a:blip r:embed="rId2"/>
          <a:srcRect/>
          <a:stretch>
            <a:fillRect/>
          </a:stretch>
        </p:blipFill>
        <p:spPr bwMode="auto">
          <a:xfrm>
            <a:off x="3657600" y="4038600"/>
            <a:ext cx="1774581" cy="1774581"/>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LM 358</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sz="2000" dirty="0" smtClean="0"/>
              <a:t>LM358 IC is a dual operational amplifier integrated circuit with two Op-Amp powered by a common power supply. It consists of two independent compensated operational amplifiers with low power and high gain frequency</a:t>
            </a:r>
            <a:r>
              <a:rPr lang="en-US" sz="2000" dirty="0" smtClean="0"/>
              <a:t>.</a:t>
            </a:r>
          </a:p>
          <a:p>
            <a:pPr>
              <a:buNone/>
            </a:pPr>
            <a:endParaRPr lang="en-US" sz="2000" dirty="0" smtClean="0"/>
          </a:p>
          <a:p>
            <a:pPr>
              <a:buNone/>
            </a:pPr>
            <a:endParaRPr lang="en-US" sz="2000" dirty="0"/>
          </a:p>
        </p:txBody>
      </p:sp>
      <p:pic>
        <p:nvPicPr>
          <p:cNvPr id="4" name="Picture 3" descr="LM358.jpg"/>
          <p:cNvPicPr/>
          <p:nvPr/>
        </p:nvPicPr>
        <p:blipFill>
          <a:blip r:embed="rId2"/>
          <a:stretch>
            <a:fillRect/>
          </a:stretch>
        </p:blipFill>
        <p:spPr>
          <a:xfrm>
            <a:off x="3505200" y="3505200"/>
            <a:ext cx="2377440" cy="133807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Mini Buck Module</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000" dirty="0" smtClean="0"/>
              <a:t>The Mini360 is a small but efficient buck converter module built around the MP2307 from </a:t>
            </a:r>
            <a:r>
              <a:rPr lang="en-US" sz="2000" dirty="0" err="1" smtClean="0"/>
              <a:t>Monolithicpower</a:t>
            </a:r>
            <a:r>
              <a:rPr lang="en-US" sz="2000" dirty="0" smtClean="0"/>
              <a:t>. This Module is capable of outputting an adjustable DC voltage of 1-17V range, with an input voltage range of 4.75-23V DC. It has a maximum surge current of 3A, while the recommended maximum continuous current is 1.8A. The Output voltage can be adjusted using the onboard potentiometer. </a:t>
            </a:r>
          </a:p>
          <a:p>
            <a:endParaRPr lang="en-US" sz="2000" dirty="0"/>
          </a:p>
        </p:txBody>
      </p:sp>
      <p:pic>
        <p:nvPicPr>
          <p:cNvPr id="4" name="Picture 3" descr="C:\Users\Nevon\Downloads\Mini360-Module.jpg"/>
          <p:cNvPicPr/>
          <p:nvPr/>
        </p:nvPicPr>
        <p:blipFill>
          <a:blip r:embed="rId2" cstate="print"/>
          <a:srcRect/>
          <a:stretch>
            <a:fillRect/>
          </a:stretch>
        </p:blipFill>
        <p:spPr bwMode="auto">
          <a:xfrm>
            <a:off x="3505200" y="4038600"/>
            <a:ext cx="1893833" cy="126148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components</a:t>
            </a:r>
            <a:endParaRPr lang="en-US" dirty="0"/>
          </a:p>
        </p:txBody>
      </p:sp>
      <p:sp>
        <p:nvSpPr>
          <p:cNvPr id="3" name="Content Placeholder 2"/>
          <p:cNvSpPr>
            <a:spLocks noGrp="1"/>
          </p:cNvSpPr>
          <p:nvPr>
            <p:ph idx="1"/>
          </p:nvPr>
        </p:nvSpPr>
        <p:spPr/>
        <p:txBody>
          <a:bodyPr>
            <a:normAutofit fontScale="47500" lnSpcReduction="20000"/>
          </a:bodyPr>
          <a:lstStyle/>
          <a:p>
            <a:pPr lvl="0"/>
            <a:r>
              <a:rPr lang="en-US" dirty="0" smtClean="0"/>
              <a:t>Stm32 Controller</a:t>
            </a:r>
          </a:p>
          <a:p>
            <a:pPr lvl="0"/>
            <a:r>
              <a:rPr lang="en-US" dirty="0" smtClean="0"/>
              <a:t>Atmega328</a:t>
            </a:r>
          </a:p>
          <a:p>
            <a:pPr lvl="0"/>
            <a:r>
              <a:rPr lang="en-US" dirty="0" smtClean="0"/>
              <a:t>Battery</a:t>
            </a:r>
          </a:p>
          <a:p>
            <a:pPr lvl="0"/>
            <a:r>
              <a:rPr lang="en-US" dirty="0" smtClean="0"/>
              <a:t>Solar Panels</a:t>
            </a:r>
          </a:p>
          <a:p>
            <a:pPr lvl="0"/>
            <a:r>
              <a:rPr lang="en-US" dirty="0" smtClean="0"/>
              <a:t>Camera Module</a:t>
            </a:r>
          </a:p>
          <a:p>
            <a:pPr lvl="0"/>
            <a:r>
              <a:rPr lang="en-US" dirty="0" smtClean="0"/>
              <a:t>Magnetometer</a:t>
            </a:r>
          </a:p>
          <a:p>
            <a:pPr lvl="0"/>
            <a:r>
              <a:rPr lang="en-US" dirty="0" smtClean="0"/>
              <a:t>Infrared Sensor</a:t>
            </a:r>
          </a:p>
          <a:p>
            <a:pPr lvl="0"/>
            <a:r>
              <a:rPr lang="en-US" dirty="0" smtClean="0"/>
              <a:t>Temperature Sensor</a:t>
            </a:r>
          </a:p>
          <a:p>
            <a:pPr lvl="0"/>
            <a:r>
              <a:rPr lang="en-US" dirty="0" smtClean="0"/>
              <a:t>OLED </a:t>
            </a:r>
          </a:p>
          <a:p>
            <a:pPr lvl="0"/>
            <a:r>
              <a:rPr lang="en-US" dirty="0" smtClean="0"/>
              <a:t>Buzzer</a:t>
            </a:r>
          </a:p>
          <a:p>
            <a:pPr lvl="0"/>
            <a:r>
              <a:rPr lang="en-US" dirty="0" smtClean="0"/>
              <a:t>LED’s</a:t>
            </a:r>
          </a:p>
          <a:p>
            <a:pPr lvl="0"/>
            <a:r>
              <a:rPr lang="en-US" dirty="0" smtClean="0"/>
              <a:t>PCB Board</a:t>
            </a:r>
          </a:p>
          <a:p>
            <a:pPr lvl="0"/>
            <a:r>
              <a:rPr lang="en-US" dirty="0" smtClean="0"/>
              <a:t>Resistors</a:t>
            </a:r>
          </a:p>
          <a:p>
            <a:pPr lvl="0"/>
            <a:r>
              <a:rPr lang="en-US" dirty="0" smtClean="0"/>
              <a:t>Capacitors</a:t>
            </a:r>
          </a:p>
          <a:p>
            <a:pPr lvl="0"/>
            <a:r>
              <a:rPr lang="en-US" dirty="0" smtClean="0"/>
              <a:t>Transistors</a:t>
            </a:r>
          </a:p>
          <a:p>
            <a:pPr lvl="0"/>
            <a:r>
              <a:rPr lang="en-US" dirty="0" smtClean="0"/>
              <a:t>Cables and Connectors</a:t>
            </a:r>
          </a:p>
          <a:p>
            <a:pPr lvl="0"/>
            <a:r>
              <a:rPr lang="en-US" dirty="0" err="1" smtClean="0"/>
              <a:t>Cubesat</a:t>
            </a:r>
            <a:r>
              <a:rPr lang="en-US" dirty="0" smtClean="0"/>
              <a:t> Frame</a:t>
            </a:r>
          </a:p>
          <a:p>
            <a:pPr lvl="0"/>
            <a:r>
              <a:rPr lang="en-US" dirty="0" smtClean="0"/>
              <a:t>Nuts and Bolts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err="1" smtClean="0"/>
              <a:t>Oled</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000" dirty="0" smtClean="0"/>
              <a:t>To start with let us understand what these OLED displays mean. The term OLED stands for “</a:t>
            </a:r>
            <a:r>
              <a:rPr lang="en-US" sz="2000" i="1" dirty="0" smtClean="0"/>
              <a:t>Organic Light emitting diode” </a:t>
            </a:r>
            <a:r>
              <a:rPr lang="en-US" sz="2000" dirty="0" smtClean="0"/>
              <a:t>it uses the same technology that is used in most of our televisions but has fewer pixels compared to them.  It is real fun to have these cool looking display modules to be interfaced with the Microcontrollers since it will make our projects look cool.</a:t>
            </a:r>
          </a:p>
          <a:p>
            <a:endParaRPr lang="en-US" sz="2000" dirty="0"/>
          </a:p>
        </p:txBody>
      </p:sp>
      <p:pic>
        <p:nvPicPr>
          <p:cNvPr id="4" name="Picture 3" descr="C:\Users\Nevon\Downloads\0.96 OLED.jpg"/>
          <p:cNvPicPr/>
          <p:nvPr/>
        </p:nvPicPr>
        <p:blipFill>
          <a:blip r:embed="rId2"/>
          <a:srcRect/>
          <a:stretch>
            <a:fillRect/>
          </a:stretch>
        </p:blipFill>
        <p:spPr bwMode="auto">
          <a:xfrm>
            <a:off x="3810000" y="3581400"/>
            <a:ext cx="1587062" cy="158706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Light Sensor</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buNone/>
            </a:pPr>
            <a:r>
              <a:rPr lang="en-US" sz="2000" dirty="0" smtClean="0"/>
              <a:t>BH1750 is a digital ambient light sensor that is used commonly used in mobile phones to manipulate the screen brightness based on the environment lighting. This sensor can accurately measure the LUX value of light up to 65535lx.</a:t>
            </a:r>
          </a:p>
          <a:p>
            <a:pPr>
              <a:buNone/>
            </a:pPr>
            <a:r>
              <a:rPr lang="en-US" sz="2000" b="1" dirty="0" smtClean="0"/>
              <a:t>BH1750 Features</a:t>
            </a:r>
            <a:endParaRPr lang="en-US" sz="2000" dirty="0" smtClean="0"/>
          </a:p>
          <a:p>
            <a:pPr lvl="0"/>
            <a:r>
              <a:rPr lang="en-US" sz="2000" dirty="0" smtClean="0"/>
              <a:t>Power Supply: 2.4V-3.6V (typically 3.0V)</a:t>
            </a:r>
          </a:p>
          <a:p>
            <a:pPr lvl="0"/>
            <a:r>
              <a:rPr lang="en-US" sz="2000" dirty="0" smtClean="0"/>
              <a:t>Less current consumption: 0.12mA</a:t>
            </a:r>
          </a:p>
          <a:p>
            <a:pPr lvl="0"/>
            <a:r>
              <a:rPr lang="en-US" sz="2000" dirty="0" smtClean="0"/>
              <a:t>Measuring Rang: 1-65535lx</a:t>
            </a:r>
          </a:p>
          <a:p>
            <a:pPr lvl="0"/>
            <a:r>
              <a:rPr lang="en-US" sz="2000" dirty="0" smtClean="0"/>
              <a:t>Communication: I2C bus</a:t>
            </a:r>
          </a:p>
          <a:p>
            <a:pPr lvl="0"/>
            <a:r>
              <a:rPr lang="en-US" sz="2000" dirty="0" smtClean="0"/>
              <a:t>Accuracy: +/-20%</a:t>
            </a:r>
          </a:p>
          <a:p>
            <a:pPr lvl="0"/>
            <a:r>
              <a:rPr lang="en-US" sz="2000" dirty="0" smtClean="0"/>
              <a:t>Built in A/D converter for converting analog </a:t>
            </a:r>
            <a:r>
              <a:rPr lang="en-US" sz="2000" dirty="0" err="1" smtClean="0"/>
              <a:t>illuminance</a:t>
            </a:r>
            <a:r>
              <a:rPr lang="en-US" sz="2000" dirty="0" smtClean="0"/>
              <a:t> in the digital data.</a:t>
            </a:r>
          </a:p>
          <a:p>
            <a:pPr lvl="0"/>
            <a:r>
              <a:rPr lang="en-US" sz="2000" dirty="0" smtClean="0"/>
              <a:t>Very small effect of IR radiation</a:t>
            </a:r>
          </a:p>
          <a:p>
            <a:pPr lvl="0"/>
            <a:r>
              <a:rPr lang="en-US" sz="2000" dirty="0" smtClean="0"/>
              <a:t>Highly responsive near to human eye.</a:t>
            </a:r>
          </a:p>
          <a:p>
            <a:pPr>
              <a:buNone/>
            </a:pPr>
            <a:endParaRPr lang="en-US" sz="2000" dirty="0"/>
          </a:p>
        </p:txBody>
      </p:sp>
      <p:pic>
        <p:nvPicPr>
          <p:cNvPr id="4" name="Picture 3" descr="C:\Users\Nevon\Downloads\BH1750-Ambient-Light-Sensor.jpg"/>
          <p:cNvPicPr/>
          <p:nvPr/>
        </p:nvPicPr>
        <p:blipFill>
          <a:blip r:embed="rId2"/>
          <a:srcRect/>
          <a:stretch>
            <a:fillRect/>
          </a:stretch>
        </p:blipFill>
        <p:spPr bwMode="auto">
          <a:xfrm>
            <a:off x="6096000" y="3276600"/>
            <a:ext cx="2222526" cy="1148861"/>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Solar Panel</a:t>
            </a:r>
            <a:endParaRPr lang="en-US" dirty="0"/>
          </a:p>
        </p:txBody>
      </p:sp>
      <p:sp>
        <p:nvSpPr>
          <p:cNvPr id="5" name="Content Placeholder 4"/>
          <p:cNvSpPr>
            <a:spLocks noGrp="1"/>
          </p:cNvSpPr>
          <p:nvPr>
            <p:ph idx="1"/>
          </p:nvPr>
        </p:nvSpPr>
        <p:spPr/>
        <p:txBody>
          <a:bodyPr>
            <a:noAutofit/>
          </a:bodyPr>
          <a:lstStyle/>
          <a:p>
            <a:r>
              <a:rPr lang="en-US" sz="2000" dirty="0" smtClean="0"/>
              <a:t>Solar PV panels are comprised of many small photovoltaic cells – photovoltaic meaning they can convert sunlight into electricity. These cells are made of semi-conductive materials, most often silicon, a material that can conduct electricity while maintaining the electrical imbalance needed to create an electric field.</a:t>
            </a:r>
          </a:p>
          <a:p>
            <a:pPr>
              <a:buNone/>
            </a:pPr>
            <a:endParaRPr lang="en-US" sz="2000" dirty="0"/>
          </a:p>
        </p:txBody>
      </p:sp>
      <p:pic>
        <p:nvPicPr>
          <p:cNvPr id="6" name="Picture 5" descr="C:\Users\Nevon\Downloads\Solar Panel.jpg"/>
          <p:cNvPicPr/>
          <p:nvPr/>
        </p:nvPicPr>
        <p:blipFill>
          <a:blip r:embed="rId2"/>
          <a:srcRect/>
          <a:stretch>
            <a:fillRect/>
          </a:stretch>
        </p:blipFill>
        <p:spPr bwMode="auto">
          <a:xfrm>
            <a:off x="3276600" y="3886200"/>
            <a:ext cx="2684780" cy="169989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idx="1"/>
          </p:nvPr>
        </p:nvSpPr>
        <p:spPr/>
        <p:txBody>
          <a:bodyPr>
            <a:noAutofit/>
          </a:bodyPr>
          <a:lstStyle/>
          <a:p>
            <a:r>
              <a:rPr lang="en-US" sz="2000" dirty="0" err="1" smtClean="0"/>
              <a:t>Arduino</a:t>
            </a:r>
            <a:r>
              <a:rPr lang="en-US" sz="2000" dirty="0" smtClean="0"/>
              <a:t> Integrated Development Environment (IDE) v1</a:t>
            </a:r>
          </a:p>
          <a:p>
            <a:r>
              <a:rPr lang="en-US" sz="2000" dirty="0" smtClean="0"/>
              <a:t>Learn how the </a:t>
            </a:r>
            <a:r>
              <a:rPr lang="en-US" sz="2000" dirty="0" err="1" smtClean="0"/>
              <a:t>Arduino</a:t>
            </a:r>
            <a:r>
              <a:rPr lang="en-US" sz="2000" dirty="0" smtClean="0"/>
              <a:t> IDE v1 works, such as compiling &amp; uploading sketches, file management, installing dependencies and much more.</a:t>
            </a:r>
          </a:p>
          <a:p>
            <a:r>
              <a:rPr lang="en-US" sz="2000" dirty="0" smtClean="0"/>
              <a:t>The </a:t>
            </a:r>
            <a:r>
              <a:rPr lang="en-US" sz="2000" dirty="0" err="1" smtClean="0"/>
              <a:t>Arduino</a:t>
            </a:r>
            <a:r>
              <a:rPr lang="en-US" sz="2000" dirty="0" smtClean="0"/>
              <a:t> Integrated Development Environment - or </a:t>
            </a:r>
            <a:r>
              <a:rPr lang="en-US" sz="2000" dirty="0" err="1" smtClean="0"/>
              <a:t>Arduino</a:t>
            </a:r>
            <a:r>
              <a:rPr lang="en-US" sz="2000" dirty="0" smtClean="0"/>
              <a:t> Software (IDE) - contains a text editor for writing code, a message area, a text console, a toolbar with buttons for common functions and a series of menus. It connects to the </a:t>
            </a:r>
            <a:r>
              <a:rPr lang="en-US" sz="2000" dirty="0" err="1" smtClean="0"/>
              <a:t>Arduino</a:t>
            </a:r>
            <a:r>
              <a:rPr lang="en-US" sz="2000" dirty="0" smtClean="0"/>
              <a:t> hardware to upload programs and communicate with them.</a:t>
            </a:r>
          </a:p>
          <a:p>
            <a:pPr>
              <a:buNone/>
            </a:pP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a:buNone/>
            </a:pPr>
            <a:endParaRPr lang="en-US" sz="2000" dirty="0" smtClean="0"/>
          </a:p>
          <a:p>
            <a:pPr>
              <a:buNone/>
            </a:pPr>
            <a:r>
              <a:rPr lang="en-US" sz="2000" dirty="0" smtClean="0"/>
              <a:t>Writing </a:t>
            </a:r>
            <a:r>
              <a:rPr lang="en-US" sz="2000" dirty="0" smtClean="0"/>
              <a:t>Sketches</a:t>
            </a:r>
          </a:p>
          <a:p>
            <a:r>
              <a:rPr lang="en-US" sz="2000" dirty="0" smtClean="0"/>
              <a:t>Programs written using </a:t>
            </a:r>
            <a:r>
              <a:rPr lang="en-US" sz="2000" dirty="0" err="1" smtClean="0"/>
              <a:t>Arduino</a:t>
            </a:r>
            <a:r>
              <a:rPr lang="en-US" sz="2000" dirty="0" smtClean="0"/>
              <a:t> Software (IDE) are called </a:t>
            </a:r>
            <a:r>
              <a:rPr lang="en-US" sz="2000" b="1" dirty="0" smtClean="0"/>
              <a:t>sketches</a:t>
            </a:r>
            <a:r>
              <a:rPr lang="en-US" sz="2000" dirty="0" smtClean="0"/>
              <a:t>. These sketches are written in the text editor and are saved with the file extension .</a:t>
            </a:r>
            <a:r>
              <a:rPr lang="en-US" sz="2000" dirty="0" err="1" smtClean="0"/>
              <a:t>ino</a:t>
            </a:r>
            <a:r>
              <a:rPr lang="en-US" sz="2000" dirty="0" smtClean="0"/>
              <a:t>. The editor has features for cutting/pasting and for searching/replacing text. The message area gives feedback while saving and exporting and also displays errors. The console displays text output by the </a:t>
            </a:r>
            <a:r>
              <a:rPr lang="en-US" sz="2000" dirty="0" err="1" smtClean="0"/>
              <a:t>Arduino</a:t>
            </a:r>
            <a:r>
              <a:rPr lang="en-US" sz="2000" dirty="0" smtClean="0"/>
              <a:t> Software (IDE), including complete error messages and other information. The bottom </a:t>
            </a:r>
            <a:r>
              <a:rPr lang="en-US" sz="2000" dirty="0" err="1" smtClean="0"/>
              <a:t>righthand</a:t>
            </a:r>
            <a:r>
              <a:rPr lang="en-US" sz="2000" dirty="0" smtClean="0"/>
              <a:t> corner of the window displays the configured board and serial port. The toolbar buttons allow you to verify and upload programs, create, open, and save sketches, and open the serial monitor.</a:t>
            </a:r>
          </a:p>
          <a:p>
            <a:pPr>
              <a:buNone/>
            </a:pP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Abstract</a:t>
            </a:r>
            <a:endParaRPr lang="en-US" dirty="0"/>
          </a:p>
        </p:txBody>
      </p:sp>
      <p:sp>
        <p:nvSpPr>
          <p:cNvPr id="3" name="Content Placeholder 2"/>
          <p:cNvSpPr>
            <a:spLocks noGrp="1"/>
          </p:cNvSpPr>
          <p:nvPr>
            <p:ph idx="1"/>
          </p:nvPr>
        </p:nvSpPr>
        <p:spPr/>
        <p:txBody>
          <a:bodyPr>
            <a:noAutofit/>
          </a:bodyPr>
          <a:lstStyle/>
          <a:p>
            <a:r>
              <a:rPr lang="en-US" sz="2000" dirty="0" smtClean="0"/>
              <a:t>Satellites are launched in orbit for a variety of purposes including communication, GPS, Weather imaging and similar applications. Weather imaging satellites are used to transmit data about weather parameters that can be used for prediction and forecasting systems.</a:t>
            </a:r>
          </a:p>
          <a:p>
            <a:r>
              <a:rPr lang="en-US" sz="2000" dirty="0" smtClean="0"/>
              <a:t>So here we develop a demo weather imaging and parameter transmission satellite to transmit weather data for analysis back to the earth. The satellite delivers following functions</a:t>
            </a:r>
            <a:r>
              <a:rPr lang="en-US" sz="2000" dirty="0" smtClean="0"/>
              <a:t>:</a:t>
            </a:r>
          </a:p>
          <a:p>
            <a:pPr lvl="0"/>
            <a:r>
              <a:rPr lang="en-US" sz="2000" dirty="0" smtClean="0">
                <a:latin typeface="Times New Roman" pitchFamily="18" charset="0"/>
                <a:cs typeface="Times New Roman" pitchFamily="18" charset="0"/>
              </a:rPr>
              <a:t>Record and transmit earth weather imaging data</a:t>
            </a:r>
          </a:p>
          <a:p>
            <a:pPr lvl="0"/>
            <a:r>
              <a:rPr lang="en-US" sz="2000" dirty="0" smtClean="0">
                <a:latin typeface="Times New Roman" pitchFamily="18" charset="0"/>
                <a:cs typeface="Times New Roman" pitchFamily="18" charset="0"/>
              </a:rPr>
              <a:t>Sense and transmit infrared radiation levels to detect solar winds</a:t>
            </a:r>
          </a:p>
          <a:p>
            <a:pPr lvl="0"/>
            <a:r>
              <a:rPr lang="en-US" sz="2000" dirty="0" smtClean="0">
                <a:latin typeface="Times New Roman" pitchFamily="18" charset="0"/>
                <a:cs typeface="Times New Roman" pitchFamily="18" charset="0"/>
              </a:rPr>
              <a:t>Sense and transmit temperature</a:t>
            </a:r>
          </a:p>
          <a:p>
            <a:pPr lvl="0"/>
            <a:r>
              <a:rPr lang="en-US" sz="2000" dirty="0" smtClean="0">
                <a:latin typeface="Times New Roman" pitchFamily="18" charset="0"/>
                <a:cs typeface="Times New Roman" pitchFamily="18" charset="0"/>
              </a:rPr>
              <a:t>Self Charge itself using Solar Power</a:t>
            </a:r>
          </a:p>
          <a:p>
            <a:endParaRPr lang="en-US" sz="2000" dirty="0" smtClean="0"/>
          </a:p>
          <a:p>
            <a:pPr>
              <a:buNone/>
            </a:pP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5745163"/>
          </a:xfrm>
        </p:spPr>
        <p:txBody>
          <a:bodyPr>
            <a:noAutofit/>
          </a:bodyPr>
          <a:lstStyle/>
          <a:p>
            <a:r>
              <a:rPr lang="en-US" sz="2000" dirty="0" smtClean="0"/>
              <a:t>The system makes use of an STM32 controller along with a solar panel, battery for power supply, a magnetometer, infrared sensor, temperature sensor, a camera and 2.4Ghz </a:t>
            </a:r>
            <a:r>
              <a:rPr lang="en-US" sz="2000" dirty="0" err="1" smtClean="0"/>
              <a:t>rf</a:t>
            </a:r>
            <a:r>
              <a:rPr lang="en-US" sz="2000" dirty="0" smtClean="0"/>
              <a:t> transmitter to develop the satellite. We here develop a basic </a:t>
            </a:r>
            <a:r>
              <a:rPr lang="en-US" sz="2000" dirty="0" err="1" smtClean="0"/>
              <a:t>Cubesat</a:t>
            </a:r>
            <a:r>
              <a:rPr lang="en-US" sz="2000" dirty="0" smtClean="0"/>
              <a:t> design without an ACDS stabilizer system with more focus towards weather data gathering and transmission part.</a:t>
            </a:r>
          </a:p>
          <a:p>
            <a:r>
              <a:rPr lang="en-US" sz="2000" dirty="0" smtClean="0"/>
              <a:t>The CUBE SAT body is a cubicle shaped frame made of 4 sides. The 4 parts are merged to develop a cube with mounting holes for the controller, sensors, circuit board, solar panels and battery. The solar panels are used to generate energy that is </a:t>
            </a:r>
            <a:r>
              <a:rPr lang="en-US" sz="2000" dirty="0" err="1" smtClean="0"/>
              <a:t>storec</a:t>
            </a:r>
            <a:r>
              <a:rPr lang="en-US" sz="2000" dirty="0" smtClean="0"/>
              <a:t> in battery using charge controller and charging </a:t>
            </a:r>
            <a:r>
              <a:rPr lang="en-US" sz="2000" dirty="0" smtClean="0"/>
              <a:t>circuitry.</a:t>
            </a:r>
          </a:p>
          <a:p>
            <a:r>
              <a:rPr lang="en-US" sz="2000" dirty="0" smtClean="0"/>
              <a:t>The battery charging and auto cutoff is managed by circuitry to avoid overcharging and maintain battery health. The magnetometer is used to check orientation of the </a:t>
            </a:r>
            <a:r>
              <a:rPr lang="en-US" sz="2000" dirty="0" err="1" smtClean="0"/>
              <a:t>cubesat</a:t>
            </a:r>
            <a:r>
              <a:rPr lang="en-US" sz="2000" dirty="0" smtClean="0"/>
              <a:t>. The sensor transmits orientation data to controller. The Temperature sensor is used to measure the orbital temperature. Infrared sensor is mounted on top to help measure the infrared radiation from the sun and detect solar waves/blasts.</a:t>
            </a:r>
          </a:p>
          <a:p>
            <a:endParaRPr lang="en-US" sz="2000" dirty="0" smtClean="0"/>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The camera is mounted at the bottom of the </a:t>
            </a:r>
            <a:r>
              <a:rPr lang="en-US" sz="2000" dirty="0" err="1" smtClean="0"/>
              <a:t>cubesat</a:t>
            </a:r>
            <a:r>
              <a:rPr lang="en-US" sz="2000" dirty="0" smtClean="0"/>
              <a:t> for capturing live footage of the earth from above. This footage along with the sensor data is transmitted by the controller through a 2.4Ghz RF transmitter module with a high gain antenna for max distance transmission. The sensor data is also displayed on an LCD Display for reference.</a:t>
            </a:r>
          </a:p>
          <a:p>
            <a:r>
              <a:rPr lang="en-US" sz="2000" dirty="0" smtClean="0"/>
              <a:t>The transmitted data is now received by a receiving station on the ground. The ground station circuit consists of an LCD display and footage display. The 2.4Ghz receiver is used to receive the signals from </a:t>
            </a:r>
            <a:r>
              <a:rPr lang="en-US" sz="2000" dirty="0" err="1" smtClean="0"/>
              <a:t>cubesat</a:t>
            </a:r>
            <a:r>
              <a:rPr lang="en-US" sz="2000" dirty="0" smtClean="0"/>
              <a:t> and display all the data for further processing.</a:t>
            </a:r>
          </a:p>
          <a:p>
            <a:pPr>
              <a:buNone/>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4" name="Content Placeholder 3" descr="C:\Users\Nevon\Downloads\N548.jpg"/>
          <p:cNvPicPr>
            <a:picLocks noGrp="1"/>
          </p:cNvPicPr>
          <p:nvPr>
            <p:ph idx="1"/>
          </p:nvPr>
        </p:nvPicPr>
        <p:blipFill>
          <a:blip r:embed="rId2"/>
          <a:srcRect/>
          <a:stretch>
            <a:fillRect/>
          </a:stretch>
        </p:blipFill>
        <p:spPr bwMode="auto">
          <a:xfrm>
            <a:off x="1786792" y="1600200"/>
            <a:ext cx="5570416" cy="452596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Atmega328</a:t>
            </a:r>
            <a:endParaRPr lang="en-US" dirty="0"/>
          </a:p>
        </p:txBody>
      </p:sp>
      <p:sp>
        <p:nvSpPr>
          <p:cNvPr id="3" name="Content Placeholder 2"/>
          <p:cNvSpPr>
            <a:spLocks noGrp="1"/>
          </p:cNvSpPr>
          <p:nvPr>
            <p:ph idx="1"/>
          </p:nvPr>
        </p:nvSpPr>
        <p:spPr/>
        <p:txBody>
          <a:bodyPr/>
          <a:lstStyle/>
          <a:p>
            <a:pPr>
              <a:buNone/>
            </a:pPr>
            <a:r>
              <a:rPr lang="en-US" sz="2000" dirty="0" smtClean="0"/>
              <a:t>The Atmel ATmega328P is a 32K 8-bit microcontroller based on the AVR architecture. Many instructions are executed in a single clock cycle providing a throughput of almost 20 MIPS at 20MHz. The ATMEGA328-PU comes in an PDIP 28 pin package and is suitable for use on our 28 pin AVR Development Board.</a:t>
            </a:r>
          </a:p>
          <a:p>
            <a:pPr>
              <a:buNone/>
            </a:pPr>
            <a:endParaRPr lang="en-US" dirty="0"/>
          </a:p>
        </p:txBody>
      </p:sp>
      <p:pic>
        <p:nvPicPr>
          <p:cNvPr id="5" name="Picture 4"/>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981200" y="3476625"/>
            <a:ext cx="4724400" cy="3076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STM32 </a:t>
            </a:r>
            <a:r>
              <a:rPr lang="en-US" sz="4800" dirty="0" smtClean="0"/>
              <a:t/>
            </a:r>
            <a:br>
              <a:rPr lang="en-US" sz="4800" dirty="0" smtClean="0"/>
            </a:br>
            <a:r>
              <a:rPr lang="en-US" sz="4800" dirty="0" smtClean="0"/>
              <a:t>Controller</a:t>
            </a:r>
            <a:endParaRPr lang="en-US" sz="4800" dirty="0"/>
          </a:p>
        </p:txBody>
      </p:sp>
      <p:sp>
        <p:nvSpPr>
          <p:cNvPr id="3" name="Content Placeholder 2"/>
          <p:cNvSpPr>
            <a:spLocks noGrp="1"/>
          </p:cNvSpPr>
          <p:nvPr>
            <p:ph idx="1"/>
          </p:nvPr>
        </p:nvSpPr>
        <p:spPr/>
        <p:txBody>
          <a:bodyPr/>
          <a:lstStyle/>
          <a:p>
            <a:pPr>
              <a:buNone/>
            </a:pPr>
            <a:r>
              <a:rPr lang="en-US" sz="2000" dirty="0" smtClean="0"/>
              <a:t>The STM32F103C8T6 (also known as ‘STM32’ or ‘Blue Pill”) is a cheap development board based on the ARM Cortex M3 microprocessor.</a:t>
            </a:r>
          </a:p>
          <a:p>
            <a:pPr>
              <a:buNone/>
            </a:pPr>
            <a:endParaRPr lang="en-US" dirty="0"/>
          </a:p>
        </p:txBody>
      </p:sp>
      <p:pic>
        <p:nvPicPr>
          <p:cNvPr id="4" name="Picture 3" descr="bluepill_intro.jpeg"/>
          <p:cNvPicPr/>
          <p:nvPr/>
        </p:nvPicPr>
        <p:blipFill>
          <a:blip r:embed="rId2"/>
          <a:stretch>
            <a:fillRect/>
          </a:stretch>
        </p:blipFill>
        <p:spPr>
          <a:xfrm>
            <a:off x="2895600" y="2743200"/>
            <a:ext cx="2968849" cy="24760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a:buNone/>
            </a:pPr>
            <a:r>
              <a:rPr lang="en-US" sz="2000" b="1" dirty="0" smtClean="0"/>
              <a:t>Naming Convention of STM </a:t>
            </a:r>
            <a:r>
              <a:rPr lang="en-US" sz="2000" b="1" dirty="0" smtClean="0"/>
              <a:t>microcontrollers</a:t>
            </a:r>
          </a:p>
          <a:p>
            <a:pPr>
              <a:buNone/>
            </a:pPr>
            <a:endParaRPr lang="en-US" sz="2000" dirty="0" smtClean="0"/>
          </a:p>
          <a:p>
            <a:r>
              <a:rPr lang="en-US" sz="2000" dirty="0" smtClean="0"/>
              <a:t>Parameter	Meaning</a:t>
            </a:r>
          </a:p>
          <a:p>
            <a:r>
              <a:rPr lang="en-US" sz="2000" dirty="0" smtClean="0"/>
              <a:t>STM	name of the manufacturer (STMicroelectronics)</a:t>
            </a:r>
          </a:p>
          <a:p>
            <a:r>
              <a:rPr lang="en-US" sz="2000" dirty="0" smtClean="0"/>
              <a:t>32	32 bit ARM architecture</a:t>
            </a:r>
          </a:p>
          <a:p>
            <a:r>
              <a:rPr lang="en-US" sz="2000" dirty="0" smtClean="0"/>
              <a:t>F	Foundation</a:t>
            </a:r>
          </a:p>
          <a:p>
            <a:r>
              <a:rPr lang="en-US" sz="2000" dirty="0" smtClean="0"/>
              <a:t>1	Core (ARM Cortex M3)</a:t>
            </a:r>
          </a:p>
          <a:p>
            <a:r>
              <a:rPr lang="en-US" sz="2000" dirty="0" smtClean="0"/>
              <a:t>03	Line (describes peripherals and speed)</a:t>
            </a:r>
          </a:p>
          <a:p>
            <a:r>
              <a:rPr lang="en-US" sz="2000" dirty="0" smtClean="0"/>
              <a:t>C	48 pins</a:t>
            </a:r>
          </a:p>
          <a:p>
            <a:r>
              <a:rPr lang="en-US" sz="2000" dirty="0" smtClean="0"/>
              <a:t>8	64 KB flash memory</a:t>
            </a:r>
          </a:p>
          <a:p>
            <a:r>
              <a:rPr lang="en-US" sz="2000" dirty="0" smtClean="0"/>
              <a:t>T	LQFP package (Low Profile Quad Flat Pack)</a:t>
            </a:r>
          </a:p>
          <a:p>
            <a:r>
              <a:rPr lang="en-US" sz="2000" dirty="0" smtClean="0"/>
              <a:t>6	Operating Temperature Range (-40 °C to 85 °C)</a:t>
            </a:r>
          </a:p>
          <a:p>
            <a:endParaRPr lang="en-US" sz="2000" dirty="0" smtClean="0"/>
          </a:p>
          <a:p>
            <a:pPr>
              <a:buNone/>
            </a:pPr>
            <a:endParaRPr lang="en-US" sz="2000" dirty="0" smtClean="0"/>
          </a:p>
          <a:p>
            <a:pPr>
              <a:buNone/>
            </a:pP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1329</Words>
  <Application>Microsoft Office PowerPoint</Application>
  <PresentationFormat>On-screen Show (4:3)</PresentationFormat>
  <Paragraphs>114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Weather Imaging CubeSat with Telemetry Transmission </vt:lpstr>
      <vt:lpstr>Hardware components</vt:lpstr>
      <vt:lpstr>Abstract</vt:lpstr>
      <vt:lpstr>Slide 4</vt:lpstr>
      <vt:lpstr>Slide 5</vt:lpstr>
      <vt:lpstr>Block Diagram</vt:lpstr>
      <vt:lpstr>Atmega328</vt:lpstr>
      <vt:lpstr>STM32  Controller</vt:lpstr>
      <vt:lpstr>Slide 9</vt:lpstr>
      <vt:lpstr>Slide 10</vt:lpstr>
      <vt:lpstr>HC12  </vt:lpstr>
      <vt:lpstr>Buzzer </vt:lpstr>
      <vt:lpstr>1N4007 </vt:lpstr>
      <vt:lpstr>Resistors </vt:lpstr>
      <vt:lpstr>Capacitors </vt:lpstr>
      <vt:lpstr> Dht11–temperature And Humidity Sensor </vt:lpstr>
      <vt:lpstr>Magnetometer</vt:lpstr>
      <vt:lpstr>LM 358 </vt:lpstr>
      <vt:lpstr>Mini Buck Module </vt:lpstr>
      <vt:lpstr>Oled </vt:lpstr>
      <vt:lpstr>Light Sensor </vt:lpstr>
      <vt:lpstr>Solar Panel</vt:lpstr>
      <vt:lpstr>Software Requirements</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Imaging CubeSat with Telemetry Transmission </dc:title>
  <dc:creator>Nevon</dc:creator>
  <cp:lastModifiedBy>Nevon</cp:lastModifiedBy>
  <cp:revision>8</cp:revision>
  <dcterms:created xsi:type="dcterms:W3CDTF">2006-08-16T00:00:00Z</dcterms:created>
  <dcterms:modified xsi:type="dcterms:W3CDTF">2023-03-11T11:35:49Z</dcterms:modified>
</cp:coreProperties>
</file>