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7" r:id="rId3"/>
    <p:sldId id="267" r:id="rId4"/>
    <p:sldId id="268" r:id="rId5"/>
    <p:sldId id="269" r:id="rId6"/>
    <p:sldId id="272" r:id="rId7"/>
    <p:sldId id="277" r:id="rId8"/>
    <p:sldId id="258" r:id="rId9"/>
    <p:sldId id="260" r:id="rId10"/>
    <p:sldId id="270" r:id="rId11"/>
    <p:sldId id="271" r:id="rId12"/>
    <p:sldId id="261" r:id="rId13"/>
    <p:sldId id="263" r:id="rId14"/>
    <p:sldId id="266" r:id="rId15"/>
    <p:sldId id="273" r:id="rId16"/>
    <p:sldId id="274" r:id="rId17"/>
    <p:sldId id="275" r:id="rId18"/>
    <p:sldId id="276" r:id="rId19"/>
    <p:sldId id="278" r:id="rId20"/>
    <p:sldId id="279"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599" autoAdjust="0"/>
  </p:normalViewPr>
  <p:slideViewPr>
    <p:cSldViewPr>
      <p:cViewPr varScale="1">
        <p:scale>
          <a:sx n="115" d="100"/>
          <a:sy n="115" d="100"/>
        </p:scale>
        <p:origin x="144" y="10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361205904"/>
        <c:axId val="361206688"/>
      </c:barChart>
      <c:catAx>
        <c:axId val="361205904"/>
        <c:scaling>
          <c:orientation val="minMax"/>
        </c:scaling>
        <c:delete val="1"/>
        <c:axPos val="b"/>
        <c:numFmt formatCode="General" sourceLinked="1"/>
        <c:majorTickMark val="none"/>
        <c:minorTickMark val="none"/>
        <c:tickLblPos val="nextTo"/>
        <c:crossAx val="361206688"/>
        <c:crosses val="autoZero"/>
        <c:auto val="1"/>
        <c:lblAlgn val="ctr"/>
        <c:lblOffset val="100"/>
        <c:noMultiLvlLbl val="0"/>
      </c:catAx>
      <c:valAx>
        <c:axId val="361206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120590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0.08943</cdr:x>
      <cdr:y>0.46</cdr:y>
    </cdr:from>
    <cdr:to>
      <cdr:x>0.11029</cdr:x>
      <cdr:y>0.57797</cdr:y>
    </cdr:to>
    <cdr:sp macro="" textlink="">
      <cdr:nvSpPr>
        <cdr:cNvPr id="2" name="TextBox 1"/>
        <cdr:cNvSpPr txBox="1"/>
      </cdr:nvSpPr>
      <cdr:spPr>
        <a:xfrm xmlns:a="http://schemas.openxmlformats.org/drawingml/2006/main">
          <a:off x="792088" y="1656184"/>
          <a:ext cx="184731" cy="424732"/>
        </a:xfrm>
        <a:prstGeom xmlns:a="http://schemas.openxmlformats.org/drawingml/2006/main" prst="rect">
          <a:avLst/>
        </a:prstGeom>
        <a:noFill xmlns:a="http://schemas.openxmlformats.org/drawingml/2006/main"/>
      </cdr:spPr>
      <cdr:txBody>
        <a:bodyPr xmlns:a="http://schemas.openxmlformats.org/drawingml/2006/main" vertOverflow="clip" wrap="none" rtlCol="0">
          <a:spAutoFit/>
        </a:bodyPr>
        <a:lstStyle xmlns:a="http://schemas.openxmlformats.org/drawingml/2006/main"/>
        <a:p xmlns:a="http://schemas.openxmlformats.org/drawingml/2006/main">
          <a:pPr>
            <a:lnSpc>
              <a:spcPct val="90000"/>
            </a:lnSpc>
          </a:pPr>
          <a:endParaRPr lang="en-IN" sz="2400" dirty="0"/>
        </a:p>
      </cdr:txBody>
    </cdr:sp>
  </cdr:relSizeAnchor>
  <cdr:relSizeAnchor xmlns:cdr="http://schemas.openxmlformats.org/drawingml/2006/chartDrawing">
    <cdr:from>
      <cdr:x>0.12271</cdr:x>
      <cdr:y>0.40419</cdr:y>
    </cdr:from>
    <cdr:to>
      <cdr:x>0.60163</cdr:x>
      <cdr:y>0.6</cdr:y>
    </cdr:to>
    <cdr:sp macro="" textlink="">
      <cdr:nvSpPr>
        <cdr:cNvPr id="3" name="TextBox 2"/>
        <cdr:cNvSpPr txBox="1"/>
      </cdr:nvSpPr>
      <cdr:spPr>
        <a:xfrm xmlns:a="http://schemas.openxmlformats.org/drawingml/2006/main">
          <a:off x="1523728" y="2175584"/>
          <a:ext cx="5946893" cy="1053960"/>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nSpc>
              <a:spcPct val="90000"/>
            </a:lnSpc>
          </a:pPr>
          <a:endParaRPr lang="en-IN" sz="24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4/22/2023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4/22/2023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4/22/2023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4/22/2023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4/22/2023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4/22/2023</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3300"/>
                </a:solidFill>
              </a:rPr>
              <a:t>CAR</a:t>
            </a:r>
            <a:r>
              <a:rPr lang="en-US" dirty="0" smtClean="0"/>
              <a:t> PRICE </a:t>
            </a:r>
            <a:r>
              <a:rPr lang="en-US" dirty="0" smtClean="0">
                <a:solidFill>
                  <a:srgbClr val="00B050"/>
                </a:solidFill>
              </a:rPr>
              <a:t>PREDICTION</a:t>
            </a:r>
            <a:endParaRPr lang="en-US" dirty="0">
              <a:solidFill>
                <a:srgbClr val="00B050"/>
              </a:solidFill>
            </a:endParaRPr>
          </a:p>
        </p:txBody>
      </p:sp>
      <p:sp>
        <p:nvSpPr>
          <p:cNvPr id="3" name="Subtitle 2"/>
          <p:cNvSpPr>
            <a:spLocks noGrp="1"/>
          </p:cNvSpPr>
          <p:nvPr>
            <p:ph type="subTitle" idx="1"/>
          </p:nvPr>
        </p:nvSpPr>
        <p:spPr>
          <a:xfrm>
            <a:off x="8182644" y="5445224"/>
            <a:ext cx="3203847" cy="483840"/>
          </a:xfrm>
        </p:spPr>
        <p:txBody>
          <a:bodyPr/>
          <a:lstStyle/>
          <a:p>
            <a:r>
              <a:rPr lang="en-US" dirty="0" smtClean="0">
                <a:solidFill>
                  <a:srgbClr val="FFFF00"/>
                </a:solidFill>
              </a:rPr>
              <a:t>INDER DEV SINGH</a:t>
            </a:r>
            <a:endParaRPr lang="en-US" dirty="0">
              <a:solidFill>
                <a:srgbClr val="FFFF00"/>
              </a:solidFill>
            </a:endParaRPr>
          </a:p>
        </p:txBody>
      </p:sp>
      <p:pic>
        <p:nvPicPr>
          <p:cNvPr id="1026" name="Picture 2" descr="car-price-prediction · GitHub Topics ·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332656"/>
            <a:ext cx="6696744" cy="3348372"/>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1028"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Importing The Model</a:t>
            </a:r>
            <a:endParaRPr lang="en-IN" dirty="0">
              <a:solidFill>
                <a:srgbClr val="00B050"/>
              </a:solidFill>
            </a:endParaRPr>
          </a:p>
        </p:txBody>
      </p:sp>
      <p:sp>
        <p:nvSpPr>
          <p:cNvPr id="3" name="Text Placeholder 2"/>
          <p:cNvSpPr>
            <a:spLocks noGrp="1"/>
          </p:cNvSpPr>
          <p:nvPr>
            <p:ph type="body" idx="1"/>
          </p:nvPr>
        </p:nvSpPr>
        <p:spPr>
          <a:xfrm>
            <a:off x="1834492" y="1860452"/>
            <a:ext cx="4416552" cy="780011"/>
          </a:xfrm>
        </p:spPr>
        <p:txBody>
          <a:bodyPr/>
          <a:lstStyle/>
          <a:p>
            <a:r>
              <a:rPr lang="en-IN" b="1" dirty="0">
                <a:solidFill>
                  <a:srgbClr val="FFFF00"/>
                </a:solidFill>
              </a:rPr>
              <a:t>Decision Tree Regression</a:t>
            </a:r>
          </a:p>
        </p:txBody>
      </p:sp>
      <p:pic>
        <p:nvPicPr>
          <p:cNvPr id="9" name="Content Placeholder 8"/>
          <p:cNvPicPr>
            <a:picLocks noGrp="1" noChangeAspect="1"/>
          </p:cNvPicPr>
          <p:nvPr>
            <p:ph sz="half" idx="2"/>
          </p:nvPr>
        </p:nvPicPr>
        <p:blipFill>
          <a:blip r:embed="rId2"/>
          <a:stretch>
            <a:fillRect/>
          </a:stretch>
        </p:blipFill>
        <p:spPr>
          <a:xfrm>
            <a:off x="1641381" y="2819400"/>
            <a:ext cx="4178489" cy="3352800"/>
          </a:xfrm>
          <a:prstGeom prst="rect">
            <a:avLst/>
          </a:prstGeom>
          <a:ln w="28575">
            <a:solidFill>
              <a:srgbClr val="00B050"/>
            </a:solidFill>
          </a:ln>
        </p:spPr>
      </p:pic>
      <p:sp>
        <p:nvSpPr>
          <p:cNvPr id="5" name="Text Placeholder 4"/>
          <p:cNvSpPr>
            <a:spLocks noGrp="1"/>
          </p:cNvSpPr>
          <p:nvPr>
            <p:ph type="body" sz="quarter" idx="3"/>
          </p:nvPr>
        </p:nvSpPr>
        <p:spPr>
          <a:xfrm>
            <a:off x="6248031" y="2276871"/>
            <a:ext cx="5389168" cy="1291881"/>
          </a:xfrm>
        </p:spPr>
        <p:txBody>
          <a:bodyPr>
            <a:normAutofit fontScale="70000" lnSpcReduction="20000"/>
          </a:bodyPr>
          <a:lstStyle/>
          <a:p>
            <a:r>
              <a:rPr lang="en-US" dirty="0">
                <a:solidFill>
                  <a:srgbClr val="FF0000"/>
                </a:solidFill>
                <a:latin typeface="Eras Demi ITC" panose="020B0805030504020804" pitchFamily="34" charset="0"/>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endParaRPr lang="en-IN" b="1" dirty="0">
              <a:solidFill>
                <a:srgbClr val="FF0000"/>
              </a:solidFill>
              <a:latin typeface="Eras Demi ITC" panose="020B0805030504020804" pitchFamily="34" charset="0"/>
            </a:endParaRPr>
          </a:p>
        </p:txBody>
      </p:sp>
      <p:pic>
        <p:nvPicPr>
          <p:cNvPr id="10" name="Content Placeholder 9"/>
          <p:cNvPicPr>
            <a:picLocks noGrp="1" noChangeAspect="1"/>
          </p:cNvPicPr>
          <p:nvPr>
            <p:ph sz="quarter" idx="4"/>
          </p:nvPr>
        </p:nvPicPr>
        <p:blipFill>
          <a:blip r:embed="rId3"/>
          <a:stretch>
            <a:fillRect/>
          </a:stretch>
        </p:blipFill>
        <p:spPr>
          <a:xfrm>
            <a:off x="6454452" y="4293096"/>
            <a:ext cx="4416425" cy="987524"/>
          </a:xfrm>
          <a:prstGeom prst="rect">
            <a:avLst/>
          </a:prstGeom>
          <a:ln w="38100">
            <a:solidFill>
              <a:srgbClr val="FFFF00"/>
            </a:solidFill>
          </a:ln>
        </p:spPr>
      </p:pic>
      <p:pic>
        <p:nvPicPr>
          <p:cNvPr id="11"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Importing The Model</a:t>
            </a:r>
            <a:endParaRPr lang="en-IN" dirty="0">
              <a:solidFill>
                <a:srgbClr val="FFFF00"/>
              </a:solidFill>
            </a:endParaRPr>
          </a:p>
        </p:txBody>
      </p:sp>
      <p:sp>
        <p:nvSpPr>
          <p:cNvPr id="3" name="Text Placeholder 2"/>
          <p:cNvSpPr>
            <a:spLocks noGrp="1"/>
          </p:cNvSpPr>
          <p:nvPr>
            <p:ph type="body" idx="1"/>
          </p:nvPr>
        </p:nvSpPr>
        <p:spPr>
          <a:xfrm>
            <a:off x="1917948" y="2204864"/>
            <a:ext cx="5424664" cy="806158"/>
          </a:xfrm>
        </p:spPr>
        <p:txBody>
          <a:bodyPr/>
          <a:lstStyle/>
          <a:p>
            <a:r>
              <a:rPr lang="en-IN" b="1" dirty="0" err="1">
                <a:solidFill>
                  <a:srgbClr val="00B0F0"/>
                </a:solidFill>
              </a:rPr>
              <a:t>Kneighbor</a:t>
            </a:r>
            <a:r>
              <a:rPr lang="en-IN" b="1" dirty="0">
                <a:solidFill>
                  <a:srgbClr val="00B0F0"/>
                </a:solidFill>
              </a:rPr>
              <a:t> </a:t>
            </a:r>
            <a:r>
              <a:rPr lang="en-IN" b="1" dirty="0" err="1" smtClean="0">
                <a:solidFill>
                  <a:srgbClr val="00B0F0"/>
                </a:solidFill>
              </a:rPr>
              <a:t>Regressor</a:t>
            </a:r>
            <a:endParaRPr lang="en-IN" b="1" dirty="0">
              <a:solidFill>
                <a:srgbClr val="00B0F0"/>
              </a:solidFill>
            </a:endParaRPr>
          </a:p>
        </p:txBody>
      </p:sp>
      <p:pic>
        <p:nvPicPr>
          <p:cNvPr id="7" name="Content Placeholder 6"/>
          <p:cNvPicPr>
            <a:picLocks noGrp="1" noChangeAspect="1"/>
          </p:cNvPicPr>
          <p:nvPr>
            <p:ph sz="half" idx="2"/>
          </p:nvPr>
        </p:nvPicPr>
        <p:blipFill>
          <a:blip r:embed="rId2"/>
          <a:stretch>
            <a:fillRect/>
          </a:stretch>
        </p:blipFill>
        <p:spPr>
          <a:xfrm>
            <a:off x="1522413" y="3481825"/>
            <a:ext cx="4416425" cy="2027950"/>
          </a:xfrm>
          <a:prstGeom prst="rect">
            <a:avLst/>
          </a:prstGeom>
          <a:ln w="38100">
            <a:solidFill>
              <a:srgbClr val="00B050"/>
            </a:solidFill>
          </a:ln>
        </p:spPr>
      </p:pic>
      <p:sp>
        <p:nvSpPr>
          <p:cNvPr id="5" name="Text Placeholder 4"/>
          <p:cNvSpPr>
            <a:spLocks noGrp="1"/>
          </p:cNvSpPr>
          <p:nvPr>
            <p:ph type="body" sz="quarter" idx="3"/>
          </p:nvPr>
        </p:nvSpPr>
        <p:spPr>
          <a:xfrm>
            <a:off x="6598468" y="2373388"/>
            <a:ext cx="4896544" cy="1343644"/>
          </a:xfrm>
        </p:spPr>
        <p:txBody>
          <a:bodyPr>
            <a:normAutofit fontScale="77500" lnSpcReduction="20000"/>
          </a:bodyPr>
          <a:lstStyle/>
          <a:p>
            <a:r>
              <a:rPr lang="en-US" dirty="0">
                <a:solidFill>
                  <a:srgbClr val="FFFF00"/>
                </a:solidFill>
              </a:rPr>
              <a:t>KNN regression is a non-parametric method that, in an intuitive manner, approximates the association between independent variables and the continuous outcome by averaging the observations in the same </a:t>
            </a:r>
            <a:r>
              <a:rPr lang="en-US" dirty="0" err="1">
                <a:solidFill>
                  <a:srgbClr val="FFFF00"/>
                </a:solidFill>
              </a:rPr>
              <a:t>neighbourhood</a:t>
            </a:r>
            <a:r>
              <a:rPr lang="en-US" dirty="0">
                <a:solidFill>
                  <a:srgbClr val="FFFF00"/>
                </a:solidFill>
              </a:rPr>
              <a:t>.</a:t>
            </a:r>
            <a:endParaRPr lang="en-IN" dirty="0">
              <a:solidFill>
                <a:srgbClr val="FFFF00"/>
              </a:solidFill>
            </a:endParaRPr>
          </a:p>
        </p:txBody>
      </p:sp>
      <p:pic>
        <p:nvPicPr>
          <p:cNvPr id="8" name="Content Placeholder 7"/>
          <p:cNvPicPr>
            <a:picLocks noGrp="1" noChangeAspect="1"/>
          </p:cNvPicPr>
          <p:nvPr>
            <p:ph sz="quarter" idx="4"/>
          </p:nvPr>
        </p:nvPicPr>
        <p:blipFill>
          <a:blip r:embed="rId3"/>
          <a:stretch>
            <a:fillRect/>
          </a:stretch>
        </p:blipFill>
        <p:spPr>
          <a:xfrm>
            <a:off x="6249988" y="4091036"/>
            <a:ext cx="4416425" cy="809528"/>
          </a:xfrm>
          <a:prstGeom prst="rect">
            <a:avLst/>
          </a:prstGeom>
          <a:ln w="38100">
            <a:solidFill>
              <a:schemeClr val="accent5">
                <a:lumMod val="75000"/>
              </a:schemeClr>
            </a:solidFill>
          </a:ln>
        </p:spPr>
      </p:pic>
      <p:pic>
        <p:nvPicPr>
          <p:cNvPr id="9"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2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Comparison of different </a:t>
            </a:r>
            <a:r>
              <a:rPr lang="en-IN" b="1" dirty="0" smtClean="0">
                <a:solidFill>
                  <a:srgbClr val="00B050"/>
                </a:solidFill>
              </a:rPr>
              <a:t>models</a:t>
            </a:r>
            <a:endParaRPr lang="en-US" dirty="0">
              <a:solidFill>
                <a:srgbClr val="00B050"/>
              </a:solidFill>
            </a:endParaRPr>
          </a:p>
        </p:txBody>
      </p:sp>
      <p:pic>
        <p:nvPicPr>
          <p:cNvPr id="3" name="Picture 2"/>
          <p:cNvPicPr>
            <a:picLocks noChangeAspect="1"/>
          </p:cNvPicPr>
          <p:nvPr/>
        </p:nvPicPr>
        <p:blipFill>
          <a:blip r:embed="rId2"/>
          <a:stretch>
            <a:fillRect/>
          </a:stretch>
        </p:blipFill>
        <p:spPr>
          <a:xfrm>
            <a:off x="1989956" y="2132856"/>
            <a:ext cx="8064896" cy="3334654"/>
          </a:xfrm>
          <a:prstGeom prst="rect">
            <a:avLst/>
          </a:prstGeom>
          <a:ln w="28575">
            <a:solidFill>
              <a:schemeClr val="accent5">
                <a:lumMod val="75000"/>
              </a:schemeClr>
            </a:solidFill>
          </a:ln>
        </p:spPr>
      </p:pic>
      <p:pic>
        <p:nvPicPr>
          <p:cNvPr id="4"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Joblib</a:t>
            </a:r>
            <a:endParaRPr lang="en-US" dirty="0"/>
          </a:p>
        </p:txBody>
      </p:sp>
      <p:pic>
        <p:nvPicPr>
          <p:cNvPr id="3" name="Picture 2"/>
          <p:cNvPicPr>
            <a:picLocks noChangeAspect="1"/>
          </p:cNvPicPr>
          <p:nvPr/>
        </p:nvPicPr>
        <p:blipFill>
          <a:blip r:embed="rId2"/>
          <a:stretch>
            <a:fillRect/>
          </a:stretch>
        </p:blipFill>
        <p:spPr>
          <a:xfrm>
            <a:off x="4589575" y="1988840"/>
            <a:ext cx="6048672" cy="4104456"/>
          </a:xfrm>
          <a:prstGeom prst="rect">
            <a:avLst/>
          </a:prstGeom>
          <a:ln w="57150">
            <a:solidFill>
              <a:srgbClr val="92D050"/>
            </a:solidFill>
          </a:ln>
        </p:spPr>
      </p:pic>
      <p:sp>
        <p:nvSpPr>
          <p:cNvPr id="4" name="Text Placeholder 3"/>
          <p:cNvSpPr>
            <a:spLocks noGrp="1"/>
          </p:cNvSpPr>
          <p:nvPr>
            <p:ph type="body" sz="half" idx="2"/>
          </p:nvPr>
        </p:nvSpPr>
        <p:spPr>
          <a:xfrm>
            <a:off x="333772" y="2924944"/>
            <a:ext cx="3816424" cy="1440160"/>
          </a:xfrm>
        </p:spPr>
        <p:txBody>
          <a:bodyPr>
            <a:normAutofit/>
          </a:bodyPr>
          <a:lstStyle/>
          <a:p>
            <a:r>
              <a:rPr lang="en-US" dirty="0" err="1">
                <a:solidFill>
                  <a:srgbClr val="FF0000"/>
                </a:solidFill>
              </a:rPr>
              <a:t>Joblib</a:t>
            </a:r>
            <a:r>
              <a:rPr lang="en-US" dirty="0">
                <a:solidFill>
                  <a:srgbClr val="FF0000"/>
                </a:solidFill>
              </a:rPr>
              <a:t> is a Python library for running computationally intensive tasks in parallel. It provides a set of functions for performing operations in parallel on large data sets and for caching the results of computationally expensive functions</a:t>
            </a:r>
            <a:endParaRPr lang="en-US" dirty="0">
              <a:solidFill>
                <a:srgbClr val="FF0000"/>
              </a:solidFill>
            </a:endParaRPr>
          </a:p>
        </p:txBody>
      </p:sp>
      <p:pic>
        <p:nvPicPr>
          <p:cNvPr id="7"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a:t>
            </a:r>
            <a:r>
              <a:rPr lang="en-US" dirty="0" smtClean="0"/>
              <a:t>PREDICTION IN FLASK</a:t>
            </a:r>
            <a:endParaRPr lang="en-US" dirty="0"/>
          </a:p>
        </p:txBody>
      </p:sp>
      <p:pic>
        <p:nvPicPr>
          <p:cNvPr id="5" name="Picture 4"/>
          <p:cNvPicPr>
            <a:picLocks noChangeAspect="1"/>
          </p:cNvPicPr>
          <p:nvPr/>
        </p:nvPicPr>
        <p:blipFill>
          <a:blip r:embed="rId2"/>
          <a:stretch>
            <a:fillRect/>
          </a:stretch>
        </p:blipFill>
        <p:spPr>
          <a:xfrm>
            <a:off x="3574132" y="1844824"/>
            <a:ext cx="2304256" cy="4097662"/>
          </a:xfrm>
          <a:prstGeom prst="rect">
            <a:avLst/>
          </a:prstGeom>
          <a:ln w="38100">
            <a:solidFill>
              <a:srgbClr val="00B050"/>
            </a:solidFill>
          </a:ln>
        </p:spPr>
      </p:pic>
      <p:sp>
        <p:nvSpPr>
          <p:cNvPr id="4" name="Text Placeholder 3"/>
          <p:cNvSpPr>
            <a:spLocks noGrp="1"/>
          </p:cNvSpPr>
          <p:nvPr>
            <p:ph type="body" sz="half" idx="2"/>
          </p:nvPr>
        </p:nvSpPr>
        <p:spPr>
          <a:xfrm>
            <a:off x="8686700" y="3068960"/>
            <a:ext cx="2304256" cy="654866"/>
          </a:xfrm>
        </p:spPr>
        <p:txBody>
          <a:bodyPr>
            <a:noAutofit/>
          </a:bodyPr>
          <a:lstStyle/>
          <a:p>
            <a:r>
              <a:rPr lang="en-US" sz="4400" dirty="0" smtClean="0"/>
              <a:t>FILES</a:t>
            </a:r>
            <a:endParaRPr lang="en-US" sz="4400" dirty="0"/>
          </a:p>
        </p:txBody>
      </p:sp>
      <p:pic>
        <p:nvPicPr>
          <p:cNvPr id="7"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172" y="-202263"/>
            <a:ext cx="9143998" cy="1020762"/>
          </a:xfrm>
        </p:spPr>
        <p:txBody>
          <a:bodyPr/>
          <a:lstStyle/>
          <a:p>
            <a:r>
              <a:rPr lang="en-US" dirty="0" smtClean="0"/>
              <a:t>INDEX.HTML</a:t>
            </a:r>
            <a:endParaRPr lang="en-IN" dirty="0"/>
          </a:p>
        </p:txBody>
      </p:sp>
      <p:sp>
        <p:nvSpPr>
          <p:cNvPr id="4" name="Text Placeholder 3"/>
          <p:cNvSpPr>
            <a:spLocks noGrp="1"/>
          </p:cNvSpPr>
          <p:nvPr>
            <p:ph type="body" sz="half" idx="2"/>
          </p:nvPr>
        </p:nvSpPr>
        <p:spPr/>
        <p:txBody>
          <a:bodyPr/>
          <a:lstStyle/>
          <a:p>
            <a:r>
              <a:rPr lang="en-US" dirty="0" smtClean="0"/>
              <a:t> </a:t>
            </a:r>
            <a:endParaRPr lang="en-IN" dirty="0"/>
          </a:p>
        </p:txBody>
      </p:sp>
      <p:pic>
        <p:nvPicPr>
          <p:cNvPr id="5" name="Picture 4"/>
          <p:cNvPicPr>
            <a:picLocks noChangeAspect="1"/>
          </p:cNvPicPr>
          <p:nvPr/>
        </p:nvPicPr>
        <p:blipFill>
          <a:blip r:embed="rId2"/>
          <a:stretch>
            <a:fillRect/>
          </a:stretch>
        </p:blipFill>
        <p:spPr>
          <a:xfrm>
            <a:off x="1629916" y="1844824"/>
            <a:ext cx="7848872" cy="4035799"/>
          </a:xfrm>
          <a:prstGeom prst="rect">
            <a:avLst/>
          </a:prstGeom>
          <a:ln w="38100">
            <a:solidFill>
              <a:srgbClr val="FF0000"/>
            </a:solidFill>
          </a:ln>
        </p:spPr>
      </p:pic>
      <p:pic>
        <p:nvPicPr>
          <p:cNvPr id="6"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5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092" y="260648"/>
            <a:ext cx="9143998" cy="1020762"/>
          </a:xfrm>
        </p:spPr>
        <p:txBody>
          <a:bodyPr/>
          <a:lstStyle/>
          <a:p>
            <a:r>
              <a:rPr lang="en-US" dirty="0" smtClean="0"/>
              <a:t>INDEX.HTML</a:t>
            </a:r>
            <a:endParaRPr lang="en-IN" dirty="0"/>
          </a:p>
        </p:txBody>
      </p:sp>
      <p:pic>
        <p:nvPicPr>
          <p:cNvPr id="5" name="Picture Placeholder 4"/>
          <p:cNvPicPr>
            <a:picLocks noGrp="1" noChangeAspect="1"/>
          </p:cNvPicPr>
          <p:nvPr>
            <p:ph type="pic" idx="1"/>
          </p:nvPr>
        </p:nvPicPr>
        <p:blipFill>
          <a:blip r:embed="rId2"/>
          <a:srcRect l="1722" r="1722"/>
          <a:stretch>
            <a:fillRect/>
          </a:stretch>
        </p:blipFill>
        <p:spPr>
          <a:xfrm>
            <a:off x="1845940" y="1988840"/>
            <a:ext cx="5522656" cy="3937119"/>
          </a:xfrm>
          <a:prstGeom prst="rect">
            <a:avLst/>
          </a:prstGeom>
          <a:ln w="19050">
            <a:solidFill>
              <a:srgbClr val="FFFF00"/>
            </a:solidFill>
          </a:ln>
        </p:spPr>
      </p:pic>
      <p:sp>
        <p:nvSpPr>
          <p:cNvPr id="4" name="Text Placeholder 3"/>
          <p:cNvSpPr>
            <a:spLocks noGrp="1"/>
          </p:cNvSpPr>
          <p:nvPr>
            <p:ph type="body" sz="half" idx="2"/>
          </p:nvPr>
        </p:nvSpPr>
        <p:spPr/>
        <p:txBody>
          <a:bodyPr/>
          <a:lstStyle/>
          <a:p>
            <a:r>
              <a:rPr lang="en-US" dirty="0" smtClean="0"/>
              <a:t> </a:t>
            </a:r>
            <a:endParaRPr lang="en-IN" dirty="0"/>
          </a:p>
        </p:txBody>
      </p:sp>
      <p:pic>
        <p:nvPicPr>
          <p:cNvPr id="6"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2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108" y="332656"/>
            <a:ext cx="5004046" cy="1020762"/>
          </a:xfrm>
        </p:spPr>
        <p:txBody>
          <a:bodyPr/>
          <a:lstStyle/>
          <a:p>
            <a:r>
              <a:rPr lang="en-US" dirty="0" smtClean="0"/>
              <a:t>APP.PY</a:t>
            </a:r>
            <a:endParaRPr lang="en-IN" dirty="0"/>
          </a:p>
        </p:txBody>
      </p:sp>
      <p:pic>
        <p:nvPicPr>
          <p:cNvPr id="5" name="Picture Placeholder 4"/>
          <p:cNvPicPr>
            <a:picLocks noGrp="1" noChangeAspect="1"/>
          </p:cNvPicPr>
          <p:nvPr>
            <p:ph type="pic" idx="1"/>
          </p:nvPr>
        </p:nvPicPr>
        <p:blipFill>
          <a:blip r:embed="rId2"/>
          <a:srcRect t="9085" b="9085"/>
          <a:stretch>
            <a:fillRect/>
          </a:stretch>
        </p:blipFill>
        <p:spPr>
          <a:xfrm>
            <a:off x="1773932" y="1916832"/>
            <a:ext cx="5669280" cy="4041648"/>
          </a:xfrm>
          <a:prstGeom prst="rect">
            <a:avLst/>
          </a:prstGeom>
          <a:ln w="28575">
            <a:solidFill>
              <a:srgbClr val="FFFF00"/>
            </a:solidFill>
          </a:ln>
        </p:spPr>
      </p:pic>
      <p:sp>
        <p:nvSpPr>
          <p:cNvPr id="4" name="Text Placeholder 3"/>
          <p:cNvSpPr>
            <a:spLocks noGrp="1"/>
          </p:cNvSpPr>
          <p:nvPr>
            <p:ph type="body" sz="half" idx="2"/>
          </p:nvPr>
        </p:nvSpPr>
        <p:spPr/>
        <p:txBody>
          <a:bodyPr/>
          <a:lstStyle/>
          <a:p>
            <a:r>
              <a:rPr lang="en-US" dirty="0" smtClean="0"/>
              <a:t> </a:t>
            </a:r>
            <a:endParaRPr lang="en-IN" dirty="0"/>
          </a:p>
        </p:txBody>
      </p:sp>
      <p:pic>
        <p:nvPicPr>
          <p:cNvPr id="6"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5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&amp; START.SH</a:t>
            </a:r>
            <a:endParaRPr lang="en-IN" dirty="0"/>
          </a:p>
        </p:txBody>
      </p:sp>
      <p:pic>
        <p:nvPicPr>
          <p:cNvPr id="5" name="Picture Placeholder 4"/>
          <p:cNvPicPr>
            <a:picLocks noGrp="1" noChangeAspect="1"/>
          </p:cNvPicPr>
          <p:nvPr>
            <p:ph type="pic" idx="1"/>
          </p:nvPr>
        </p:nvPicPr>
        <p:blipFill>
          <a:blip r:embed="rId2"/>
          <a:srcRect l="10197" r="10197"/>
          <a:stretch>
            <a:fillRect/>
          </a:stretch>
        </p:blipFill>
        <p:spPr>
          <a:xfrm>
            <a:off x="3095914" y="2132856"/>
            <a:ext cx="2267765" cy="1616697"/>
          </a:xfrm>
          <a:prstGeom prst="rect">
            <a:avLst/>
          </a:prstGeom>
          <a:ln>
            <a:solidFill>
              <a:srgbClr val="00B050"/>
            </a:solidFill>
          </a:ln>
        </p:spPr>
      </p:pic>
      <p:sp>
        <p:nvSpPr>
          <p:cNvPr id="4" name="Text Placeholder 3"/>
          <p:cNvSpPr>
            <a:spLocks noGrp="1"/>
          </p:cNvSpPr>
          <p:nvPr>
            <p:ph type="body" sz="half" idx="2"/>
          </p:nvPr>
        </p:nvSpPr>
        <p:spPr/>
        <p:txBody>
          <a:bodyPr/>
          <a:lstStyle/>
          <a:p>
            <a:r>
              <a:rPr lang="en-US" dirty="0" smtClean="0"/>
              <a:t> </a:t>
            </a:r>
            <a:endParaRPr lang="en-IN" dirty="0"/>
          </a:p>
        </p:txBody>
      </p:sp>
      <p:pic>
        <p:nvPicPr>
          <p:cNvPr id="6" name="Picture 5"/>
          <p:cNvPicPr>
            <a:picLocks noChangeAspect="1"/>
          </p:cNvPicPr>
          <p:nvPr/>
        </p:nvPicPr>
        <p:blipFill>
          <a:blip r:embed="rId3"/>
          <a:stretch>
            <a:fillRect/>
          </a:stretch>
        </p:blipFill>
        <p:spPr>
          <a:xfrm>
            <a:off x="2998068" y="4653136"/>
            <a:ext cx="2581635" cy="866896"/>
          </a:xfrm>
          <a:prstGeom prst="rect">
            <a:avLst/>
          </a:prstGeom>
          <a:ln>
            <a:solidFill>
              <a:srgbClr val="FF0000"/>
            </a:solidFill>
          </a:ln>
        </p:spPr>
      </p:pic>
      <p:pic>
        <p:nvPicPr>
          <p:cNvPr id="7"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86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960" y="332656"/>
            <a:ext cx="5064708" cy="1020762"/>
          </a:xfrm>
        </p:spPr>
        <p:txBody>
          <a:bodyPr/>
          <a:lstStyle/>
          <a:p>
            <a:r>
              <a:rPr lang="en-US" dirty="0" smtClean="0">
                <a:solidFill>
                  <a:schemeClr val="accent1">
                    <a:lumMod val="75000"/>
                  </a:schemeClr>
                </a:solidFill>
              </a:rPr>
              <a:t>Flask  Output</a:t>
            </a:r>
            <a:endParaRPr lang="en-IN"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7905959" y="3739232"/>
            <a:ext cx="2677455" cy="2088232"/>
          </a:xfrm>
          <a:prstGeom prst="rect">
            <a:avLst/>
          </a:prstGeom>
          <a:ln w="38100">
            <a:solidFill>
              <a:schemeClr val="accent1">
                <a:lumMod val="75000"/>
              </a:schemeClr>
            </a:solidFill>
          </a:ln>
        </p:spPr>
      </p:pic>
      <p:sp>
        <p:nvSpPr>
          <p:cNvPr id="4" name="Text Placeholder 3"/>
          <p:cNvSpPr>
            <a:spLocks noGrp="1"/>
          </p:cNvSpPr>
          <p:nvPr>
            <p:ph type="body" sz="half" idx="2"/>
          </p:nvPr>
        </p:nvSpPr>
        <p:spPr/>
        <p:txBody>
          <a:bodyPr/>
          <a:lstStyle/>
          <a:p>
            <a:r>
              <a:rPr lang="en-US" dirty="0" smtClean="0"/>
              <a:t> </a:t>
            </a:r>
            <a:endParaRPr lang="en-IN" dirty="0"/>
          </a:p>
        </p:txBody>
      </p:sp>
      <p:pic>
        <p:nvPicPr>
          <p:cNvPr id="5" name="Picture 4"/>
          <p:cNvPicPr>
            <a:picLocks noChangeAspect="1"/>
          </p:cNvPicPr>
          <p:nvPr/>
        </p:nvPicPr>
        <p:blipFill>
          <a:blip r:embed="rId3"/>
          <a:stretch>
            <a:fillRect/>
          </a:stretch>
        </p:blipFill>
        <p:spPr>
          <a:xfrm>
            <a:off x="1845940" y="2276872"/>
            <a:ext cx="5317351" cy="3394378"/>
          </a:xfrm>
          <a:prstGeom prst="rect">
            <a:avLst/>
          </a:prstGeom>
          <a:ln w="28575">
            <a:solidFill>
              <a:srgbClr val="00B050"/>
            </a:solidFill>
          </a:ln>
        </p:spPr>
      </p:pic>
      <p:pic>
        <p:nvPicPr>
          <p:cNvPr id="9"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93532"/>
            <a:ext cx="1188641" cy="4918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3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FF3300"/>
                </a:solidFill>
              </a:rPr>
              <a:t>Title</a:t>
            </a:r>
            <a:r>
              <a:rPr lang="en-US" dirty="0"/>
              <a:t> and </a:t>
            </a:r>
            <a:r>
              <a:rPr lang="en-US" dirty="0" smtClean="0">
                <a:solidFill>
                  <a:srgbClr val="00B050"/>
                </a:solidFill>
              </a:rPr>
              <a:t>Content</a:t>
            </a:r>
            <a:endParaRPr lang="en-US" dirty="0">
              <a:solidFill>
                <a:srgbClr val="00B050"/>
              </a:solidFill>
            </a:endParaRPr>
          </a:p>
        </p:txBody>
      </p:sp>
      <p:sp>
        <p:nvSpPr>
          <p:cNvPr id="14" name="Content Placeholder 13"/>
          <p:cNvSpPr>
            <a:spLocks noGrp="1"/>
          </p:cNvSpPr>
          <p:nvPr>
            <p:ph idx="1"/>
          </p:nvPr>
        </p:nvSpPr>
        <p:spPr/>
        <p:txBody>
          <a:bodyPr>
            <a:normAutofit lnSpcReduction="10000"/>
          </a:bodyPr>
          <a:lstStyle/>
          <a:p>
            <a:r>
              <a:rPr lang="en-US" dirty="0" smtClean="0">
                <a:solidFill>
                  <a:srgbClr val="FF3300"/>
                </a:solidFill>
              </a:rPr>
              <a:t>Introduction</a:t>
            </a:r>
            <a:endParaRPr lang="en-US" dirty="0">
              <a:solidFill>
                <a:srgbClr val="FF3300"/>
              </a:solidFill>
            </a:endParaRPr>
          </a:p>
          <a:p>
            <a:r>
              <a:rPr lang="en-US" dirty="0" smtClean="0">
                <a:solidFill>
                  <a:srgbClr val="FF3300"/>
                </a:solidFill>
              </a:rPr>
              <a:t>Import Libraries and Dataset</a:t>
            </a:r>
          </a:p>
          <a:p>
            <a:r>
              <a:rPr lang="en-US" dirty="0" smtClean="0">
                <a:solidFill>
                  <a:srgbClr val="FF3300"/>
                </a:solidFill>
              </a:rPr>
              <a:t>C</a:t>
            </a:r>
            <a:r>
              <a:rPr lang="en-US" dirty="0" smtClean="0">
                <a:solidFill>
                  <a:srgbClr val="FF3300"/>
                </a:solidFill>
              </a:rPr>
              <a:t>leaning</a:t>
            </a:r>
            <a:r>
              <a:rPr lang="en-US" dirty="0">
                <a:solidFill>
                  <a:srgbClr val="FF3300"/>
                </a:solidFill>
              </a:rPr>
              <a:t> </a:t>
            </a:r>
            <a:r>
              <a:rPr lang="en-US" dirty="0" smtClean="0">
                <a:solidFill>
                  <a:srgbClr val="FF3300"/>
                </a:solidFill>
              </a:rPr>
              <a:t> The Data</a:t>
            </a:r>
          </a:p>
          <a:p>
            <a:r>
              <a:rPr lang="en-US" dirty="0" smtClean="0"/>
              <a:t>Preparing The Data &amp; Importing The Model</a:t>
            </a:r>
          </a:p>
          <a:p>
            <a:r>
              <a:rPr lang="en-US" dirty="0" smtClean="0"/>
              <a:t>Fitting The Models &amp; check the errors</a:t>
            </a:r>
          </a:p>
          <a:p>
            <a:r>
              <a:rPr lang="en-US" dirty="0" smtClean="0">
                <a:solidFill>
                  <a:srgbClr val="00B050"/>
                </a:solidFill>
              </a:rPr>
              <a:t>Import </a:t>
            </a:r>
            <a:r>
              <a:rPr lang="en-IN" b="1" dirty="0" err="1" smtClean="0">
                <a:solidFill>
                  <a:srgbClr val="00B050"/>
                </a:solidFill>
              </a:rPr>
              <a:t>Joblib</a:t>
            </a:r>
            <a:endParaRPr lang="en-IN" b="1" dirty="0" smtClean="0">
              <a:solidFill>
                <a:srgbClr val="00B050"/>
              </a:solidFill>
            </a:endParaRPr>
          </a:p>
          <a:p>
            <a:r>
              <a:rPr lang="en-US" b="1" dirty="0" smtClean="0">
                <a:solidFill>
                  <a:srgbClr val="00B050"/>
                </a:solidFill>
              </a:rPr>
              <a:t>Flask </a:t>
            </a:r>
          </a:p>
          <a:p>
            <a:r>
              <a:rPr lang="en-US" b="1" dirty="0" smtClean="0">
                <a:solidFill>
                  <a:srgbClr val="00B050"/>
                </a:solidFill>
              </a:rPr>
              <a:t>Result</a:t>
            </a:r>
            <a:endParaRPr lang="en-IN" b="1" dirty="0" smtClean="0">
              <a:solidFill>
                <a:srgbClr val="00B050"/>
              </a:solidFill>
            </a:endParaRPr>
          </a:p>
          <a:p>
            <a:endParaRPr lang="en-IN" b="1" dirty="0"/>
          </a:p>
          <a:p>
            <a:pPr marL="0" indent="0">
              <a:buNone/>
            </a:pPr>
            <a:endParaRPr lang="en-US" dirty="0" smtClean="0"/>
          </a:p>
          <a:p>
            <a:endParaRPr lang="en-US" dirty="0" smtClean="0"/>
          </a:p>
        </p:txBody>
      </p:sp>
      <p:pic>
        <p:nvPicPr>
          <p:cNvPr id="4" name="Picture 4" descr="NIELIT-Main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5159" y="6393532"/>
            <a:ext cx="1188641" cy="4918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IELIT-Main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5159" y="754566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028" y="476672"/>
            <a:ext cx="5724126" cy="1020762"/>
          </a:xfrm>
        </p:spPr>
        <p:txBody>
          <a:bodyPr/>
          <a:lstStyle/>
          <a:p>
            <a:r>
              <a:rPr lang="en-US" sz="6600" dirty="0" smtClean="0">
                <a:solidFill>
                  <a:srgbClr val="FF0000"/>
                </a:solidFill>
                <a:latin typeface="Bahnschrift SemiBold SemiConden" panose="020B0502040204020203" pitchFamily="34" charset="0"/>
              </a:rPr>
              <a:t>RESULT</a:t>
            </a:r>
            <a:endParaRPr lang="en-IN" sz="6600" dirty="0">
              <a:solidFill>
                <a:srgbClr val="FF0000"/>
              </a:solidFill>
              <a:latin typeface="Bahnschrift SemiBold SemiConden" panose="020B0502040204020203" pitchFamily="34" charset="0"/>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8974732" y="5877272"/>
            <a:ext cx="2743200" cy="784926"/>
          </a:xfrm>
        </p:spPr>
        <p:txBody>
          <a:bodyPr/>
          <a:lstStyle/>
          <a:p>
            <a:r>
              <a:rPr lang="en-US" u="sng" dirty="0" smtClean="0">
                <a:solidFill>
                  <a:schemeClr val="accent1"/>
                </a:solidFill>
                <a:effectLst>
                  <a:outerShdw blurRad="38100" dist="38100" dir="2700000" algn="tl">
                    <a:srgbClr val="000000">
                      <a:alpha val="43137"/>
                    </a:srgbClr>
                  </a:outerShdw>
                </a:effectLst>
                <a:latin typeface="Bauhaus 93" panose="04030905020B02020C02" pitchFamily="82" charset="0"/>
              </a:rPr>
              <a:t>THANKU </a:t>
            </a:r>
          </a:p>
          <a:p>
            <a:r>
              <a:rPr lang="en-US" u="sng" dirty="0" smtClean="0">
                <a:solidFill>
                  <a:schemeClr val="accent1"/>
                </a:solidFill>
                <a:effectLst>
                  <a:outerShdw blurRad="38100" dist="38100" dir="2700000" algn="tl">
                    <a:srgbClr val="000000">
                      <a:alpha val="43137"/>
                    </a:srgbClr>
                  </a:outerShdw>
                </a:effectLst>
                <a:latin typeface="Bauhaus 93" panose="04030905020B02020C02" pitchFamily="82" charset="0"/>
              </a:rPr>
              <a:t>INDER DEV SINGH</a:t>
            </a:r>
            <a:endParaRPr lang="en-IN" u="sng" dirty="0">
              <a:solidFill>
                <a:schemeClr val="accent1"/>
              </a:solidFill>
              <a:effectLst>
                <a:outerShdw blurRad="38100" dist="38100" dir="2700000" algn="tl">
                  <a:srgbClr val="000000">
                    <a:alpha val="43137"/>
                  </a:srgbClr>
                </a:outerShdw>
              </a:effectLst>
              <a:latin typeface="Bauhaus 93" panose="04030905020B02020C02" pitchFamily="82" charset="0"/>
            </a:endParaRPr>
          </a:p>
        </p:txBody>
      </p:sp>
      <p:pic>
        <p:nvPicPr>
          <p:cNvPr id="5" name="Picture 4"/>
          <p:cNvPicPr>
            <a:picLocks noChangeAspect="1"/>
          </p:cNvPicPr>
          <p:nvPr/>
        </p:nvPicPr>
        <p:blipFill>
          <a:blip r:embed="rId2"/>
          <a:stretch>
            <a:fillRect/>
          </a:stretch>
        </p:blipFill>
        <p:spPr>
          <a:xfrm>
            <a:off x="1551021" y="1839350"/>
            <a:ext cx="6228182" cy="4857556"/>
          </a:xfrm>
          <a:prstGeom prst="rect">
            <a:avLst/>
          </a:prstGeom>
          <a:ln w="57150">
            <a:solidFill>
              <a:srgbClr val="7030A0"/>
            </a:solidFill>
          </a:ln>
        </p:spPr>
      </p:pic>
      <p:pic>
        <p:nvPicPr>
          <p:cNvPr id="6" name="Picture 4" descr="NIELIT-Main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268" y="304686"/>
            <a:ext cx="7092278" cy="994122"/>
          </a:xfrm>
        </p:spPr>
        <p:txBody>
          <a:bodyPr/>
          <a:lstStyle/>
          <a:p>
            <a:r>
              <a:rPr lang="en-US" dirty="0" smtClean="0"/>
              <a:t>INTRODUCTION</a:t>
            </a:r>
            <a:endParaRPr lang="en-US" dirty="0"/>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3524862276"/>
              </p:ext>
            </p:extLst>
          </p:nvPr>
        </p:nvGraphicFramePr>
        <p:xfrm>
          <a:off x="2397735" y="10269760"/>
          <a:ext cx="12417383" cy="5382573"/>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3048001" y="2828836"/>
            <a:ext cx="6070748" cy="1200329"/>
          </a:xfrm>
          <a:prstGeom prst="rect">
            <a:avLst/>
          </a:prstGeom>
        </p:spPr>
        <p:txBody>
          <a:bodyPr wrap="square">
            <a:spAutoFit/>
          </a:bodyPr>
          <a:lstStyle/>
          <a:p>
            <a:r>
              <a:rPr lang="en-US" dirty="0">
                <a:solidFill>
                  <a:schemeClr val="accent1">
                    <a:lumMod val="75000"/>
                  </a:schemeClr>
                </a:solidFill>
                <a:latin typeface="Google Sans"/>
              </a:rPr>
              <a:t>A Machine Learning Project that uses Random Forest </a:t>
            </a:r>
            <a:r>
              <a:rPr lang="en-US" dirty="0" err="1">
                <a:solidFill>
                  <a:schemeClr val="accent1">
                    <a:lumMod val="75000"/>
                  </a:schemeClr>
                </a:solidFill>
                <a:latin typeface="Google Sans"/>
              </a:rPr>
              <a:t>Regressor</a:t>
            </a:r>
            <a:r>
              <a:rPr lang="en-US" dirty="0">
                <a:solidFill>
                  <a:schemeClr val="accent1">
                    <a:lumMod val="75000"/>
                  </a:schemeClr>
                </a:solidFill>
                <a:latin typeface="Google Sans"/>
              </a:rPr>
              <a:t> model to predict used cars price based on some attributes such </a:t>
            </a:r>
            <a:r>
              <a:rPr lang="en-US" dirty="0" smtClean="0">
                <a:solidFill>
                  <a:schemeClr val="accent1">
                    <a:lumMod val="75000"/>
                  </a:schemeClr>
                </a:solidFill>
                <a:latin typeface="Google Sans"/>
              </a:rPr>
              <a:t>as Fuel Type, Engine </a:t>
            </a:r>
            <a:r>
              <a:rPr lang="en-US" dirty="0" err="1" smtClean="0">
                <a:solidFill>
                  <a:schemeClr val="accent1">
                    <a:lumMod val="75000"/>
                  </a:schemeClr>
                </a:solidFill>
                <a:latin typeface="Google Sans"/>
              </a:rPr>
              <a:t>Tpye</a:t>
            </a:r>
            <a:r>
              <a:rPr lang="en-US" dirty="0" smtClean="0">
                <a:solidFill>
                  <a:schemeClr val="accent1">
                    <a:lumMod val="75000"/>
                  </a:schemeClr>
                </a:solidFill>
                <a:latin typeface="Google Sans"/>
              </a:rPr>
              <a:t>, Engine Size  </a:t>
            </a:r>
            <a:r>
              <a:rPr lang="en-US" dirty="0">
                <a:solidFill>
                  <a:schemeClr val="accent1">
                    <a:lumMod val="75000"/>
                  </a:schemeClr>
                </a:solidFill>
                <a:latin typeface="Google Sans"/>
              </a:rPr>
              <a:t>etc.</a:t>
            </a:r>
            <a:endParaRPr lang="en-IN" dirty="0">
              <a:solidFill>
                <a:schemeClr val="accent1">
                  <a:lumMod val="75000"/>
                </a:schemeClr>
              </a:solidFill>
            </a:endParaRPr>
          </a:p>
        </p:txBody>
      </p:sp>
      <p:pic>
        <p:nvPicPr>
          <p:cNvPr id="2050" name="Picture 2" descr="Second Hand Car Price Prediction - Models Pro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620" y="4223185"/>
            <a:ext cx="3048619" cy="24388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Analysis: Car Prices Are Going to Rise Again Very So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63" y="4269792"/>
            <a:ext cx="4271943" cy="2392288"/>
          </a:xfrm>
          <a:prstGeom prst="ellipse">
            <a:avLst/>
          </a:prstGeom>
          <a:ln w="6350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NIELIT-MainP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15159" y="6381328"/>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00"/>
                </a:solidFill>
              </a:rPr>
              <a:t>Import</a:t>
            </a:r>
            <a:r>
              <a:rPr lang="en-US" dirty="0"/>
              <a:t> Libraries </a:t>
            </a:r>
            <a:r>
              <a:rPr lang="en-US" dirty="0">
                <a:solidFill>
                  <a:srgbClr val="00B050"/>
                </a:solidFill>
              </a:rPr>
              <a:t>and Dataset</a:t>
            </a:r>
          </a:p>
        </p:txBody>
      </p:sp>
      <p:sp>
        <p:nvSpPr>
          <p:cNvPr id="5" name="Content Placeholder 4"/>
          <p:cNvSpPr>
            <a:spLocks noGrp="1"/>
          </p:cNvSpPr>
          <p:nvPr>
            <p:ph sz="half" idx="1"/>
          </p:nvPr>
        </p:nvSpPr>
        <p:spPr>
          <a:xfrm>
            <a:off x="1125860" y="1772816"/>
            <a:ext cx="4419599" cy="4267200"/>
          </a:xfrm>
        </p:spPr>
        <p:txBody>
          <a:bodyPr/>
          <a:lstStyle/>
          <a:p>
            <a:r>
              <a:rPr lang="en-US" dirty="0" smtClean="0">
                <a:solidFill>
                  <a:srgbClr val="FF3300"/>
                </a:solidFill>
              </a:rPr>
              <a:t>Pandas</a:t>
            </a:r>
          </a:p>
          <a:p>
            <a:r>
              <a:rPr lang="en-US" dirty="0" err="1" smtClean="0"/>
              <a:t>Numpy</a:t>
            </a:r>
            <a:endParaRPr lang="en-US" dirty="0" smtClean="0"/>
          </a:p>
          <a:p>
            <a:r>
              <a:rPr lang="en-US" dirty="0" err="1" smtClean="0"/>
              <a:t>Seaborn</a:t>
            </a:r>
            <a:endParaRPr lang="en-US" dirty="0" smtClean="0"/>
          </a:p>
          <a:p>
            <a:r>
              <a:rPr lang="en-US" dirty="0" err="1" smtClean="0">
                <a:solidFill>
                  <a:srgbClr val="00B050"/>
                </a:solidFill>
              </a:rPr>
              <a:t>Matplotlib</a:t>
            </a:r>
            <a:endParaRPr lang="en-US" dirty="0">
              <a:solidFill>
                <a:srgbClr val="00B050"/>
              </a:solidFill>
            </a:endParaRP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510831806"/>
              </p:ext>
            </p:extLst>
          </p:nvPr>
        </p:nvGraphicFramePr>
        <p:xfrm>
          <a:off x="6246813" y="1677928"/>
          <a:ext cx="3015951" cy="1463040"/>
        </p:xfrm>
        <a:graphic>
          <a:graphicData uri="http://schemas.openxmlformats.org/drawingml/2006/table">
            <a:tbl>
              <a:tblPr firstRow="1" bandRow="1">
                <a:tableStyleId>{8EC20E35-A176-4012-BC5E-935CFFF8708E}</a:tableStyleId>
              </a:tblPr>
              <a:tblGrid>
                <a:gridCol w="938122">
                  <a:extLst>
                    <a:ext uri="{9D8B030D-6E8A-4147-A177-3AD203B41FA5}">
                      <a16:colId xmlns:a16="http://schemas.microsoft.com/office/drawing/2014/main" xmlns="" val="20000"/>
                    </a:ext>
                  </a:extLst>
                </a:gridCol>
                <a:gridCol w="938122">
                  <a:extLst>
                    <a:ext uri="{9D8B030D-6E8A-4147-A177-3AD203B41FA5}">
                      <a16:colId xmlns:a16="http://schemas.microsoft.com/office/drawing/2014/main" xmlns="" val="20001"/>
                    </a:ext>
                  </a:extLst>
                </a:gridCol>
                <a:gridCol w="1139707">
                  <a:extLst>
                    <a:ext uri="{9D8B030D-6E8A-4147-A177-3AD203B41FA5}">
                      <a16:colId xmlns:a16="http://schemas.microsoft.com/office/drawing/2014/main" xmlns="" val="20002"/>
                    </a:ext>
                  </a:extLst>
                </a:gridCol>
              </a:tblGrid>
              <a:tr h="220020">
                <a:tc>
                  <a:txBody>
                    <a:bodyPr/>
                    <a:lstStyle/>
                    <a:p>
                      <a:r>
                        <a:rPr lang="en-US" dirty="0"/>
                        <a:t>Class</a:t>
                      </a:r>
                    </a:p>
                  </a:txBody>
                  <a:tcPr anchor="ctr"/>
                </a:tc>
                <a:tc>
                  <a:txBody>
                    <a:bodyPr/>
                    <a:lstStyle/>
                    <a:p>
                      <a:pPr algn="ctr"/>
                      <a:endParaRPr lang="en-US" dirty="0"/>
                    </a:p>
                  </a:txBody>
                  <a:tcPr anchor="ctr"/>
                </a:tc>
                <a:tc>
                  <a:txBody>
                    <a:bodyPr/>
                    <a:lstStyle/>
                    <a:p>
                      <a:pPr algn="ctr"/>
                      <a:r>
                        <a:rPr lang="en-US" dirty="0"/>
                        <a:t>Group</a:t>
                      </a:r>
                      <a:r>
                        <a:rPr lang="en-US" baseline="0" dirty="0"/>
                        <a:t> B</a:t>
                      </a:r>
                      <a:endParaRPr lang="en-US" dirty="0"/>
                    </a:p>
                  </a:txBody>
                  <a:tcPr anchor="ctr"/>
                </a:tc>
                <a:extLst>
                  <a:ext uri="{0D108BD9-81ED-4DB2-BD59-A6C34878D82A}">
                    <a16:rowId xmlns:a16="http://schemas.microsoft.com/office/drawing/2014/main" xmlns="" val="10000"/>
                  </a:ext>
                </a:extLst>
              </a:tr>
              <a:tr h="220020">
                <a:tc>
                  <a:txBody>
                    <a:bodyPr/>
                    <a:lstStyle/>
                    <a:p>
                      <a:r>
                        <a:rPr lang="en-US" dirty="0"/>
                        <a:t>Class 1</a:t>
                      </a:r>
                    </a:p>
                  </a:txBody>
                  <a:tcPr anchor="ctr"/>
                </a:tc>
                <a:tc>
                  <a:txBody>
                    <a:bodyPr/>
                    <a:lstStyle/>
                    <a:p>
                      <a:pPr algn="ctr"/>
                      <a:r>
                        <a:rPr lang="en-US" dirty="0"/>
                        <a:t>82</a:t>
                      </a:r>
                    </a:p>
                  </a:txBody>
                  <a:tcPr anchor="ctr"/>
                </a:tc>
                <a:tc>
                  <a:txBody>
                    <a:bodyPr/>
                    <a:lstStyle/>
                    <a:p>
                      <a:pPr algn="ctr"/>
                      <a:endParaRPr lang="en-US" dirty="0"/>
                    </a:p>
                  </a:txBody>
                  <a:tcPr anchor="ctr"/>
                </a:tc>
                <a:extLst>
                  <a:ext uri="{0D108BD9-81ED-4DB2-BD59-A6C34878D82A}">
                    <a16:rowId xmlns:a16="http://schemas.microsoft.com/office/drawing/2014/main" xmlns="" val="10001"/>
                  </a:ext>
                </a:extLst>
              </a:tr>
              <a:tr h="22002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xmlns="" val="10002"/>
                  </a:ext>
                </a:extLst>
              </a:tr>
              <a:tr h="22002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xmlns="" val="10003"/>
                  </a:ext>
                </a:extLst>
              </a:tr>
            </a:tbl>
          </a:graphicData>
        </a:graphic>
      </p:graphicFrame>
      <p:pic>
        <p:nvPicPr>
          <p:cNvPr id="3" name="Picture 2"/>
          <p:cNvPicPr>
            <a:picLocks noChangeAspect="1"/>
          </p:cNvPicPr>
          <p:nvPr/>
        </p:nvPicPr>
        <p:blipFill>
          <a:blip r:embed="rId2"/>
          <a:stretch>
            <a:fillRect/>
          </a:stretch>
        </p:blipFill>
        <p:spPr>
          <a:xfrm>
            <a:off x="6246813" y="1677928"/>
            <a:ext cx="3231887" cy="1463040"/>
          </a:xfrm>
          <a:prstGeom prst="rect">
            <a:avLst/>
          </a:prstGeom>
          <a:ln w="28575">
            <a:solidFill>
              <a:srgbClr val="00B050"/>
            </a:solidFill>
          </a:ln>
        </p:spPr>
      </p:pic>
      <p:pic>
        <p:nvPicPr>
          <p:cNvPr id="6" name="Picture 5"/>
          <p:cNvPicPr>
            <a:picLocks noChangeAspect="1"/>
          </p:cNvPicPr>
          <p:nvPr/>
        </p:nvPicPr>
        <p:blipFill>
          <a:blip r:embed="rId3"/>
          <a:stretch>
            <a:fillRect/>
          </a:stretch>
        </p:blipFill>
        <p:spPr>
          <a:xfrm>
            <a:off x="4794330" y="4081925"/>
            <a:ext cx="7379268" cy="2699875"/>
          </a:xfrm>
          <a:prstGeom prst="rect">
            <a:avLst/>
          </a:prstGeom>
          <a:ln w="38100">
            <a:solidFill>
              <a:srgbClr val="00B0F0"/>
            </a:solidFill>
          </a:ln>
        </p:spPr>
      </p:pic>
      <p:sp>
        <p:nvSpPr>
          <p:cNvPr id="7" name="TextBox 6"/>
          <p:cNvSpPr txBox="1"/>
          <p:nvPr/>
        </p:nvSpPr>
        <p:spPr>
          <a:xfrm>
            <a:off x="1138890" y="4941168"/>
            <a:ext cx="2664296" cy="424732"/>
          </a:xfrm>
          <a:prstGeom prst="rect">
            <a:avLst/>
          </a:prstGeom>
          <a:noFill/>
        </p:spPr>
        <p:txBody>
          <a:bodyPr wrap="square" rtlCol="0">
            <a:spAutoFit/>
          </a:bodyPr>
          <a:lstStyle/>
          <a:p>
            <a:pPr>
              <a:lnSpc>
                <a:spcPct val="90000"/>
              </a:lnSpc>
            </a:pPr>
            <a:r>
              <a:rPr lang="en-US" sz="2400" dirty="0" smtClean="0">
                <a:solidFill>
                  <a:srgbClr val="FF0000"/>
                </a:solidFill>
              </a:rPr>
              <a:t>Import </a:t>
            </a:r>
            <a:r>
              <a:rPr lang="en-US" sz="2400" dirty="0" err="1" smtClean="0">
                <a:solidFill>
                  <a:srgbClr val="FF0000"/>
                </a:solidFill>
              </a:rPr>
              <a:t>DataSet</a:t>
            </a:r>
            <a:r>
              <a:rPr lang="en-US" sz="2400" dirty="0" smtClean="0">
                <a:solidFill>
                  <a:srgbClr val="FF0000"/>
                </a:solidFill>
              </a:rPr>
              <a:t>:-</a:t>
            </a:r>
            <a:endParaRPr lang="en-IN" sz="2400" dirty="0">
              <a:solidFill>
                <a:srgbClr val="FF0000"/>
              </a:solidFill>
            </a:endParaRPr>
          </a:p>
        </p:txBody>
      </p:sp>
      <p:pic>
        <p:nvPicPr>
          <p:cNvPr id="8"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66148"/>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260648"/>
            <a:ext cx="9143998" cy="1020762"/>
          </a:xfrm>
        </p:spPr>
        <p:txBody>
          <a:bodyPr/>
          <a:lstStyle/>
          <a:p>
            <a:r>
              <a:rPr lang="en-US" dirty="0"/>
              <a:t>Cleaning  The </a:t>
            </a:r>
            <a:r>
              <a:rPr lang="en-US" dirty="0" smtClean="0"/>
              <a:t>Data</a:t>
            </a:r>
            <a:endParaRPr lang="en-US" dirty="0"/>
          </a:p>
        </p:txBody>
      </p:sp>
      <p:sp>
        <p:nvSpPr>
          <p:cNvPr id="6" name="Content Placeholder 5"/>
          <p:cNvSpPr>
            <a:spLocks noGrp="1"/>
          </p:cNvSpPr>
          <p:nvPr>
            <p:ph sz="half" idx="2"/>
          </p:nvPr>
        </p:nvSpPr>
        <p:spPr>
          <a:xfrm>
            <a:off x="6246815" y="1905001"/>
            <a:ext cx="5752253" cy="2460104"/>
          </a:xfrm>
        </p:spPr>
        <p:txBody>
          <a:bodyPr>
            <a:normAutofit fontScale="70000" lnSpcReduction="20000"/>
          </a:bodyPr>
          <a:lstStyle/>
          <a:p>
            <a:r>
              <a:rPr lang="en-US" dirty="0">
                <a:solidFill>
                  <a:srgbClr val="FF3300"/>
                </a:solidFill>
              </a:rPr>
              <a:t>Data cleaning is the process of fixing or removing incorrect, corrupted, incorrectly formatted, duplicate, or incomplete data within a dataset</a:t>
            </a:r>
            <a:r>
              <a:rPr lang="en-US" dirty="0" smtClean="0"/>
              <a:t>.</a:t>
            </a:r>
          </a:p>
          <a:p>
            <a:r>
              <a:rPr lang="en-US" dirty="0" err="1">
                <a:solidFill>
                  <a:schemeClr val="tx1">
                    <a:lumMod val="95000"/>
                  </a:schemeClr>
                </a:solidFill>
              </a:rPr>
              <a:t>DataFrame</a:t>
            </a:r>
            <a:r>
              <a:rPr lang="en-US" dirty="0">
                <a:solidFill>
                  <a:schemeClr val="tx1">
                    <a:lumMod val="95000"/>
                  </a:schemeClr>
                </a:solidFill>
              </a:rPr>
              <a:t>. replace() function is used to replace values in column (one value with another value on all columns). This method takes </a:t>
            </a:r>
            <a:r>
              <a:rPr lang="en-US" dirty="0" err="1">
                <a:solidFill>
                  <a:schemeClr val="tx1">
                    <a:lumMod val="95000"/>
                  </a:schemeClr>
                </a:solidFill>
              </a:rPr>
              <a:t>to_replace</a:t>
            </a:r>
            <a:r>
              <a:rPr lang="en-US" dirty="0">
                <a:solidFill>
                  <a:schemeClr val="tx1">
                    <a:lumMod val="95000"/>
                  </a:schemeClr>
                </a:solidFill>
              </a:rPr>
              <a:t>, value, </a:t>
            </a:r>
            <a:r>
              <a:rPr lang="en-US" dirty="0" err="1">
                <a:solidFill>
                  <a:schemeClr val="tx1">
                    <a:lumMod val="95000"/>
                  </a:schemeClr>
                </a:solidFill>
              </a:rPr>
              <a:t>inplace</a:t>
            </a:r>
            <a:r>
              <a:rPr lang="en-US" dirty="0">
                <a:solidFill>
                  <a:schemeClr val="tx1">
                    <a:lumMod val="95000"/>
                  </a:schemeClr>
                </a:solidFill>
              </a:rPr>
              <a:t>, limit, regex and method as parameters and returns a new </a:t>
            </a:r>
            <a:r>
              <a:rPr lang="en-US" dirty="0" err="1">
                <a:solidFill>
                  <a:schemeClr val="tx1">
                    <a:lumMod val="95000"/>
                  </a:schemeClr>
                </a:solidFill>
              </a:rPr>
              <a:t>DataFrame</a:t>
            </a:r>
            <a:r>
              <a:rPr lang="en-US" dirty="0" err="1" smtClean="0">
                <a:solidFill>
                  <a:schemeClr val="tx1">
                    <a:lumMod val="95000"/>
                  </a:schemeClr>
                </a:solidFill>
              </a:rPr>
              <a:t>Third</a:t>
            </a:r>
            <a:r>
              <a:rPr lang="en-US" dirty="0" smtClean="0">
                <a:solidFill>
                  <a:schemeClr val="tx1">
                    <a:lumMod val="95000"/>
                  </a:schemeClr>
                </a:solidFill>
              </a:rPr>
              <a:t> </a:t>
            </a:r>
            <a:r>
              <a:rPr lang="en-US" dirty="0">
                <a:solidFill>
                  <a:schemeClr val="tx1">
                    <a:lumMod val="95000"/>
                  </a:schemeClr>
                </a:solidFill>
              </a:rPr>
              <a:t>bullet point </a:t>
            </a:r>
            <a:r>
              <a:rPr lang="en-US" dirty="0" smtClean="0">
                <a:solidFill>
                  <a:schemeClr val="tx1">
                    <a:lumMod val="95000"/>
                  </a:schemeClr>
                </a:solidFill>
              </a:rPr>
              <a:t>here</a:t>
            </a:r>
            <a:r>
              <a:rPr lang="en-US" dirty="0" smtClean="0">
                <a:solidFill>
                  <a:schemeClr val="tx1">
                    <a:lumMod val="95000"/>
                  </a:schemeClr>
                </a:solidFill>
              </a:rPr>
              <a:t>.</a:t>
            </a:r>
          </a:p>
          <a:p>
            <a:r>
              <a:rPr lang="en-US" dirty="0">
                <a:solidFill>
                  <a:srgbClr val="00B050"/>
                </a:solidFill>
              </a:rPr>
              <a:t>N</a:t>
            </a:r>
            <a:r>
              <a:rPr lang="en-US" dirty="0" smtClean="0">
                <a:solidFill>
                  <a:srgbClr val="00B050"/>
                </a:solidFill>
              </a:rPr>
              <a:t>ull</a:t>
            </a:r>
            <a:r>
              <a:rPr lang="en-US" dirty="0">
                <a:solidFill>
                  <a:srgbClr val="00B050"/>
                </a:solidFill>
              </a:rPr>
              <a:t>() is the method that returns true if the value is null and false otherwise</a:t>
            </a:r>
            <a:r>
              <a:rPr lang="en-US" dirty="0"/>
              <a:t>.</a:t>
            </a:r>
            <a:endParaRPr lang="en-US" dirty="0" smtClean="0"/>
          </a:p>
        </p:txBody>
      </p:sp>
      <p:pic>
        <p:nvPicPr>
          <p:cNvPr id="5" name="Content Placeholder 4"/>
          <p:cNvPicPr>
            <a:picLocks noGrp="1" noChangeAspect="1"/>
          </p:cNvPicPr>
          <p:nvPr>
            <p:ph sz="half" idx="1"/>
          </p:nvPr>
        </p:nvPicPr>
        <p:blipFill>
          <a:blip r:embed="rId2"/>
          <a:stretch>
            <a:fillRect/>
          </a:stretch>
        </p:blipFill>
        <p:spPr>
          <a:xfrm>
            <a:off x="1485900" y="1988840"/>
            <a:ext cx="1505160" cy="438211"/>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1463864" y="2780928"/>
            <a:ext cx="1457528" cy="419158"/>
          </a:xfrm>
          <a:prstGeom prst="rect">
            <a:avLst/>
          </a:prstGeom>
        </p:spPr>
      </p:pic>
      <p:pic>
        <p:nvPicPr>
          <p:cNvPr id="8" name="Picture 7"/>
          <p:cNvPicPr>
            <a:picLocks noChangeAspect="1"/>
          </p:cNvPicPr>
          <p:nvPr/>
        </p:nvPicPr>
        <p:blipFill>
          <a:blip r:embed="rId4"/>
          <a:stretch>
            <a:fillRect/>
          </a:stretch>
        </p:blipFill>
        <p:spPr>
          <a:xfrm>
            <a:off x="1463864" y="3553963"/>
            <a:ext cx="2038635" cy="400106"/>
          </a:xfrm>
          <a:prstGeom prst="rect">
            <a:avLst/>
          </a:prstGeom>
        </p:spPr>
      </p:pic>
      <p:pic>
        <p:nvPicPr>
          <p:cNvPr id="9" name="Picture 8"/>
          <p:cNvPicPr>
            <a:picLocks noChangeAspect="1"/>
          </p:cNvPicPr>
          <p:nvPr/>
        </p:nvPicPr>
        <p:blipFill>
          <a:blip r:embed="rId5"/>
          <a:stretch>
            <a:fillRect/>
          </a:stretch>
        </p:blipFill>
        <p:spPr>
          <a:xfrm>
            <a:off x="1378127" y="4326998"/>
            <a:ext cx="2210108" cy="381053"/>
          </a:xfrm>
          <a:prstGeom prst="rect">
            <a:avLst/>
          </a:prstGeom>
        </p:spPr>
      </p:pic>
      <p:pic>
        <p:nvPicPr>
          <p:cNvPr id="10" name="Picture 9"/>
          <p:cNvPicPr>
            <a:picLocks noChangeAspect="1"/>
          </p:cNvPicPr>
          <p:nvPr/>
        </p:nvPicPr>
        <p:blipFill>
          <a:blip r:embed="rId6"/>
          <a:stretch>
            <a:fillRect/>
          </a:stretch>
        </p:blipFill>
        <p:spPr>
          <a:xfrm>
            <a:off x="1378127" y="5080980"/>
            <a:ext cx="5015106" cy="450073"/>
          </a:xfrm>
          <a:prstGeom prst="rect">
            <a:avLst/>
          </a:prstGeom>
        </p:spPr>
      </p:pic>
      <p:pic>
        <p:nvPicPr>
          <p:cNvPr id="11" name="Picture 10"/>
          <p:cNvPicPr>
            <a:picLocks noChangeAspect="1"/>
          </p:cNvPicPr>
          <p:nvPr/>
        </p:nvPicPr>
        <p:blipFill>
          <a:blip r:embed="rId7"/>
          <a:stretch>
            <a:fillRect/>
          </a:stretch>
        </p:blipFill>
        <p:spPr>
          <a:xfrm>
            <a:off x="1377708" y="5811106"/>
            <a:ext cx="8014575" cy="434568"/>
          </a:xfrm>
          <a:prstGeom prst="rect">
            <a:avLst/>
          </a:prstGeom>
        </p:spPr>
      </p:pic>
      <p:pic>
        <p:nvPicPr>
          <p:cNvPr id="12" name="Picture 4" descr="NIELIT-MainP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15159" y="6381328"/>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426" y="332656"/>
            <a:ext cx="1584176" cy="1005693"/>
          </a:xfrm>
        </p:spPr>
        <p:txBody>
          <a:bodyPr/>
          <a:lstStyle/>
          <a:p>
            <a:r>
              <a:rPr lang="en-US" dirty="0" smtClean="0"/>
              <a:t>Graph</a:t>
            </a:r>
            <a:endParaRPr lang="en-IN" dirty="0"/>
          </a:p>
        </p:txBody>
      </p:sp>
      <p:pic>
        <p:nvPicPr>
          <p:cNvPr id="5" name="Content Placeholder 4"/>
          <p:cNvPicPr>
            <a:picLocks noGrp="1" noChangeAspect="1"/>
          </p:cNvPicPr>
          <p:nvPr>
            <p:ph sz="half" idx="1"/>
          </p:nvPr>
        </p:nvPicPr>
        <p:blipFill>
          <a:blip r:embed="rId2"/>
          <a:stretch>
            <a:fillRect/>
          </a:stretch>
        </p:blipFill>
        <p:spPr>
          <a:xfrm>
            <a:off x="549796" y="2372256"/>
            <a:ext cx="5317496" cy="2808312"/>
          </a:xfrm>
          <a:prstGeom prst="rect">
            <a:avLst/>
          </a:prstGeom>
          <a:ln w="38100">
            <a:solidFill>
              <a:schemeClr val="accent1">
                <a:lumMod val="75000"/>
              </a:schemeClr>
            </a:solidFill>
          </a:ln>
        </p:spPr>
      </p:pic>
      <p:pic>
        <p:nvPicPr>
          <p:cNvPr id="6" name="Content Placeholder 5"/>
          <p:cNvPicPr>
            <a:picLocks noGrp="1" noChangeAspect="1"/>
          </p:cNvPicPr>
          <p:nvPr>
            <p:ph sz="half" idx="2"/>
          </p:nvPr>
        </p:nvPicPr>
        <p:blipFill>
          <a:blip r:embed="rId3"/>
          <a:stretch>
            <a:fillRect/>
          </a:stretch>
        </p:blipFill>
        <p:spPr>
          <a:xfrm>
            <a:off x="6249602" y="2132856"/>
            <a:ext cx="4419600" cy="1496872"/>
          </a:xfrm>
          <a:prstGeom prst="rect">
            <a:avLst/>
          </a:prstGeom>
          <a:ln w="28575">
            <a:solidFill>
              <a:srgbClr val="00B0F0"/>
            </a:solidFill>
          </a:ln>
        </p:spPr>
      </p:pic>
      <p:pic>
        <p:nvPicPr>
          <p:cNvPr id="7" name="Picture 6"/>
          <p:cNvPicPr>
            <a:picLocks noChangeAspect="1"/>
          </p:cNvPicPr>
          <p:nvPr/>
        </p:nvPicPr>
        <p:blipFill>
          <a:blip r:embed="rId4"/>
          <a:stretch>
            <a:fillRect/>
          </a:stretch>
        </p:blipFill>
        <p:spPr>
          <a:xfrm>
            <a:off x="6249602" y="3871007"/>
            <a:ext cx="4509133" cy="1656184"/>
          </a:xfrm>
          <a:prstGeom prst="rect">
            <a:avLst/>
          </a:prstGeom>
          <a:ln w="28575">
            <a:solidFill>
              <a:srgbClr val="FFFF00"/>
            </a:solidFill>
          </a:ln>
        </p:spPr>
      </p:pic>
      <p:pic>
        <p:nvPicPr>
          <p:cNvPr id="8" name="Picture 7"/>
          <p:cNvPicPr>
            <a:picLocks noChangeAspect="1"/>
          </p:cNvPicPr>
          <p:nvPr/>
        </p:nvPicPr>
        <p:blipFill>
          <a:blip r:embed="rId5"/>
          <a:stretch>
            <a:fillRect/>
          </a:stretch>
        </p:blipFill>
        <p:spPr>
          <a:xfrm>
            <a:off x="1773932" y="5301208"/>
            <a:ext cx="2177327" cy="1413785"/>
          </a:xfrm>
          <a:prstGeom prst="rect">
            <a:avLst/>
          </a:prstGeom>
          <a:ln w="28575">
            <a:solidFill>
              <a:schemeClr val="tx1"/>
            </a:solidFill>
          </a:ln>
        </p:spPr>
      </p:pic>
      <p:sp>
        <p:nvSpPr>
          <p:cNvPr id="9" name="TextBox 8"/>
          <p:cNvSpPr txBox="1"/>
          <p:nvPr/>
        </p:nvSpPr>
        <p:spPr>
          <a:xfrm>
            <a:off x="4150196" y="5768471"/>
            <a:ext cx="7822605" cy="1089529"/>
          </a:xfrm>
          <a:prstGeom prst="rect">
            <a:avLst/>
          </a:prstGeom>
          <a:noFill/>
        </p:spPr>
        <p:txBody>
          <a:bodyPr wrap="square" rtlCol="0">
            <a:spAutoFit/>
          </a:bodyPr>
          <a:lstStyle/>
          <a:p>
            <a:pPr>
              <a:lnSpc>
                <a:spcPct val="90000"/>
              </a:lnSpc>
            </a:pPr>
            <a:r>
              <a:rPr lang="en-US" dirty="0"/>
              <a:t>Graphs in Python can be plotted by using the </a:t>
            </a:r>
            <a:r>
              <a:rPr lang="en-US" dirty="0" err="1"/>
              <a:t>Matplotlib</a:t>
            </a:r>
            <a:r>
              <a:rPr lang="en-US" dirty="0"/>
              <a:t> library. </a:t>
            </a:r>
            <a:r>
              <a:rPr lang="en-US" dirty="0" err="1"/>
              <a:t>Matplotlib</a:t>
            </a:r>
            <a:r>
              <a:rPr lang="en-US" dirty="0"/>
              <a:t> library is mainly used for graph plotting. You need to install </a:t>
            </a:r>
            <a:r>
              <a:rPr lang="en-US" dirty="0" err="1"/>
              <a:t>matplotlib</a:t>
            </a:r>
            <a:r>
              <a:rPr lang="en-US" dirty="0"/>
              <a:t> before using it to plot graphs. </a:t>
            </a:r>
            <a:r>
              <a:rPr lang="en-US" dirty="0" err="1"/>
              <a:t>Matplotlib</a:t>
            </a:r>
            <a:r>
              <a:rPr lang="en-US" dirty="0"/>
              <a:t> is used to draw a simple line, </a:t>
            </a:r>
            <a:r>
              <a:rPr lang="en-US" dirty="0" err="1"/>
              <a:t>bargraphs</a:t>
            </a:r>
            <a:r>
              <a:rPr lang="en-US" dirty="0"/>
              <a:t>, histograms and </a:t>
            </a:r>
            <a:r>
              <a:rPr lang="en-US" dirty="0" err="1"/>
              <a:t>piecharts</a:t>
            </a:r>
            <a:r>
              <a:rPr lang="en-US" dirty="0"/>
              <a:t>.</a:t>
            </a:r>
            <a:endParaRPr lang="en-IN" dirty="0"/>
          </a:p>
        </p:txBody>
      </p:sp>
      <p:pic>
        <p:nvPicPr>
          <p:cNvPr id="10" name="Picture 4" descr="NIELIT-MainP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6344795"/>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6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60648"/>
            <a:ext cx="9684567" cy="922114"/>
          </a:xfrm>
        </p:spPr>
        <p:txBody>
          <a:bodyPr>
            <a:normAutofit fontScale="90000"/>
          </a:bodyPr>
          <a:lstStyle/>
          <a:p>
            <a:r>
              <a:rPr lang="en-US" dirty="0" smtClean="0"/>
              <a:t>COMPARE BETWEEN  RAW DATA V/S AFTER CLEANING</a:t>
            </a:r>
            <a:endParaRPr lang="en-IN" dirty="0"/>
          </a:p>
        </p:txBody>
      </p:sp>
      <p:pic>
        <p:nvPicPr>
          <p:cNvPr id="6" name="Content Placeholder 5"/>
          <p:cNvPicPr>
            <a:picLocks noGrp="1" noChangeAspect="1"/>
          </p:cNvPicPr>
          <p:nvPr>
            <p:ph sz="half" idx="1"/>
          </p:nvPr>
        </p:nvPicPr>
        <p:blipFill>
          <a:blip r:embed="rId2"/>
          <a:stretch>
            <a:fillRect/>
          </a:stretch>
        </p:blipFill>
        <p:spPr>
          <a:xfrm>
            <a:off x="1413892" y="2871880"/>
            <a:ext cx="4419600" cy="2861376"/>
          </a:xfrm>
          <a:prstGeom prst="rect">
            <a:avLst/>
          </a:prstGeom>
          <a:ln w="28575">
            <a:solidFill>
              <a:srgbClr val="FF0000"/>
            </a:solidFill>
          </a:ln>
        </p:spPr>
      </p:pic>
      <p:pic>
        <p:nvPicPr>
          <p:cNvPr id="5" name="Content Placeholder 4"/>
          <p:cNvPicPr>
            <a:picLocks noGrp="1" noChangeAspect="1"/>
          </p:cNvPicPr>
          <p:nvPr>
            <p:ph sz="half" idx="2"/>
          </p:nvPr>
        </p:nvPicPr>
        <p:blipFill>
          <a:blip r:embed="rId3"/>
          <a:stretch>
            <a:fillRect/>
          </a:stretch>
        </p:blipFill>
        <p:spPr>
          <a:xfrm>
            <a:off x="6238428" y="2871880"/>
            <a:ext cx="4419600" cy="2808312"/>
          </a:xfrm>
          <a:prstGeom prst="rect">
            <a:avLst/>
          </a:prstGeom>
          <a:ln w="28575">
            <a:solidFill>
              <a:srgbClr val="00B050"/>
            </a:solidFill>
          </a:ln>
          <a:effectLst>
            <a:softEdge rad="12700"/>
          </a:effectLst>
        </p:spPr>
      </p:pic>
      <p:pic>
        <p:nvPicPr>
          <p:cNvPr id="7"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012" y="-1035496"/>
            <a:ext cx="7452319" cy="2667000"/>
          </a:xfrm>
        </p:spPr>
        <p:txBody>
          <a:bodyPr/>
          <a:lstStyle/>
          <a:p>
            <a:r>
              <a:rPr lang="en-US" dirty="0"/>
              <a:t>Preparing The Data &amp; Importing The Model</a:t>
            </a:r>
          </a:p>
        </p:txBody>
      </p:sp>
      <p:sp>
        <p:nvSpPr>
          <p:cNvPr id="3" name="Text Placeholder 2"/>
          <p:cNvSpPr>
            <a:spLocks noGrp="1"/>
          </p:cNvSpPr>
          <p:nvPr>
            <p:ph type="body" idx="1"/>
          </p:nvPr>
        </p:nvSpPr>
        <p:spPr>
          <a:xfrm>
            <a:off x="117748" y="5373216"/>
            <a:ext cx="11305257" cy="1368152"/>
          </a:xfrm>
        </p:spPr>
        <p:txBody>
          <a:bodyPr>
            <a:normAutofit fontScale="70000" lnSpcReduction="20000"/>
          </a:bodyPr>
          <a:lstStyle/>
          <a:p>
            <a:r>
              <a:rPr lang="en-US" dirty="0"/>
              <a:t>Preparing data for machine learning involves transforming raw data into a format that can be used by machine learning algorithms. This process includes selecting relevant features, engineering new features, and splitting the data into training and testing sets. Feature selection is important to prevent overfitting, while feature engineering can improve the model's performance. Data splitting is crucial to evaluate the model's performance on unseen data. Pandas provides a range of functions to help with these tasks, including '</a:t>
            </a:r>
            <a:r>
              <a:rPr lang="en-US" dirty="0" err="1"/>
              <a:t>iloc</a:t>
            </a:r>
            <a:r>
              <a:rPr lang="en-US" dirty="0"/>
              <a:t>' for selecting specific columns, 'apply' for creating new features, and '</a:t>
            </a:r>
            <a:r>
              <a:rPr lang="en-US" dirty="0" err="1"/>
              <a:t>train_test_split</a:t>
            </a:r>
            <a:r>
              <a:rPr lang="en-US" dirty="0"/>
              <a:t>' for splitting the data. Overall, preparing the data for machine learning is a crucial step in building accurate and reliable models</a:t>
            </a:r>
            <a:endParaRPr lang="en-US" dirty="0"/>
          </a:p>
        </p:txBody>
      </p:sp>
      <p:pic>
        <p:nvPicPr>
          <p:cNvPr id="4" name="Picture 3"/>
          <p:cNvPicPr>
            <a:picLocks noChangeAspect="1"/>
          </p:cNvPicPr>
          <p:nvPr/>
        </p:nvPicPr>
        <p:blipFill>
          <a:blip r:embed="rId2"/>
          <a:stretch>
            <a:fillRect/>
          </a:stretch>
        </p:blipFill>
        <p:spPr>
          <a:xfrm>
            <a:off x="7102524" y="2420888"/>
            <a:ext cx="5183057" cy="2699875"/>
          </a:xfrm>
          <a:prstGeom prst="rect">
            <a:avLst/>
          </a:prstGeom>
          <a:ln w="38100">
            <a:solidFill>
              <a:srgbClr val="FF0000"/>
            </a:solidFill>
          </a:ln>
        </p:spPr>
      </p:pic>
      <p:pic>
        <p:nvPicPr>
          <p:cNvPr id="5" name="Picture 4"/>
          <p:cNvPicPr>
            <a:picLocks noChangeAspect="1"/>
          </p:cNvPicPr>
          <p:nvPr/>
        </p:nvPicPr>
        <p:blipFill>
          <a:blip r:embed="rId3"/>
          <a:stretch>
            <a:fillRect/>
          </a:stretch>
        </p:blipFill>
        <p:spPr>
          <a:xfrm>
            <a:off x="2133972" y="2420888"/>
            <a:ext cx="4868568" cy="2699875"/>
          </a:xfrm>
          <a:prstGeom prst="rect">
            <a:avLst/>
          </a:prstGeom>
          <a:ln w="38100">
            <a:solidFill>
              <a:schemeClr val="accent1">
                <a:lumMod val="75000"/>
              </a:schemeClr>
            </a:solidFill>
          </a:ln>
        </p:spPr>
      </p:pic>
      <p:sp>
        <p:nvSpPr>
          <p:cNvPr id="6" name="TextBox 5"/>
          <p:cNvSpPr txBox="1"/>
          <p:nvPr/>
        </p:nvSpPr>
        <p:spPr>
          <a:xfrm>
            <a:off x="117748" y="3508324"/>
            <a:ext cx="2011342" cy="424732"/>
          </a:xfrm>
          <a:prstGeom prst="rect">
            <a:avLst/>
          </a:prstGeom>
          <a:noFill/>
        </p:spPr>
        <p:txBody>
          <a:bodyPr wrap="square" rtlCol="0">
            <a:spAutoFit/>
          </a:bodyPr>
          <a:lstStyle/>
          <a:p>
            <a:pPr>
              <a:lnSpc>
                <a:spcPct val="90000"/>
              </a:lnSpc>
            </a:pPr>
            <a:r>
              <a:rPr lang="en-US" sz="2400" dirty="0" smtClean="0">
                <a:solidFill>
                  <a:srgbClr val="FF0000"/>
                </a:solidFill>
              </a:rPr>
              <a:t>Prepared Data</a:t>
            </a:r>
            <a:endParaRPr lang="en-IN" sz="2400" dirty="0">
              <a:solidFill>
                <a:srgbClr val="FF0000"/>
              </a:solidFill>
            </a:endParaRPr>
          </a:p>
        </p:txBody>
      </p:sp>
      <p:pic>
        <p:nvPicPr>
          <p:cNvPr id="7"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Importing The Model</a:t>
            </a:r>
            <a:endParaRPr lang="en-US" dirty="0">
              <a:solidFill>
                <a:srgbClr val="FF0000"/>
              </a:solidFill>
            </a:endParaRPr>
          </a:p>
        </p:txBody>
      </p:sp>
      <p:sp>
        <p:nvSpPr>
          <p:cNvPr id="3" name="Text Placeholder 2"/>
          <p:cNvSpPr>
            <a:spLocks noGrp="1"/>
          </p:cNvSpPr>
          <p:nvPr>
            <p:ph type="body" idx="1"/>
          </p:nvPr>
        </p:nvSpPr>
        <p:spPr>
          <a:xfrm>
            <a:off x="2926060" y="1447910"/>
            <a:ext cx="7848872" cy="1584176"/>
          </a:xfrm>
        </p:spPr>
        <p:txBody>
          <a:bodyPr/>
          <a:lstStyle/>
          <a:p>
            <a:r>
              <a:rPr lang="en-IN" b="1" dirty="0">
                <a:solidFill>
                  <a:srgbClr val="92D050"/>
                </a:solidFill>
              </a:rPr>
              <a:t>Linear </a:t>
            </a:r>
            <a:r>
              <a:rPr lang="en-IN" b="1" dirty="0" smtClean="0">
                <a:solidFill>
                  <a:srgbClr val="92D050"/>
                </a:solidFill>
              </a:rPr>
              <a:t>Regression</a:t>
            </a:r>
            <a:endParaRPr lang="en-IN" b="1" dirty="0">
              <a:solidFill>
                <a:srgbClr val="92D050"/>
              </a:solidFill>
            </a:endParaRPr>
          </a:p>
        </p:txBody>
      </p:sp>
      <p:pic>
        <p:nvPicPr>
          <p:cNvPr id="7" name="Content Placeholder 6"/>
          <p:cNvPicPr>
            <a:picLocks noGrp="1" noChangeAspect="1"/>
          </p:cNvPicPr>
          <p:nvPr>
            <p:ph sz="half" idx="2"/>
          </p:nvPr>
        </p:nvPicPr>
        <p:blipFill>
          <a:blip r:embed="rId2"/>
          <a:stretch>
            <a:fillRect/>
          </a:stretch>
        </p:blipFill>
        <p:spPr>
          <a:xfrm>
            <a:off x="477788" y="2924944"/>
            <a:ext cx="5677201" cy="3483462"/>
          </a:xfrm>
          <a:prstGeom prst="rect">
            <a:avLst/>
          </a:prstGeom>
          <a:ln w="38100">
            <a:solidFill>
              <a:schemeClr val="accent1">
                <a:lumMod val="75000"/>
              </a:schemeClr>
            </a:solidFill>
          </a:ln>
        </p:spPr>
      </p:pic>
      <p:sp>
        <p:nvSpPr>
          <p:cNvPr id="5" name="Text Placeholder 4"/>
          <p:cNvSpPr>
            <a:spLocks noGrp="1"/>
          </p:cNvSpPr>
          <p:nvPr>
            <p:ph type="body" sz="quarter" idx="3"/>
          </p:nvPr>
        </p:nvSpPr>
        <p:spPr>
          <a:xfrm>
            <a:off x="6886500" y="1909513"/>
            <a:ext cx="4525072" cy="1524000"/>
          </a:xfrm>
        </p:spPr>
        <p:txBody>
          <a:bodyPr>
            <a:normAutofit fontScale="85000" lnSpcReduction="20000"/>
          </a:bodyPr>
          <a:lstStyle/>
          <a:p>
            <a:r>
              <a:rPr lang="en-US" dirty="0">
                <a:solidFill>
                  <a:srgbClr val="00B050"/>
                </a:solidFill>
                <a:latin typeface="Bahnschrift Condensed" panose="020B0502040204020203" pitchFamily="34"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US" dirty="0">
              <a:solidFill>
                <a:srgbClr val="00B050"/>
              </a:solidFill>
              <a:latin typeface="Bahnschrift Condensed" panose="020B0502040204020203" pitchFamily="34" charset="0"/>
            </a:endParaRPr>
          </a:p>
        </p:txBody>
      </p:sp>
      <p:pic>
        <p:nvPicPr>
          <p:cNvPr id="8" name="Content Placeholder 7"/>
          <p:cNvPicPr>
            <a:picLocks noGrp="1" noChangeAspect="1"/>
          </p:cNvPicPr>
          <p:nvPr>
            <p:ph sz="quarter" idx="4"/>
          </p:nvPr>
        </p:nvPicPr>
        <p:blipFill>
          <a:blip r:embed="rId3"/>
          <a:stretch>
            <a:fillRect/>
          </a:stretch>
        </p:blipFill>
        <p:spPr>
          <a:xfrm>
            <a:off x="6850496" y="3645024"/>
            <a:ext cx="4759147" cy="1905633"/>
          </a:xfrm>
          <a:prstGeom prst="rect">
            <a:avLst/>
          </a:prstGeom>
          <a:ln w="38100">
            <a:solidFill>
              <a:srgbClr val="FF0000"/>
            </a:solidFill>
          </a:ln>
        </p:spPr>
      </p:pic>
      <p:pic>
        <p:nvPicPr>
          <p:cNvPr id="9" name="Picture 4" descr="NIELIT-MainP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5159" y="6379820"/>
            <a:ext cx="1188641" cy="49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155</TotalTime>
  <Words>356</Words>
  <Application>Microsoft Office PowerPoint</Application>
  <PresentationFormat>Custom</PresentationFormat>
  <Paragraphs>67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Bahnschrift Condensed</vt:lpstr>
      <vt:lpstr>Bahnschrift SemiBold SemiConden</vt:lpstr>
      <vt:lpstr>Bauhaus 93</vt:lpstr>
      <vt:lpstr>Consolas</vt:lpstr>
      <vt:lpstr>Corbel</vt:lpstr>
      <vt:lpstr>Eras Demi ITC</vt:lpstr>
      <vt:lpstr>Google Sans</vt:lpstr>
      <vt:lpstr>Chalkboard 16x9</vt:lpstr>
      <vt:lpstr>CAR PRICE PREDICTION</vt:lpstr>
      <vt:lpstr>Title and Content</vt:lpstr>
      <vt:lpstr>INTRODUCTION</vt:lpstr>
      <vt:lpstr>Import Libraries and Dataset</vt:lpstr>
      <vt:lpstr>Cleaning  The Data</vt:lpstr>
      <vt:lpstr>Graph</vt:lpstr>
      <vt:lpstr>COMPARE BETWEEN  RAW DATA V/S AFTER CLEANING</vt:lpstr>
      <vt:lpstr>Preparing The Data &amp; Importing The Model</vt:lpstr>
      <vt:lpstr>Importing The Model</vt:lpstr>
      <vt:lpstr>Importing The Model</vt:lpstr>
      <vt:lpstr>Importing The Model</vt:lpstr>
      <vt:lpstr>Comparison of different models</vt:lpstr>
      <vt:lpstr>Joblib</vt:lpstr>
      <vt:lpstr>PRICE PREDICTION IN FLASK</vt:lpstr>
      <vt:lpstr>INDEX.HTML</vt:lpstr>
      <vt:lpstr>INDEX.HTML</vt:lpstr>
      <vt:lpstr>APP.PY</vt:lpstr>
      <vt:lpstr>REQUIREMENT &amp; START.SH</vt:lpstr>
      <vt:lpstr>Flask  Output</vt:lpstr>
      <vt:lpstr>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Microsoft account</dc:creator>
  <cp:lastModifiedBy>Microsoft account</cp:lastModifiedBy>
  <cp:revision>13</cp:revision>
  <dcterms:created xsi:type="dcterms:W3CDTF">2023-04-23T06:42:20Z</dcterms:created>
  <dcterms:modified xsi:type="dcterms:W3CDTF">2023-04-23T09:17:59Z</dcterms:modified>
</cp:coreProperties>
</file>