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337" r:id="rId3"/>
    <p:sldId id="338" r:id="rId4"/>
    <p:sldId id="340" r:id="rId5"/>
    <p:sldId id="389" r:id="rId6"/>
    <p:sldId id="361" r:id="rId7"/>
    <p:sldId id="345" r:id="rId9"/>
    <p:sldId id="388" r:id="rId10"/>
    <p:sldId id="369" r:id="rId11"/>
    <p:sldId id="364" r:id="rId12"/>
    <p:sldId id="385" r:id="rId13"/>
    <p:sldId id="386" r:id="rId14"/>
    <p:sldId id="382" r:id="rId15"/>
    <p:sldId id="384" r:id="rId16"/>
    <p:sldId id="346" r:id="rId17"/>
    <p:sldId id="35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5378" autoAdjust="0"/>
  </p:normalViewPr>
  <p:slideViewPr>
    <p:cSldViewPr showGuides="1">
      <p:cViewPr varScale="1">
        <p:scale>
          <a:sx n="62" d="100"/>
          <a:sy n="62" d="100"/>
        </p:scale>
        <p:origin x="1436" y="32"/>
      </p:cViewPr>
      <p:guideLst>
        <p:guide orient="horz" pos="2160"/>
        <p:guide pos="2880"/>
      </p:guideLst>
    </p:cSldViewPr>
  </p:slideViewPr>
  <p:outlineViewPr>
    <p:cViewPr>
      <p:scale>
        <a:sx n="33" d="100"/>
        <a:sy n="33" d="100"/>
      </p:scale>
      <p:origin x="0" y="1054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95AC4-5AE0-460D-A130-8060403A7B9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2A5B2-88E4-458D-BBA5-907C4B3FD8F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02A5B2-88E4-458D-BBA5-907C4B3FD8F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8398416-BC05-45B8-80BE-EA1A9ED8D3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8398416-BC05-45B8-80BE-EA1A9ED8D3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8398416-BC05-45B8-80BE-EA1A9ED8D3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8398416-BC05-45B8-80BE-EA1A9ED8D313}"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8398416-BC05-45B8-80BE-EA1A9ED8D313}"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8398416-BC05-45B8-80BE-EA1A9ED8D313}"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8398416-BC05-45B8-80BE-EA1A9ED8D313}"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98416-BC05-45B8-80BE-EA1A9ED8D313}"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398416-BC05-45B8-80BE-EA1A9ED8D313}"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398416-BC05-45B8-80BE-EA1A9ED8D313}"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98416-BC05-45B8-80BE-EA1A9ED8D313}" type="datetimeFigureOut">
              <a:rPr lang="en-IN" smtClean="0"/>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984DF-BF6B-4B5B-9BB1-62E2A3A46E03}" type="slidenum">
              <a:rPr lang="en-IN" smtClean="0"/>
            </a:fld>
            <a:endParaRPr lang="en-IN" dirty="0"/>
          </a:p>
        </p:txBody>
      </p:sp>
      <p:pic>
        <p:nvPicPr>
          <p:cNvPr id="7" name="Picture 2" descr="D:\HP\CU\CU-logo-1.jpg"/>
          <p:cNvPicPr>
            <a:picLocks noChangeAspect="1" noChangeArrowheads="1"/>
          </p:cNvPicPr>
          <p:nvPr/>
        </p:nvPicPr>
        <p:blipFill>
          <a:blip r:embed="rId12" cstate="print"/>
          <a:srcRect l="8453" t="5315" r="9589" b="6998"/>
          <a:stretch>
            <a:fillRect/>
          </a:stretch>
        </p:blipFill>
        <p:spPr bwMode="auto">
          <a:xfrm>
            <a:off x="76200" y="76200"/>
            <a:ext cx="838200" cy="1219200"/>
          </a:xfrm>
          <a:prstGeom prst="rect">
            <a:avLst/>
          </a:prstGeom>
          <a:noFill/>
          <a:ln w="9525">
            <a:noFill/>
            <a:miter lim="800000"/>
            <a:headEnd/>
            <a:tailEnd/>
          </a:ln>
        </p:spPr>
      </p:pic>
      <p:sp>
        <p:nvSpPr>
          <p:cNvPr id="8" name="TextBox 7"/>
          <p:cNvSpPr txBox="1">
            <a:spLocks noChangeArrowheads="1"/>
          </p:cNvSpPr>
          <p:nvPr/>
        </p:nvSpPr>
        <p:spPr bwMode="auto">
          <a:xfrm>
            <a:off x="3036888" y="87313"/>
            <a:ext cx="3440112" cy="369887"/>
          </a:xfrm>
          <a:prstGeom prst="rect">
            <a:avLst/>
          </a:prstGeom>
          <a:noFill/>
          <a:ln w="50800" cmpd="dbl">
            <a:solidFill>
              <a:srgbClr val="C00000"/>
            </a:solidFill>
            <a:miter lim="800000"/>
          </a:ln>
        </p:spPr>
        <p:txBody>
          <a:bodyPr wrap="none">
            <a:spAutoFit/>
          </a:bodyPr>
          <a:lstStyle/>
          <a:p>
            <a:pPr algn="ctr">
              <a:defRPr/>
            </a:pPr>
            <a:r>
              <a:rPr lang="en-US" b="1" dirty="0">
                <a:solidFill>
                  <a:prstClr val="black"/>
                </a:solidFill>
                <a:cs typeface="Arial" panose="020B0604020202020204" pitchFamily="34" charset="0"/>
              </a:rPr>
              <a:t>University Institute of Engineering</a:t>
            </a:r>
            <a:endParaRPr lang="en-US" sz="1700" b="1" dirty="0">
              <a:solidFill>
                <a:prstClr val="black"/>
              </a:solidFill>
              <a:cs typeface="Arial" panose="020B0604020202020204" pitchFamily="34" charset="0"/>
            </a:endParaRPr>
          </a:p>
        </p:txBody>
      </p:sp>
      <p:cxnSp>
        <p:nvCxnSpPr>
          <p:cNvPr id="9" name="Straight Connector 8"/>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228600" y="6505575"/>
            <a:ext cx="2362200" cy="306388"/>
          </a:xfrm>
          <a:prstGeom prst="rect">
            <a:avLst/>
          </a:prstGeom>
          <a:noFill/>
          <a:ln w="3175" cmpd="dbl">
            <a:solidFill>
              <a:srgbClr val="C00000"/>
            </a:solidFill>
            <a:miter lim="800000"/>
          </a:ln>
        </p:spPr>
        <p:txBody>
          <a:bodyPr>
            <a:spAutoFit/>
          </a:bodyPr>
          <a:lstStyle/>
          <a:p>
            <a:pPr algn="ctr">
              <a:defRPr/>
            </a:pPr>
            <a:r>
              <a:rPr lang="en-US" sz="1400" b="1" dirty="0">
                <a:solidFill>
                  <a:prstClr val="black"/>
                </a:solidFill>
                <a:cs typeface="Arial" panose="020B0604020202020204" pitchFamily="34" charset="0"/>
              </a:rPr>
              <a:t>Department of CSE</a:t>
            </a:r>
            <a:endParaRPr lang="en-US" sz="1400" b="1" dirty="0">
              <a:solidFill>
                <a:prstClr val="black"/>
              </a:solidFill>
              <a:cs typeface="Arial" panose="020B0604020202020204" pitchFamily="34" charset="0"/>
            </a:endParaRPr>
          </a:p>
        </p:txBody>
      </p:sp>
      <p:sp>
        <p:nvSpPr>
          <p:cNvPr id="11" name="TextBox 9"/>
          <p:cNvSpPr txBox="1">
            <a:spLocks noChangeArrowheads="1"/>
          </p:cNvSpPr>
          <p:nvPr/>
        </p:nvSpPr>
        <p:spPr bwMode="auto">
          <a:xfrm>
            <a:off x="6248400" y="6457950"/>
            <a:ext cx="2895600" cy="400050"/>
          </a:xfrm>
          <a:prstGeom prst="rect">
            <a:avLst/>
          </a:prstGeom>
          <a:noFill/>
          <a:ln w="9525">
            <a:noFill/>
            <a:miter lim="800000"/>
          </a:ln>
        </p:spPr>
        <p:txBody>
          <a:bodyPr>
            <a:spAutoFit/>
          </a:bodyPr>
          <a:lstStyle/>
          <a:p>
            <a:pPr algn="ctr">
              <a:defRPr/>
            </a:pPr>
            <a:r>
              <a:rPr lang="en-US" sz="2000" dirty="0">
                <a:solidFill>
                  <a:srgbClr val="C00000"/>
                </a:solidFill>
                <a:latin typeface="Impact" panose="020B0806030902050204" pitchFamily="34" charset="0"/>
                <a:cs typeface="Arial" panose="020B0604020202020204" pitchFamily="34" charset="0"/>
              </a:rPr>
              <a:t>Chandigarh</a:t>
            </a:r>
            <a:r>
              <a:rPr lang="en-US" sz="2000" dirty="0">
                <a:solidFill>
                  <a:prstClr val="black"/>
                </a:solidFill>
                <a:latin typeface="Impact" panose="020B0806030902050204" pitchFamily="34" charset="0"/>
                <a:cs typeface="Arial" panose="020B0604020202020204" pitchFamily="34" charset="0"/>
              </a:rPr>
              <a:t> University</a:t>
            </a:r>
            <a:endParaRPr lang="en-US" sz="2000" dirty="0">
              <a:solidFill>
                <a:prstClr val="black"/>
              </a:solidFill>
              <a:latin typeface="Impact" panose="020B080603090205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400" b="1" dirty="0">
                <a:latin typeface="+mn-lt"/>
              </a:rPr>
            </a:br>
            <a:br>
              <a:rPr lang="en-US" sz="3400" b="1" dirty="0">
                <a:latin typeface="+mn-lt"/>
              </a:rPr>
            </a:br>
            <a:r>
              <a:rPr lang="en-US" sz="3400" b="1" dirty="0">
                <a:latin typeface="+mn-lt"/>
              </a:rPr>
              <a:t>Car Price Prediction Using Machine Learning  </a:t>
            </a:r>
            <a:br>
              <a:rPr lang="en-US" sz="3400" b="1" dirty="0">
                <a:latin typeface="+mn-lt"/>
              </a:rPr>
            </a:br>
            <a:endParaRPr lang="en-US" sz="3400" b="1" dirty="0">
              <a:latin typeface="+mn-lt"/>
            </a:endParaRPr>
          </a:p>
        </p:txBody>
      </p:sp>
      <p:sp>
        <p:nvSpPr>
          <p:cNvPr id="7" name="TextBox 6"/>
          <p:cNvSpPr txBox="1"/>
          <p:nvPr/>
        </p:nvSpPr>
        <p:spPr>
          <a:xfrm>
            <a:off x="533400" y="4114800"/>
            <a:ext cx="2590800" cy="2306955"/>
          </a:xfrm>
          <a:prstGeom prst="rect">
            <a:avLst/>
          </a:prstGeom>
          <a:noFill/>
        </p:spPr>
        <p:txBody>
          <a:bodyPr wrap="square" rtlCol="0">
            <a:spAutoFit/>
          </a:bodyPr>
          <a:lstStyle/>
          <a:p>
            <a:r>
              <a:rPr lang="en-US" b="1" dirty="0"/>
              <a:t>Guided by :-</a:t>
            </a:r>
            <a:endParaRPr lang="en-US" b="1" dirty="0"/>
          </a:p>
          <a:p>
            <a:r>
              <a:rPr lang="en-US" dirty="0"/>
              <a:t> Er. Kirandeep Kaur (E14583)</a:t>
            </a:r>
            <a:endParaRPr lang="en-US" dirty="0"/>
          </a:p>
          <a:p>
            <a:r>
              <a:rPr lang="en-US" dirty="0"/>
              <a:t> Assistant Prof.</a:t>
            </a:r>
            <a:endParaRPr lang="en-US" dirty="0"/>
          </a:p>
          <a:p>
            <a:r>
              <a:rPr lang="en-US" dirty="0"/>
              <a:t>Department of CSE</a:t>
            </a:r>
            <a:endParaRPr lang="en-US" dirty="0"/>
          </a:p>
          <a:p>
            <a:r>
              <a:rPr lang="en-US" dirty="0"/>
              <a:t>CU Gharuan </a:t>
            </a:r>
            <a:endParaRPr lang="en-US" dirty="0"/>
          </a:p>
          <a:p>
            <a:endParaRPr lang="en-US" dirty="0"/>
          </a:p>
          <a:p>
            <a:endParaRPr lang="en-US" dirty="0"/>
          </a:p>
        </p:txBody>
      </p:sp>
      <p:sp>
        <p:nvSpPr>
          <p:cNvPr id="8" name="TextBox 7"/>
          <p:cNvSpPr txBox="1"/>
          <p:nvPr/>
        </p:nvSpPr>
        <p:spPr>
          <a:xfrm>
            <a:off x="6172200" y="4114800"/>
            <a:ext cx="2209800" cy="1198880"/>
          </a:xfrm>
          <a:prstGeom prst="rect">
            <a:avLst/>
          </a:prstGeom>
          <a:noFill/>
        </p:spPr>
        <p:txBody>
          <a:bodyPr wrap="square" rtlCol="0">
            <a:spAutoFit/>
          </a:bodyPr>
          <a:lstStyle/>
          <a:p>
            <a:r>
              <a:rPr lang="en-US" b="1" dirty="0"/>
              <a:t>Submitted By :-</a:t>
            </a:r>
            <a:endParaRPr lang="en-US" b="1" dirty="0"/>
          </a:p>
          <a:p>
            <a:r>
              <a:rPr lang="en-US" dirty="0"/>
              <a:t>Inder Dev Singh</a:t>
            </a:r>
            <a:endParaRPr lang="en-US" dirty="0"/>
          </a:p>
          <a:p>
            <a:r>
              <a:rPr lang="en-US" dirty="0"/>
              <a:t>24MAI10043</a:t>
            </a:r>
            <a:endParaRPr lang="en-US" dirty="0"/>
          </a:p>
          <a:p>
            <a:r>
              <a:rPr lang="en-US" dirty="0"/>
              <a:t>ME-CSE-AIML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dirty="0">
                <a:latin typeface="+mn-lt"/>
              </a:rPr>
            </a:br>
            <a:br>
              <a:rPr lang="en-US" sz="2800" dirty="0">
                <a:latin typeface="+mn-lt"/>
              </a:rPr>
            </a:br>
            <a:br>
              <a:rPr lang="en-US" sz="2800" dirty="0">
                <a:latin typeface="+mn-lt"/>
              </a:rPr>
            </a:br>
            <a:r>
              <a:rPr lang="en-US" sz="2800" dirty="0">
                <a:latin typeface="+mn-lt"/>
              </a:rPr>
              <a:t>             Model Training and Evaluation</a:t>
            </a:r>
            <a:endParaRPr lang="en-US" sz="2800" dirty="0">
              <a:latin typeface="+mn-lt"/>
            </a:endParaRPr>
          </a:p>
        </p:txBody>
      </p:sp>
      <p:grpSp>
        <p:nvGrpSpPr>
          <p:cNvPr id="6728" name="Group 6728"/>
          <p:cNvGrpSpPr/>
          <p:nvPr/>
        </p:nvGrpSpPr>
        <p:grpSpPr>
          <a:xfrm>
            <a:off x="1256030" y="2337435"/>
            <a:ext cx="7338695" cy="3281045"/>
            <a:chOff x="0" y="0"/>
            <a:chExt cx="5514166" cy="2366772"/>
          </a:xfrm>
        </p:grpSpPr>
        <p:sp>
          <p:nvSpPr>
            <p:cNvPr id="546" name="Rectangle 546"/>
            <p:cNvSpPr/>
            <p:nvPr/>
          </p:nvSpPr>
          <p:spPr>
            <a:xfrm>
              <a:off x="5468239" y="2175739"/>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741" name="Picture 741"/>
            <p:cNvPicPr/>
            <p:nvPr/>
          </p:nvPicPr>
          <p:blipFill>
            <a:blip r:embed="rId1"/>
            <a:stretch>
              <a:fillRect/>
            </a:stretch>
          </p:blipFill>
          <p:spPr>
            <a:xfrm>
              <a:off x="5431790" y="2145792"/>
              <a:ext cx="53340" cy="220980"/>
            </a:xfrm>
            <a:prstGeom prst="rect">
              <a:avLst/>
            </a:prstGeom>
          </p:spPr>
        </p:pic>
        <p:sp>
          <p:nvSpPr>
            <p:cNvPr id="742" name="Rectangle 742"/>
            <p:cNvSpPr/>
            <p:nvPr/>
          </p:nvSpPr>
          <p:spPr>
            <a:xfrm>
              <a:off x="5437759" y="2152596"/>
              <a:ext cx="50779" cy="224847"/>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743" name="Rectangle 743"/>
            <p:cNvSpPr/>
            <p:nvPr/>
          </p:nvSpPr>
          <p:spPr>
            <a:xfrm>
              <a:off x="5475986" y="2152596"/>
              <a:ext cx="50779" cy="224847"/>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744" name="Picture 744"/>
            <p:cNvPicPr/>
            <p:nvPr/>
          </p:nvPicPr>
          <p:blipFill>
            <a:blip r:embed="rId2"/>
            <a:stretch>
              <a:fillRect/>
            </a:stretch>
          </p:blipFill>
          <p:spPr>
            <a:xfrm>
              <a:off x="14288" y="14224"/>
              <a:ext cx="5371719" cy="2221230"/>
            </a:xfrm>
            <a:prstGeom prst="rect">
              <a:avLst/>
            </a:prstGeom>
          </p:spPr>
        </p:pic>
        <p:sp>
          <p:nvSpPr>
            <p:cNvPr id="745" name="Shape 745"/>
            <p:cNvSpPr/>
            <p:nvPr/>
          </p:nvSpPr>
          <p:spPr>
            <a:xfrm>
              <a:off x="0" y="0"/>
              <a:ext cx="5400294" cy="2249805"/>
            </a:xfrm>
            <a:custGeom>
              <a:avLst/>
              <a:gdLst/>
              <a:ahLst/>
              <a:cxnLst/>
              <a:rect l="0" t="0" r="0" b="0"/>
              <a:pathLst>
                <a:path w="5400294" h="2249805">
                  <a:moveTo>
                    <a:pt x="0" y="2249805"/>
                  </a:moveTo>
                  <a:lnTo>
                    <a:pt x="5400294" y="2249805"/>
                  </a:lnTo>
                  <a:lnTo>
                    <a:pt x="5400294" y="0"/>
                  </a:lnTo>
                  <a:lnTo>
                    <a:pt x="0" y="0"/>
                  </a:lnTo>
                  <a:close/>
                </a:path>
              </a:pathLst>
            </a:custGeom>
            <a:ln w="28575" cap="flat">
              <a:round/>
            </a:ln>
          </p:spPr>
          <p:style>
            <a:lnRef idx="1">
              <a:srgbClr val="2F5597"/>
            </a:lnRef>
            <a:fillRef idx="0">
              <a:srgbClr val="000000">
                <a:alpha val="0"/>
              </a:srgbClr>
            </a:fillRef>
            <a:effectRef idx="0">
              <a:scrgbClr r="0" g="0" b="0"/>
            </a:effectRef>
            <a:fontRef idx="none"/>
          </p:style>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dirty="0">
                <a:latin typeface="+mn-lt"/>
              </a:rPr>
            </a:br>
            <a:br>
              <a:rPr lang="en-US" sz="2800" dirty="0">
                <a:latin typeface="+mn-lt"/>
              </a:rPr>
            </a:br>
            <a:br>
              <a:rPr lang="en-US" sz="2800" dirty="0">
                <a:latin typeface="+mn-lt"/>
              </a:rPr>
            </a:br>
            <a:r>
              <a:rPr lang="en-US" sz="2800" dirty="0">
                <a:latin typeface="+mn-lt"/>
              </a:rPr>
              <a:t>RESULTS </a:t>
            </a:r>
            <a:endParaRPr lang="en-US" sz="2800" dirty="0">
              <a:latin typeface="+mn-lt"/>
            </a:endParaRPr>
          </a:p>
        </p:txBody>
      </p:sp>
      <p:pic>
        <p:nvPicPr>
          <p:cNvPr id="6" name="Picture 7041"/>
          <p:cNvPicPr/>
          <p:nvPr/>
        </p:nvPicPr>
        <p:blipFill>
          <a:blip r:embed="rId1"/>
          <a:stretch>
            <a:fillRect/>
          </a:stretch>
        </p:blipFill>
        <p:spPr>
          <a:xfrm>
            <a:off x="2209800" y="2209800"/>
            <a:ext cx="4434840" cy="3626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Discussion</a:t>
            </a:r>
            <a:r>
              <a:rPr lang="en-US" sz="2000" dirty="0"/>
              <a:t> </a:t>
            </a:r>
            <a:endParaRPr lang="en-US" sz="2000" dirty="0"/>
          </a:p>
        </p:txBody>
      </p:sp>
      <p:sp>
        <p:nvSpPr>
          <p:cNvPr id="3" name="Content Placeholder 2"/>
          <p:cNvSpPr>
            <a:spLocks noGrp="1"/>
          </p:cNvSpPr>
          <p:nvPr>
            <p:ph idx="1"/>
          </p:nvPr>
        </p:nvSpPr>
        <p:spPr/>
        <p:txBody>
          <a:bodyPr>
            <a:normAutofit fontScale="50000"/>
          </a:bodyPr>
          <a:lstStyle/>
          <a:p>
            <a:pPr algn="just">
              <a:buNone/>
            </a:pPr>
            <a:r>
              <a:rPr lang="en-US" sz="2800" dirty="0"/>
              <a:t>The results of this study demonstrate that machine learning models, particularly ensemble methods like Random Forest and Gradient Boosting, can significantly improve the accuracy of car price prediction compared to traditional approaches like Linear Regression. The ability of these models to capture complex interactions between features, such as the age of the car, mileage, and engine size, allows for more precise predictions. </a:t>
            </a:r>
            <a:endParaRPr lang="en-US" sz="2800" dirty="0"/>
          </a:p>
          <a:p>
            <a:pPr algn="just">
              <a:buNone/>
            </a:pPr>
            <a:endParaRPr lang="en-US" sz="2800" dirty="0"/>
          </a:p>
          <a:p>
            <a:pPr algn="just">
              <a:buNone/>
            </a:pPr>
            <a:r>
              <a:rPr lang="en-US" sz="2800" dirty="0"/>
              <a:t>However, the effectiveness of the model heavily relies on data quality. Missing values, outliers, and irrelevant features can negatively impact the model's performance. Preprocessing steps like feature selection, normalization, and handling missing data play a crucial role in improving accuracy.</a:t>
            </a:r>
            <a:endParaRPr lang="en-US" sz="2800" dirty="0"/>
          </a:p>
          <a:p>
            <a:pPr algn="just">
              <a:buNone/>
            </a:pPr>
            <a:endParaRPr lang="en-US" sz="2800" dirty="0"/>
          </a:p>
          <a:p>
            <a:pPr algn="just">
              <a:buNone/>
            </a:pPr>
            <a:r>
              <a:rPr lang="en-US" sz="2800" dirty="0"/>
              <a:t>Moreover, the analysis of feature importance revealed that factors like car make, model, year of manufacture, and mileage are the most significant determinants of car price. By incorporating these key features into predictive models, we can provide useful insights for stakeholders in the used car market.</a:t>
            </a:r>
            <a:endParaRPr lang="en-US" sz="2800" dirty="0"/>
          </a:p>
          <a:p>
            <a:pPr algn="just">
              <a:buNone/>
            </a:pPr>
            <a:endParaRPr lang="en-US" sz="2800" dirty="0"/>
          </a:p>
          <a:p>
            <a:pPr algn="just">
              <a:buNone/>
            </a:pPr>
            <a:r>
              <a:rPr lang="en-US" sz="2800" dirty="0"/>
              <a:t>Future work could explore the use of deep learning models and incorporate additional features such as market trends and customer reviews to further improve accuracy.</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dirty="0">
                <a:latin typeface="+mn-lt"/>
              </a:rPr>
            </a:br>
            <a:r>
              <a:rPr lang="en-US" sz="2800" dirty="0">
                <a:latin typeface="+mn-lt"/>
              </a:rPr>
              <a:t>Conclusion </a:t>
            </a:r>
            <a:endParaRPr lang="en-US" sz="2800" dirty="0">
              <a:latin typeface="+mn-lt"/>
            </a:endParaRPr>
          </a:p>
        </p:txBody>
      </p:sp>
      <p:sp>
        <p:nvSpPr>
          <p:cNvPr id="3" name="Content Placeholder 2"/>
          <p:cNvSpPr>
            <a:spLocks noGrp="1"/>
          </p:cNvSpPr>
          <p:nvPr>
            <p:ph idx="1"/>
          </p:nvPr>
        </p:nvSpPr>
        <p:spPr/>
        <p:txBody>
          <a:bodyPr>
            <a:normAutofit fontScale="50000"/>
          </a:bodyPr>
          <a:lstStyle/>
          <a:p>
            <a:pPr algn="just"/>
            <a:r>
              <a:rPr lang="en-US" dirty="0"/>
              <a:t>This study demonstrates the effectiveness of machine learning techniques in predicting used car prices. Among the models tested, ensemble methods like Random Forest and Gradient Boosting outperformed simpler models such as Linear Regression, due to their ability to handle complex, non-linear relationships between car features. Key factors influencing car prices, such as make, model, year, and mileage, were identified through feature importance analysis.</a:t>
            </a:r>
            <a:endParaRPr lang="en-US" dirty="0"/>
          </a:p>
          <a:p>
            <a:pPr algn="just"/>
            <a:endParaRPr lang="en-US" dirty="0"/>
          </a:p>
          <a:p>
            <a:pPr algn="just"/>
            <a:r>
              <a:rPr lang="en-US" dirty="0"/>
              <a:t>The results highlight the potential of machine learning to offer accurate, data-driven insights that benefit both buyers and sellers in the used car market. However, the accuracy of predictions depends on data quality and proper preprocessing. While this study provides a strong foundation for car price prediction, future research could explore incorporating additional factors like market demand, reviews, and regional pricing trends to further refine the models.</a:t>
            </a:r>
            <a:endParaRPr lang="en-US" dirty="0"/>
          </a:p>
          <a:p>
            <a:pPr algn="just"/>
            <a:endParaRPr lang="en-US" dirty="0"/>
          </a:p>
          <a:p>
            <a:pPr algn="just"/>
            <a:r>
              <a:rPr lang="en-US" dirty="0"/>
              <a:t>In conclusion, machine learning offers a promising tool for enhancing decision-making in the used car industry, providing a more efficient and accurate way to estimate car prices.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800" b="1" dirty="0">
                <a:latin typeface="+mn-lt"/>
              </a:rPr>
            </a:br>
            <a:r>
              <a:rPr lang="en-US" sz="3800" b="1" dirty="0">
                <a:latin typeface="+mn-lt"/>
              </a:rPr>
              <a:t>References </a:t>
            </a:r>
            <a:br>
              <a:rPr lang="en-US" sz="3800" b="1" dirty="0">
                <a:latin typeface="+mn-lt"/>
              </a:rPr>
            </a:br>
            <a:br>
              <a:rPr lang="en-US" sz="3800" b="1" dirty="0">
                <a:latin typeface="+mn-lt"/>
              </a:rPr>
            </a:br>
            <a:endParaRPr lang="en-US" sz="3800" b="1" dirty="0">
              <a:latin typeface="+mn-lt"/>
            </a:endParaRPr>
          </a:p>
        </p:txBody>
      </p:sp>
      <p:sp>
        <p:nvSpPr>
          <p:cNvPr id="3" name="Content Placeholder 2"/>
          <p:cNvSpPr>
            <a:spLocks noGrp="1"/>
          </p:cNvSpPr>
          <p:nvPr>
            <p:ph idx="1"/>
          </p:nvPr>
        </p:nvSpPr>
        <p:spPr/>
        <p:txBody>
          <a:bodyPr>
            <a:normAutofit fontScale="30000"/>
          </a:bodyPr>
          <a:lstStyle/>
          <a:p>
            <a:pPr marL="0" indent="0">
              <a:buNone/>
            </a:pPr>
            <a:r>
              <a:rPr lang="en-US" dirty="0"/>
              <a:t> [01]	Kishor K., Pandey D. (2022). Study and Development of Efficient Air Quality Prediction  System Embedded with Machine Learning and IoT. In Deepak Gupta et al. (Eds), Proceeding International Conference on Innovative Computing and Communications. Lect. Notes  in Networks, Syst., Vol. 471, Springer, Singapore, https://doi.org/10.1007/978-981-19-2535-1_24.  </a:t>
            </a:r>
            <a:endParaRPr lang="en-US" dirty="0"/>
          </a:p>
          <a:p>
            <a:pPr marL="0" indent="0">
              <a:buNone/>
            </a:pPr>
            <a:r>
              <a:rPr lang="en-US" dirty="0"/>
              <a:t>  </a:t>
            </a:r>
            <a:endParaRPr lang="en-US" dirty="0"/>
          </a:p>
          <a:p>
            <a:pPr marL="0" indent="0">
              <a:buNone/>
            </a:pPr>
            <a:r>
              <a:rPr lang="en-US" dirty="0"/>
              <a:t>[02]	K.Samruddhi,  &amp; Kumar, D.  R. (2020,  September). Used  Car Price Prediction using  KNearest Neighbor Based Model. International Journal of Innovative Research in Applied Sci-ences and Engineering (IJIRASE), 4(3), 686-689.  </a:t>
            </a:r>
            <a:endParaRPr lang="en-US" dirty="0"/>
          </a:p>
          <a:p>
            <a:pPr marL="0" indent="0">
              <a:buNone/>
            </a:pPr>
            <a:r>
              <a:rPr lang="en-US" dirty="0"/>
              <a:t>  </a:t>
            </a:r>
            <a:endParaRPr lang="en-US" dirty="0"/>
          </a:p>
          <a:p>
            <a:pPr marL="0" indent="0">
              <a:buNone/>
            </a:pPr>
            <a:r>
              <a:rPr lang="en-US" dirty="0"/>
              <a:t>[03]	Samruddhi, K.; Kumar, R.A. Used Car Price Prediction using K-Nearest Neighbor Based </a:t>
            </a:r>
            <a:endParaRPr lang="en-US" dirty="0"/>
          </a:p>
          <a:p>
            <a:pPr marL="0" indent="0">
              <a:buNone/>
            </a:pPr>
            <a:r>
              <a:rPr lang="en-US" dirty="0"/>
              <a:t>Model. Int. J. Innov. Res. Appl. Sci. Eng. 2020, 4, 629–632.    </a:t>
            </a:r>
            <a:endParaRPr lang="en-US" dirty="0"/>
          </a:p>
          <a:p>
            <a:pPr marL="0" indent="0">
              <a:buNone/>
            </a:pPr>
            <a:r>
              <a:rPr lang="en-US" dirty="0"/>
              <a:t>  </a:t>
            </a:r>
            <a:endParaRPr lang="en-US" dirty="0"/>
          </a:p>
          <a:p>
            <a:pPr marL="0" indent="0">
              <a:buNone/>
            </a:pPr>
            <a:r>
              <a:rPr lang="en-US" dirty="0"/>
              <a:t>[04]	Kaushal Kishor  " Study of  quantum computing for  data analytics of predictive and  prescriptive analytics  models”, Book Chapter in “Quantum-Safe Cryptography”, DE  GRUYTER, PP.  121-146.,  2023,  ISBN  978-3-11-079800-5  e-ISBN  (PDF)  978-3-11079815-9  e-ISBN (EPUB)  978-3-11-079836-4  ISSN 2940-0112,  DOI:  </a:t>
            </a:r>
            <a:endParaRPr lang="en-US" dirty="0"/>
          </a:p>
          <a:p>
            <a:pPr marL="0" indent="0">
              <a:buNone/>
            </a:pPr>
            <a:r>
              <a:rPr lang="en-US" dirty="0"/>
              <a:t>https://doi.org/10.1515/9783110798159010.  </a:t>
            </a:r>
            <a:endParaRPr lang="en-US" dirty="0"/>
          </a:p>
          <a:p>
            <a:pPr marL="0" indent="0">
              <a:buNone/>
            </a:pPr>
            <a:r>
              <a:rPr lang="en-US" dirty="0"/>
              <a:t>  </a:t>
            </a:r>
            <a:endParaRPr lang="en-US" dirty="0"/>
          </a:p>
          <a:p>
            <a:pPr marL="0" indent="0">
              <a:buNone/>
            </a:pPr>
            <a:r>
              <a:rPr lang="en-US" dirty="0"/>
              <a:t>[05]	https://github.com/Inderdev07  </a:t>
            </a:r>
            <a:endParaRPr lang="en-US" dirty="0"/>
          </a:p>
          <a:p>
            <a:pPr marL="0" indent="0">
              <a:buNone/>
            </a:pPr>
            <a:r>
              <a:rPr lang="en-US" dirty="0"/>
              <a:t>  </a:t>
            </a:r>
            <a:endParaRPr lang="en-US" dirty="0"/>
          </a:p>
          <a:p>
            <a:pPr marL="0" indent="0">
              <a:buNone/>
            </a:pPr>
            <a:r>
              <a:rPr lang="en-US" dirty="0"/>
              <a:t>[06]	https://github.com/Inderdev07/car-price-prediction  </a:t>
            </a:r>
            <a:endParaRPr lang="en-US" dirty="0"/>
          </a:p>
          <a:p>
            <a:pPr marL="0" indent="0">
              <a:buNone/>
            </a:pPr>
            <a:r>
              <a:rPr lang="en-US" dirty="0"/>
              <a:t>  </a:t>
            </a:r>
            <a:endParaRPr lang="en-US" dirty="0"/>
          </a:p>
          <a:p>
            <a:pPr marL="0" indent="0">
              <a:buNone/>
            </a:pPr>
            <a:r>
              <a:rPr lang="en-US" dirty="0"/>
              <a:t>[07]	https://github.com/Inderdev07/car-price-prediction/blob/main/CarPrice_Assignment.csv  </a:t>
            </a:r>
            <a:endParaRPr lang="en-US" dirty="0"/>
          </a:p>
          <a:p>
            <a:pPr marL="0" indent="0">
              <a:buNone/>
            </a:pPr>
            <a:r>
              <a:rPr lang="en-US" dirty="0"/>
              <a:t>  </a:t>
            </a:r>
            <a:endParaRPr lang="en-US" dirty="0"/>
          </a:p>
          <a:p>
            <a:pPr marL="0" indent="0">
              <a:buNone/>
            </a:pPr>
            <a:r>
              <a:rPr lang="en-US" dirty="0"/>
              <a:t>[08]	https://colab.research.google.com/drive/1d83lrxcMinjhxpClfvl0jjgh75BhEIom  </a:t>
            </a:r>
            <a:endParaRPr lang="en-US" dirty="0"/>
          </a:p>
          <a:p>
            <a:pPr marL="0" indent="0">
              <a:buNone/>
            </a:pPr>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200" dirty="0"/>
              <a:t>   </a:t>
            </a:r>
            <a:endParaRPr lang="en-US" sz="6200" dirty="0"/>
          </a:p>
          <a:p>
            <a:pPr algn="ctr">
              <a:buNone/>
            </a:pPr>
            <a:r>
              <a:rPr lang="en-US" sz="6200" dirty="0"/>
              <a:t>THANKS</a:t>
            </a:r>
            <a:endParaRPr lang="en-US" sz="6200" dirty="0"/>
          </a:p>
          <a:p>
            <a:pPr algn="ctr">
              <a:buNone/>
            </a:pPr>
            <a:endParaRPr lang="en-US" sz="6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mn-lt"/>
              </a:rPr>
            </a:br>
            <a:r>
              <a:rPr lang="en-US" b="1" dirty="0">
                <a:latin typeface="+mn-lt"/>
              </a:rPr>
              <a:t>Contents</a:t>
            </a:r>
            <a:br>
              <a:rPr lang="en-US" dirty="0">
                <a:latin typeface="+mn-lt"/>
              </a:rPr>
            </a:br>
            <a:endParaRPr lang="en-US" dirty="0">
              <a:latin typeface="+mn-lt"/>
            </a:endParaRPr>
          </a:p>
        </p:txBody>
      </p:sp>
      <p:sp>
        <p:nvSpPr>
          <p:cNvPr id="3" name="Content Placeholder 2"/>
          <p:cNvSpPr>
            <a:spLocks noGrp="1"/>
          </p:cNvSpPr>
          <p:nvPr>
            <p:ph idx="1"/>
          </p:nvPr>
        </p:nvSpPr>
        <p:spPr>
          <a:xfrm>
            <a:off x="457200" y="1752600"/>
            <a:ext cx="8229600" cy="4373563"/>
          </a:xfrm>
        </p:spPr>
        <p:txBody>
          <a:bodyPr>
            <a:normAutofit lnSpcReduction="10000"/>
          </a:bodyPr>
          <a:lstStyle/>
          <a:p>
            <a:pPr marL="514350" indent="-514350">
              <a:buAutoNum type="arabicPeriod"/>
            </a:pPr>
            <a:r>
              <a:rPr lang="en-US" dirty="0"/>
              <a:t> Introduction </a:t>
            </a:r>
            <a:endParaRPr lang="en-US" dirty="0"/>
          </a:p>
          <a:p>
            <a:pPr marL="514350" indent="-514350">
              <a:buAutoNum type="arabicPeriod"/>
            </a:pPr>
            <a:r>
              <a:rPr lang="en-US" dirty="0"/>
              <a:t> Literature Review </a:t>
            </a:r>
            <a:endParaRPr lang="en-US" dirty="0"/>
          </a:p>
          <a:p>
            <a:pPr marL="514350" indent="-514350">
              <a:buAutoNum type="arabicPeriod"/>
            </a:pPr>
            <a:r>
              <a:rPr lang="en-US" dirty="0"/>
              <a:t> Methodology </a:t>
            </a:r>
            <a:endParaRPr lang="en-US" dirty="0"/>
          </a:p>
          <a:p>
            <a:pPr marL="514350" indent="-514350">
              <a:buAutoNum type="arabicPeriod"/>
            </a:pPr>
            <a:r>
              <a:rPr lang="en-US" dirty="0"/>
              <a:t> Implementation </a:t>
            </a:r>
            <a:endParaRPr lang="en-US" dirty="0"/>
          </a:p>
          <a:p>
            <a:pPr marL="514350" indent="-514350">
              <a:buAutoNum type="arabicPeriod"/>
            </a:pPr>
            <a:r>
              <a:rPr lang="en-US" dirty="0"/>
              <a:t>Analysis &amp; Results</a:t>
            </a:r>
            <a:endParaRPr lang="en-US" dirty="0"/>
          </a:p>
          <a:p>
            <a:pPr marL="514350" indent="-514350">
              <a:buAutoNum type="arabicPeriod"/>
            </a:pPr>
            <a:r>
              <a:rPr lang="en-US" dirty="0"/>
              <a:t>Discussions</a:t>
            </a:r>
            <a:endParaRPr lang="en-US" dirty="0"/>
          </a:p>
          <a:p>
            <a:pPr marL="514350" indent="-514350">
              <a:buAutoNum type="arabicPeriod"/>
            </a:pPr>
            <a:r>
              <a:rPr lang="en-US" dirty="0"/>
              <a:t> Conclusion</a:t>
            </a:r>
            <a:endParaRPr lang="en-US" dirty="0"/>
          </a:p>
          <a:p>
            <a:pPr marL="514350" indent="-514350">
              <a:buAutoNum type="arabicPeriod"/>
            </a:pPr>
            <a:r>
              <a:rPr lang="en-US" dirty="0"/>
              <a:t> References</a:t>
            </a:r>
            <a:endParaRPr lang="en-US" dirty="0"/>
          </a:p>
          <a:p>
            <a:pPr marL="514350" indent="-514350">
              <a:buNone/>
            </a:pPr>
            <a:endParaRPr lang="en-US" dirty="0"/>
          </a:p>
          <a:p>
            <a:pPr marL="514350" indent="-514350">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800" dirty="0">
                <a:latin typeface="+mn-lt"/>
              </a:rPr>
            </a:br>
            <a:r>
              <a:rPr lang="en-US" sz="3800" b="1" dirty="0">
                <a:latin typeface="+mn-lt"/>
              </a:rPr>
              <a:t>Introduction</a:t>
            </a:r>
            <a:r>
              <a:rPr lang="en-US" sz="3800" dirty="0">
                <a:latin typeface="+mn-lt"/>
              </a:rPr>
              <a:t> </a:t>
            </a:r>
            <a:r>
              <a:rPr lang="en-US" sz="3800" b="1" dirty="0">
                <a:latin typeface="+mn-lt"/>
              </a:rPr>
              <a:t>of</a:t>
            </a:r>
            <a:r>
              <a:rPr lang="en-US" sz="3800" dirty="0">
                <a:latin typeface="+mn-lt"/>
              </a:rPr>
              <a:t> </a:t>
            </a:r>
            <a:r>
              <a:rPr lang="en-US" sz="3800" b="1" dirty="0">
                <a:latin typeface="+mn-lt"/>
              </a:rPr>
              <a:t>Topic</a:t>
            </a:r>
            <a:endParaRPr lang="en-US" sz="3800" b="1" dirty="0">
              <a:latin typeface="+mn-lt"/>
            </a:endParaRPr>
          </a:p>
        </p:txBody>
      </p:sp>
      <p:sp>
        <p:nvSpPr>
          <p:cNvPr id="3" name="Content Placeholder 2"/>
          <p:cNvSpPr>
            <a:spLocks noGrp="1"/>
          </p:cNvSpPr>
          <p:nvPr>
            <p:ph idx="1"/>
          </p:nvPr>
        </p:nvSpPr>
        <p:spPr>
          <a:xfrm>
            <a:off x="457200" y="1905000"/>
            <a:ext cx="8229600" cy="4525963"/>
          </a:xfrm>
        </p:spPr>
        <p:txBody>
          <a:bodyPr>
            <a:normAutofit fontScale="70000"/>
          </a:bodyPr>
          <a:lstStyle/>
          <a:p>
            <a:pPr algn="just">
              <a:buNone/>
            </a:pPr>
            <a:r>
              <a:rPr lang="en-US" sz="2000" dirty="0"/>
              <a:t>The used car market has experienced significant growth over recent years, with millions of transactions occurring annually. Buyers and sellers are constantly seeking accurate pricing information to make informed decisions. However, determining the appropriate price for a used vehicle can be complex due to numerous influencing factors such as the car’s make, model, year of manufacture, mileage, engine capacity, fuel type, and market demand. Traditionally, pricing has relied on expert opinion or simple estimations, which may not account for all the nuances in the data.</a:t>
            </a:r>
            <a:endParaRPr lang="en-US" sz="2000" dirty="0"/>
          </a:p>
          <a:p>
            <a:pPr algn="just">
              <a:buNone/>
            </a:pPr>
            <a:endParaRPr lang="en-US" sz="2000" dirty="0"/>
          </a:p>
          <a:p>
            <a:pPr algn="just">
              <a:buNone/>
            </a:pPr>
            <a:r>
              <a:rPr lang="en-US" sz="2000" dirty="0"/>
              <a:t>With the rise of data availability and advancements in machine learning, there is a growing opportunity to leverage these techniques to predict used car prices more accurately. Machine learning models can learn patterns from historical car sales data and incorporate various features to estimate prices with greater precision.</a:t>
            </a:r>
            <a:endParaRPr lang="en-US" sz="2000" dirty="0"/>
          </a:p>
          <a:p>
            <a:pPr algn="just">
              <a:buNone/>
            </a:pPr>
            <a:endParaRPr lang="en-US" sz="2000" dirty="0"/>
          </a:p>
          <a:p>
            <a:pPr algn="just">
              <a:buNone/>
            </a:pPr>
            <a:r>
              <a:rPr lang="en-US" sz="2000" dirty="0"/>
              <a:t>This paper aims to develop and evaluate machine learning models to predict car prices based on key attributes. By applying models like Linear Regression, Decision Trees, Random Forests, and Gradient Boosting, this study seeks to compare their performance and identify the most effective model for price prediction. The ultimate goal is to provide a robust tool for pricing in the used car market, benefiting both sellers and buyers.</a:t>
            </a:r>
            <a:endParaRPr lang="en-US" sz="2000" dirty="0"/>
          </a:p>
        </p:txBody>
      </p:sp>
      <p:sp>
        <p:nvSpPr>
          <p:cNvPr id="4" name="Text Box 3"/>
          <p:cNvSpPr txBox="1"/>
          <p:nvPr/>
        </p:nvSpPr>
        <p:spPr>
          <a:xfrm>
            <a:off x="1541780" y="2319020"/>
            <a:ext cx="3048000" cy="368300"/>
          </a:xfrm>
          <a:prstGeom prst="rect">
            <a:avLst/>
          </a:prstGeom>
          <a:noFill/>
        </p:spPr>
        <p:txBody>
          <a:bodyPr wrap="squar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800" dirty="0">
                <a:latin typeface="+mn-lt"/>
              </a:rPr>
            </a:br>
            <a:r>
              <a:rPr lang="en-US" sz="3800" dirty="0">
                <a:latin typeface="+mn-lt"/>
              </a:rPr>
              <a:t>Research Objectives</a:t>
            </a:r>
            <a:endParaRPr lang="en-US" sz="3800" dirty="0">
              <a:latin typeface="+mn-lt"/>
            </a:endParaRPr>
          </a:p>
        </p:txBody>
      </p:sp>
      <p:sp>
        <p:nvSpPr>
          <p:cNvPr id="3" name="Content Placeholder 2"/>
          <p:cNvSpPr>
            <a:spLocks noGrp="1"/>
          </p:cNvSpPr>
          <p:nvPr>
            <p:ph idx="1"/>
          </p:nvPr>
        </p:nvSpPr>
        <p:spPr/>
        <p:txBody>
          <a:bodyPr>
            <a:normAutofit fontScale="40000"/>
          </a:bodyPr>
          <a:lstStyle/>
          <a:p>
            <a:pPr algn="just">
              <a:buNone/>
            </a:pPr>
            <a:r>
              <a:rPr lang="en-US" sz="2800" dirty="0"/>
              <a:t>The main goal of this research is to develop an accurate machine learning model for predicting used car prices based on various features. The specific objectives of this study are:</a:t>
            </a:r>
            <a:endParaRPr lang="en-US" sz="2800" dirty="0"/>
          </a:p>
          <a:p>
            <a:pPr algn="just">
              <a:buNone/>
            </a:pPr>
            <a:endParaRPr lang="en-US" sz="2800" dirty="0"/>
          </a:p>
          <a:p>
            <a:pPr algn="just">
              <a:buNone/>
            </a:pPr>
            <a:r>
              <a:rPr lang="en-US" sz="2800" dirty="0"/>
              <a:t>Develop Predictive Models: To design and implement machine learning models such as Linear Regression, Decision Trees, Random Forests, and Gradient Boosting for predicting car prices.</a:t>
            </a:r>
            <a:endParaRPr lang="en-US" sz="2800" dirty="0"/>
          </a:p>
          <a:p>
            <a:pPr algn="just">
              <a:buNone/>
            </a:pPr>
            <a:endParaRPr lang="en-US" sz="2800" dirty="0"/>
          </a:p>
          <a:p>
            <a:pPr algn="just">
              <a:buNone/>
            </a:pPr>
            <a:r>
              <a:rPr lang="en-US" sz="2800" dirty="0"/>
              <a:t>Evaluate Model Performance: To assess the performance of different machine learning models using evaluation metrics like Mean Absolute Error (MAE), Mean Squared Error (MSE), and R-squared (R²).</a:t>
            </a:r>
            <a:endParaRPr lang="en-US" sz="2800" dirty="0"/>
          </a:p>
          <a:p>
            <a:pPr algn="just">
              <a:buNone/>
            </a:pPr>
            <a:endParaRPr lang="en-US" sz="2800" dirty="0"/>
          </a:p>
          <a:p>
            <a:pPr algn="just">
              <a:buNone/>
            </a:pPr>
            <a:r>
              <a:rPr lang="en-US" sz="2800" dirty="0"/>
              <a:t>Feature Importance Analysis: To identify and analyze the most influential factors that contribute to car price determination, such as make, model, year, mileage, engine size, and fuel type.</a:t>
            </a:r>
            <a:endParaRPr lang="en-US" sz="2800" dirty="0"/>
          </a:p>
          <a:p>
            <a:pPr algn="just">
              <a:buNone/>
            </a:pPr>
            <a:endParaRPr lang="en-US" sz="2800" dirty="0"/>
          </a:p>
          <a:p>
            <a:pPr algn="just">
              <a:buNone/>
            </a:pPr>
            <a:r>
              <a:rPr lang="en-US" sz="2800" dirty="0"/>
              <a:t>Model Comparison: To compare the accuracy and efficiency of different machine learning models and recommend the best approach for car price prediction.</a:t>
            </a:r>
            <a:endParaRPr lang="en-US" sz="2800" dirty="0"/>
          </a:p>
          <a:p>
            <a:pPr algn="just">
              <a:buNone/>
            </a:pPr>
            <a:endParaRPr lang="en-US" sz="2800" dirty="0"/>
          </a:p>
          <a:p>
            <a:pPr algn="just">
              <a:buNone/>
            </a:pPr>
            <a:r>
              <a:rPr lang="en-US" sz="2800" dirty="0"/>
              <a:t>Provide Insights for the Used Car Market: To offer data-driven insights and recommendations for sellers, buyers, and car dealerships, facilitating more informed pricing decisions in the used car market.</a:t>
            </a:r>
            <a:endParaRPr lang="en-US" sz="2800" dirty="0"/>
          </a:p>
          <a:p>
            <a:pPr algn="just">
              <a:buNone/>
            </a:pPr>
            <a:endParaRPr lang="en-US" sz="2800" dirty="0"/>
          </a:p>
          <a:p>
            <a:pPr algn="just">
              <a:buNone/>
            </a:pPr>
            <a:r>
              <a:rPr lang="en-US" sz="2800" dirty="0"/>
              <a:t>Develop a User-Friendly Tool: To propose the development of a potential web-based or app-based tool that can predict car prices based on input data using the most accurate machine learning model.</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800" b="1" dirty="0">
                <a:latin typeface="+mn-lt"/>
              </a:rPr>
            </a:br>
            <a:r>
              <a:rPr lang="en-US" sz="3800" b="1" dirty="0">
                <a:latin typeface="+mn-lt"/>
              </a:rPr>
              <a:t>Literature Review  </a:t>
            </a:r>
            <a:endParaRPr lang="en-US" sz="3800" b="1" dirty="0">
              <a:latin typeface="+mn-lt"/>
            </a:endParaRPr>
          </a:p>
        </p:txBody>
      </p:sp>
      <p:sp>
        <p:nvSpPr>
          <p:cNvPr id="5" name="Text Box 4"/>
          <p:cNvSpPr txBox="1"/>
          <p:nvPr/>
        </p:nvSpPr>
        <p:spPr>
          <a:xfrm>
            <a:off x="676275" y="1856105"/>
            <a:ext cx="7976235" cy="3692525"/>
          </a:xfrm>
          <a:prstGeom prst="rect">
            <a:avLst/>
          </a:prstGeom>
          <a:noFill/>
        </p:spPr>
        <p:txBody>
          <a:bodyPr wrap="square" rtlCol="0">
            <a:spAutoFit/>
          </a:bodyPr>
          <a:p>
            <a:r>
              <a:rPr lang="en-US"/>
              <a:t>Various studies have explored the use of machine learning for price prediction in the automotive industry. Traditional methods, such as linear regression, have been widely used due to their simplicity but often fail to capture complex relationships between car features. Recent advancements in machine learning have introduced more powerful models like Decision Trees, Random Forests, and Gradient Boosting, which handle non-linear relationships and offer better accuracy in predictions. Studies have also shown that incorporating features such as make, model, mileage, year, fuel type, and engine capacity significantly improves model performance. Ensemble methods, in particular, have been shown to outperform single algorithms by reducing overfitting and enhancing generalization. Additionally, some research focuses on the importance of feature engineering, as irrelevant or redundant features can degrade model accuracy. These approaches provide a foundation for developing robust models to predict used car prices effectively.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800" b="1" dirty="0">
                <a:latin typeface="+mn-lt"/>
              </a:rPr>
            </a:br>
            <a:r>
              <a:rPr lang="en-US" sz="3800" b="1" dirty="0">
                <a:latin typeface="+mn-lt"/>
              </a:rPr>
              <a:t>    Methodology </a:t>
            </a:r>
            <a:br>
              <a:rPr lang="en-US" sz="3800" b="1" dirty="0">
                <a:latin typeface="+mn-lt"/>
              </a:rPr>
            </a:br>
            <a:endParaRPr lang="en-US" sz="3800" b="1" dirty="0">
              <a:latin typeface="+mn-lt"/>
            </a:endParaRPr>
          </a:p>
        </p:txBody>
      </p:sp>
      <p:sp>
        <p:nvSpPr>
          <p:cNvPr id="4" name="Text Box 3"/>
          <p:cNvSpPr txBox="1"/>
          <p:nvPr/>
        </p:nvSpPr>
        <p:spPr>
          <a:xfrm>
            <a:off x="152400" y="1600200"/>
            <a:ext cx="9239885" cy="2727325"/>
          </a:xfrm>
          <a:prstGeom prst="rect">
            <a:avLst/>
          </a:prstGeom>
          <a:noFill/>
        </p:spPr>
        <p:txBody>
          <a:bodyPr wrap="square" rtlCol="0">
            <a:noAutofit/>
          </a:bodyPr>
          <a:p>
            <a:r>
              <a:rPr lang="en-US"/>
              <a:t> Data Pre-processing:  </a:t>
            </a:r>
            <a:endParaRPr lang="en-US"/>
          </a:p>
          <a:p>
            <a:r>
              <a:rPr lang="en-US"/>
              <a:t>Before training the machine learning models, data cleaning and pre-processing steps are performed:  </a:t>
            </a:r>
            <a:endParaRPr lang="en-US"/>
          </a:p>
          <a:p>
            <a:r>
              <a:rPr lang="en-US"/>
              <a:t> </a:t>
            </a:r>
            <a:endParaRPr lang="en-US"/>
          </a:p>
        </p:txBody>
      </p:sp>
      <p:grpSp>
        <p:nvGrpSpPr>
          <p:cNvPr id="5534" name="Group 5534"/>
          <p:cNvGrpSpPr/>
          <p:nvPr/>
        </p:nvGrpSpPr>
        <p:grpSpPr>
          <a:xfrm>
            <a:off x="4154488" y="3543300"/>
            <a:ext cx="5042535" cy="3550920"/>
            <a:chOff x="0" y="0"/>
            <a:chExt cx="5042535" cy="3551454"/>
          </a:xfrm>
        </p:grpSpPr>
        <p:sp>
          <p:nvSpPr>
            <p:cNvPr id="433" name="Rectangle 433"/>
            <p:cNvSpPr/>
            <p:nvPr/>
          </p:nvSpPr>
          <p:spPr>
            <a:xfrm>
              <a:off x="4996815" y="2887066"/>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34" name="Rectangle 434"/>
            <p:cNvSpPr/>
            <p:nvPr/>
          </p:nvSpPr>
          <p:spPr>
            <a:xfrm>
              <a:off x="8572" y="3131287"/>
              <a:ext cx="2128266"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35" name="Rectangle 435"/>
            <p:cNvSpPr/>
            <p:nvPr/>
          </p:nvSpPr>
          <p:spPr>
            <a:xfrm>
              <a:off x="1610360" y="3131287"/>
              <a:ext cx="2773840"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Fig 2.  Machine Learning Models </a:t>
              </a:r>
              <a:endParaRPr lang="en-IN" sz="1200">
                <a:solidFill>
                  <a:srgbClr val="000000"/>
                </a:solidFill>
                <a:effectLst/>
                <a:latin typeface="Times New Roman" panose="02020603050405020304" charset="0"/>
                <a:ea typeface="Times New Roman" panose="02020603050405020304" charset="0"/>
              </a:endParaRPr>
            </a:p>
          </p:txBody>
        </p:sp>
        <p:sp>
          <p:nvSpPr>
            <p:cNvPr id="436" name="Rectangle 436"/>
            <p:cNvSpPr/>
            <p:nvPr/>
          </p:nvSpPr>
          <p:spPr>
            <a:xfrm>
              <a:off x="3700145" y="3131287"/>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37" name="Rectangle 437"/>
            <p:cNvSpPr/>
            <p:nvPr/>
          </p:nvSpPr>
          <p:spPr>
            <a:xfrm>
              <a:off x="952" y="3382747"/>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38" name="Rectangle 438"/>
            <p:cNvSpPr/>
            <p:nvPr/>
          </p:nvSpPr>
          <p:spPr>
            <a:xfrm>
              <a:off x="39052" y="3382747"/>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449" name="Picture 449"/>
            <p:cNvPicPr/>
            <p:nvPr/>
          </p:nvPicPr>
          <p:blipFill>
            <a:blip r:embed="rId1"/>
            <a:stretch>
              <a:fillRect/>
            </a:stretch>
          </p:blipFill>
          <p:spPr>
            <a:xfrm>
              <a:off x="4960620" y="2636520"/>
              <a:ext cx="45720" cy="220980"/>
            </a:xfrm>
            <a:prstGeom prst="rect">
              <a:avLst/>
            </a:prstGeom>
          </p:spPr>
        </p:pic>
        <p:sp>
          <p:nvSpPr>
            <p:cNvPr id="450" name="Rectangle 450"/>
            <p:cNvSpPr/>
            <p:nvPr/>
          </p:nvSpPr>
          <p:spPr>
            <a:xfrm>
              <a:off x="4966335" y="2643226"/>
              <a:ext cx="50673" cy="224379"/>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51" name="Rectangle 451"/>
            <p:cNvSpPr/>
            <p:nvPr/>
          </p:nvSpPr>
          <p:spPr>
            <a:xfrm>
              <a:off x="5004435" y="2643226"/>
              <a:ext cx="50673" cy="224379"/>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452" name="Picture 452"/>
            <p:cNvPicPr/>
            <p:nvPr/>
          </p:nvPicPr>
          <p:blipFill>
            <a:blip r:embed="rId2"/>
            <a:stretch>
              <a:fillRect/>
            </a:stretch>
          </p:blipFill>
          <p:spPr>
            <a:xfrm>
              <a:off x="0" y="2857500"/>
              <a:ext cx="53340" cy="220980"/>
            </a:xfrm>
            <a:prstGeom prst="rect">
              <a:avLst/>
            </a:prstGeom>
          </p:spPr>
        </p:pic>
        <p:sp>
          <p:nvSpPr>
            <p:cNvPr id="453" name="Rectangle 453"/>
            <p:cNvSpPr/>
            <p:nvPr/>
          </p:nvSpPr>
          <p:spPr>
            <a:xfrm>
              <a:off x="952" y="2864333"/>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54" name="Rectangle 454"/>
            <p:cNvSpPr/>
            <p:nvPr/>
          </p:nvSpPr>
          <p:spPr>
            <a:xfrm>
              <a:off x="39052" y="2864333"/>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455" name="Picture 455"/>
            <p:cNvPicPr/>
            <p:nvPr/>
          </p:nvPicPr>
          <p:blipFill>
            <a:blip r:embed="rId3"/>
            <a:stretch>
              <a:fillRect/>
            </a:stretch>
          </p:blipFill>
          <p:spPr>
            <a:xfrm>
              <a:off x="36513" y="19050"/>
              <a:ext cx="4867402" cy="2699004"/>
            </a:xfrm>
            <a:prstGeom prst="rect">
              <a:avLst/>
            </a:prstGeom>
          </p:spPr>
        </p:pic>
        <p:sp>
          <p:nvSpPr>
            <p:cNvPr id="456" name="Shape 456"/>
            <p:cNvSpPr/>
            <p:nvPr/>
          </p:nvSpPr>
          <p:spPr>
            <a:xfrm>
              <a:off x="17463" y="0"/>
              <a:ext cx="4905502" cy="2737104"/>
            </a:xfrm>
            <a:custGeom>
              <a:avLst/>
              <a:gdLst/>
              <a:ahLst/>
              <a:cxnLst/>
              <a:rect l="0" t="0" r="0" b="0"/>
              <a:pathLst>
                <a:path w="4905502" h="2737104">
                  <a:moveTo>
                    <a:pt x="0" y="2737104"/>
                  </a:moveTo>
                  <a:lnTo>
                    <a:pt x="4905502" y="2737104"/>
                  </a:lnTo>
                  <a:lnTo>
                    <a:pt x="4905502" y="0"/>
                  </a:lnTo>
                  <a:lnTo>
                    <a:pt x="0" y="0"/>
                  </a:lnTo>
                  <a:close/>
                </a:path>
              </a:pathLst>
            </a:custGeom>
            <a:ln w="38100" cap="flat">
              <a:round/>
            </a:ln>
          </p:spPr>
          <p:style>
            <a:lnRef idx="1">
              <a:srgbClr val="2E75B6"/>
            </a:lnRef>
            <a:fillRef idx="0">
              <a:srgbClr val="000000">
                <a:alpha val="0"/>
              </a:srgbClr>
            </a:fillRef>
            <a:effectRef idx="0">
              <a:scrgbClr r="0" g="0" b="0"/>
            </a:effectRef>
            <a:fontRef idx="none"/>
          </p:style>
          <p:txBody>
            <a:bodyPr/>
            <a:lstStyle/>
            <a:p>
              <a:endParaRPr lang="en-IN"/>
            </a:p>
          </p:txBody>
        </p:sp>
      </p:grpSp>
      <p:sp>
        <p:nvSpPr>
          <p:cNvPr id="5" name="Text Box 4"/>
          <p:cNvSpPr txBox="1"/>
          <p:nvPr/>
        </p:nvSpPr>
        <p:spPr>
          <a:xfrm>
            <a:off x="152400" y="2590800"/>
            <a:ext cx="9008745" cy="922020"/>
          </a:xfrm>
          <a:prstGeom prst="rect">
            <a:avLst/>
          </a:prstGeom>
          <a:noFill/>
        </p:spPr>
        <p:txBody>
          <a:bodyPr wrap="square" rtlCol="0">
            <a:spAutoFit/>
          </a:bodyPr>
          <a:p>
            <a:r>
              <a:rPr lang="en-US">
                <a:sym typeface="+mn-ea"/>
              </a:rPr>
              <a:t>Handling Missing Values: Missing entries in the dataset, particularly for mileage and price, are handled either through imputation or by discarding the entries.  </a:t>
            </a:r>
            <a:endParaRPr lang="en-US"/>
          </a:p>
          <a:p>
            <a:endParaRPr lang="en-US"/>
          </a:p>
        </p:txBody>
      </p:sp>
      <p:sp>
        <p:nvSpPr>
          <p:cNvPr id="6" name="Text Box 5"/>
          <p:cNvSpPr txBox="1"/>
          <p:nvPr/>
        </p:nvSpPr>
        <p:spPr>
          <a:xfrm>
            <a:off x="228600" y="3352800"/>
            <a:ext cx="3860800" cy="3138170"/>
          </a:xfrm>
          <a:prstGeom prst="rect">
            <a:avLst/>
          </a:prstGeom>
          <a:noFill/>
        </p:spPr>
        <p:txBody>
          <a:bodyPr wrap="square" rtlCol="0">
            <a:spAutoFit/>
          </a:bodyPr>
          <a:p>
            <a:r>
              <a:rPr lang="en-US">
                <a:sym typeface="+mn-ea"/>
              </a:rPr>
              <a:t>Encoding Categorical Variables: Features like car make, model, and fuel type are categorical and need to be converted to numerical form using techniques like one-hot encoding.  </a:t>
            </a:r>
            <a:endParaRPr lang="en-US"/>
          </a:p>
          <a:p>
            <a:r>
              <a:rPr lang="en-US">
                <a:sym typeface="+mn-ea"/>
              </a:rPr>
              <a:t>Normalization: To ensure that all numerical features (e.g., mileage, engine size) are on the same scale, normalization or standardization techniques are applied.</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IN" altLang="en-US" sz="3600" dirty="0"/>
              <a:t>MACHINE LEARNING MODELS</a:t>
            </a:r>
            <a:endParaRPr lang="en-IN" altLang="en-US" sz="3600" dirty="0"/>
          </a:p>
        </p:txBody>
      </p:sp>
      <p:sp>
        <p:nvSpPr>
          <p:cNvPr id="3" name="Content Placeholder 2"/>
          <p:cNvSpPr>
            <a:spLocks noGrp="1"/>
          </p:cNvSpPr>
          <p:nvPr>
            <p:ph idx="1"/>
          </p:nvPr>
        </p:nvSpPr>
        <p:spPr>
          <a:xfrm>
            <a:off x="457200" y="1600200"/>
            <a:ext cx="8385810" cy="4104005"/>
          </a:xfrm>
        </p:spPr>
        <p:txBody>
          <a:bodyPr>
            <a:normAutofit fontScale="70000"/>
          </a:bodyPr>
          <a:lstStyle/>
          <a:p>
            <a:r>
              <a:rPr lang="en-US" dirty="0"/>
              <a:t>Three primary models are tested for car price prediction:  </a:t>
            </a:r>
            <a:endParaRPr lang="en-US" dirty="0"/>
          </a:p>
          <a:p>
            <a:r>
              <a:rPr lang="en-US" dirty="0"/>
              <a:t>Linear Regression: A simple model that assumes a linear relationship between car features and prices.  </a:t>
            </a:r>
            <a:endParaRPr lang="en-US" dirty="0"/>
          </a:p>
          <a:p>
            <a:r>
              <a:rPr lang="en-US" dirty="0"/>
              <a:t>Decision Tree Regressor: A non-linear model that builds a tree structure to predict prices based on feature splits.Kneighbor Regressor:-  </a:t>
            </a:r>
            <a:endParaRPr lang="en-US" dirty="0"/>
          </a:p>
          <a:p>
            <a:r>
              <a:rPr lang="en-US" dirty="0"/>
              <a:t>KNN regression is a non-parametric method that, in an intuitive manner, approximates the association between independent variables and the continuous outcome by averaging the observations in the same neighbourhood.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581083"/>
            <a:ext cx="8229600" cy="1143000"/>
          </a:xfrm>
        </p:spPr>
        <p:txBody>
          <a:bodyPr/>
          <a:lstStyle/>
          <a:p>
            <a:r>
              <a:rPr lang="en-US" sz="2800" dirty="0">
                <a:latin typeface="+mn-lt"/>
              </a:rPr>
              <a:t>Linear Regression </a:t>
            </a:r>
            <a:endParaRPr lang="en-US" sz="2800" dirty="0">
              <a:latin typeface="+mn-lt"/>
            </a:endParaRPr>
          </a:p>
        </p:txBody>
      </p:sp>
      <p:grpSp>
        <p:nvGrpSpPr>
          <p:cNvPr id="5949" name="Group 5949"/>
          <p:cNvGrpSpPr/>
          <p:nvPr/>
        </p:nvGrpSpPr>
        <p:grpSpPr>
          <a:xfrm>
            <a:off x="133033" y="1428433"/>
            <a:ext cx="3629025" cy="2296795"/>
            <a:chOff x="0" y="0"/>
            <a:chExt cx="3629104" cy="2296796"/>
          </a:xfrm>
        </p:grpSpPr>
        <p:sp>
          <p:nvSpPr>
            <p:cNvPr id="485" name="Rectangle 485"/>
            <p:cNvSpPr/>
            <p:nvPr/>
          </p:nvSpPr>
          <p:spPr>
            <a:xfrm>
              <a:off x="3583305" y="2103222"/>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503" name="Picture 503"/>
            <p:cNvPicPr/>
            <p:nvPr/>
          </p:nvPicPr>
          <p:blipFill>
            <a:blip r:embed="rId1"/>
            <a:stretch>
              <a:fillRect/>
            </a:stretch>
          </p:blipFill>
          <p:spPr>
            <a:xfrm>
              <a:off x="3548380" y="2075816"/>
              <a:ext cx="45720" cy="220980"/>
            </a:xfrm>
            <a:prstGeom prst="rect">
              <a:avLst/>
            </a:prstGeom>
          </p:spPr>
        </p:pic>
        <p:sp>
          <p:nvSpPr>
            <p:cNvPr id="504" name="Rectangle 504"/>
            <p:cNvSpPr/>
            <p:nvPr/>
          </p:nvSpPr>
          <p:spPr>
            <a:xfrm>
              <a:off x="3552825" y="2080079"/>
              <a:ext cx="50779" cy="224848"/>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505" name="Rectangle 505"/>
            <p:cNvSpPr/>
            <p:nvPr/>
          </p:nvSpPr>
          <p:spPr>
            <a:xfrm>
              <a:off x="3590925" y="2080079"/>
              <a:ext cx="50779" cy="224848"/>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506" name="Picture 506"/>
            <p:cNvPicPr/>
            <p:nvPr/>
          </p:nvPicPr>
          <p:blipFill>
            <a:blip r:embed="rId2"/>
            <a:stretch>
              <a:fillRect/>
            </a:stretch>
          </p:blipFill>
          <p:spPr>
            <a:xfrm>
              <a:off x="19050" y="19050"/>
              <a:ext cx="3494786" cy="2144268"/>
            </a:xfrm>
            <a:prstGeom prst="rect">
              <a:avLst/>
            </a:prstGeom>
          </p:spPr>
        </p:pic>
        <p:sp>
          <p:nvSpPr>
            <p:cNvPr id="507" name="Shape 507"/>
            <p:cNvSpPr/>
            <p:nvPr/>
          </p:nvSpPr>
          <p:spPr>
            <a:xfrm>
              <a:off x="0" y="0"/>
              <a:ext cx="3532886" cy="2182368"/>
            </a:xfrm>
            <a:custGeom>
              <a:avLst/>
              <a:gdLst/>
              <a:ahLst/>
              <a:cxnLst/>
              <a:rect l="0" t="0" r="0" b="0"/>
              <a:pathLst>
                <a:path w="3532886" h="2182368">
                  <a:moveTo>
                    <a:pt x="0" y="2182368"/>
                  </a:moveTo>
                  <a:lnTo>
                    <a:pt x="3532886" y="2182368"/>
                  </a:lnTo>
                  <a:lnTo>
                    <a:pt x="3532886" y="0"/>
                  </a:lnTo>
                  <a:lnTo>
                    <a:pt x="0" y="0"/>
                  </a:lnTo>
                  <a:close/>
                </a:path>
              </a:pathLst>
            </a:custGeom>
            <a:ln w="38100" cap="flat">
              <a:round/>
            </a:ln>
          </p:spPr>
          <p:style>
            <a:lnRef idx="1">
              <a:srgbClr val="2E75B6"/>
            </a:lnRef>
            <a:fillRef idx="0">
              <a:srgbClr val="000000">
                <a:alpha val="0"/>
              </a:srgbClr>
            </a:fillRef>
            <a:effectRef idx="0">
              <a:scrgbClr r="0" g="0" b="0"/>
            </a:effectRef>
            <a:fontRef idx="none"/>
          </p:style>
          <p:txBody>
            <a:bodyPr/>
            <a:lstStyle/>
            <a:p>
              <a:endParaRPr lang="en-IN"/>
            </a:p>
          </p:txBody>
        </p:sp>
      </p:grpSp>
      <p:grpSp>
        <p:nvGrpSpPr>
          <p:cNvPr id="5950" name="Group 5950"/>
          <p:cNvGrpSpPr/>
          <p:nvPr/>
        </p:nvGrpSpPr>
        <p:grpSpPr>
          <a:xfrm>
            <a:off x="4848860" y="1357630"/>
            <a:ext cx="3966210" cy="3399790"/>
            <a:chOff x="0" y="0"/>
            <a:chExt cx="3966274" cy="3399942"/>
          </a:xfrm>
        </p:grpSpPr>
        <p:sp>
          <p:nvSpPr>
            <p:cNvPr id="497" name="Rectangle 497"/>
            <p:cNvSpPr/>
            <p:nvPr/>
          </p:nvSpPr>
          <p:spPr>
            <a:xfrm>
              <a:off x="3920554" y="3017876"/>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98" name="Rectangle 498"/>
            <p:cNvSpPr/>
            <p:nvPr/>
          </p:nvSpPr>
          <p:spPr>
            <a:xfrm>
              <a:off x="0" y="3231235"/>
              <a:ext cx="2533650"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499" name="Rectangle 499"/>
            <p:cNvSpPr/>
            <p:nvPr/>
          </p:nvSpPr>
          <p:spPr>
            <a:xfrm>
              <a:off x="1906969" y="3231235"/>
              <a:ext cx="627940"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Fig 2.2 </a:t>
              </a:r>
              <a:endParaRPr lang="en-IN" sz="1200">
                <a:solidFill>
                  <a:srgbClr val="000000"/>
                </a:solidFill>
                <a:effectLst/>
                <a:latin typeface="Times New Roman" panose="02020603050405020304" charset="0"/>
                <a:ea typeface="Times New Roman" panose="02020603050405020304" charset="0"/>
              </a:endParaRPr>
            </a:p>
          </p:txBody>
        </p:sp>
        <p:sp>
          <p:nvSpPr>
            <p:cNvPr id="500" name="Rectangle 500"/>
            <p:cNvSpPr/>
            <p:nvPr/>
          </p:nvSpPr>
          <p:spPr>
            <a:xfrm>
              <a:off x="2379663" y="3231235"/>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508" name="Picture 508"/>
            <p:cNvPicPr/>
            <p:nvPr/>
          </p:nvPicPr>
          <p:blipFill>
            <a:blip r:embed="rId3"/>
            <a:stretch>
              <a:fillRect/>
            </a:stretch>
          </p:blipFill>
          <p:spPr>
            <a:xfrm>
              <a:off x="3885247" y="2979674"/>
              <a:ext cx="45720" cy="228600"/>
            </a:xfrm>
            <a:prstGeom prst="rect">
              <a:avLst/>
            </a:prstGeom>
          </p:spPr>
        </p:pic>
        <p:sp>
          <p:nvSpPr>
            <p:cNvPr id="509" name="Rectangle 509"/>
            <p:cNvSpPr/>
            <p:nvPr/>
          </p:nvSpPr>
          <p:spPr>
            <a:xfrm>
              <a:off x="3890074" y="2987395"/>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sp>
          <p:nvSpPr>
            <p:cNvPr id="510" name="Rectangle 510"/>
            <p:cNvSpPr/>
            <p:nvPr/>
          </p:nvSpPr>
          <p:spPr>
            <a:xfrm>
              <a:off x="3928174" y="2987395"/>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endParaRPr lang="en-IN" sz="1200">
                <a:solidFill>
                  <a:srgbClr val="000000"/>
                </a:solidFill>
                <a:effectLst/>
                <a:latin typeface="Times New Roman" panose="02020603050405020304" charset="0"/>
                <a:ea typeface="Times New Roman" panose="02020603050405020304" charset="0"/>
              </a:endParaRPr>
            </a:p>
          </p:txBody>
        </p:sp>
        <p:pic>
          <p:nvPicPr>
            <p:cNvPr id="511" name="Picture 511"/>
            <p:cNvPicPr/>
            <p:nvPr/>
          </p:nvPicPr>
          <p:blipFill>
            <a:blip r:embed="rId4"/>
            <a:stretch>
              <a:fillRect/>
            </a:stretch>
          </p:blipFill>
          <p:spPr>
            <a:xfrm>
              <a:off x="27940" y="14224"/>
              <a:ext cx="3818636" cy="3064256"/>
            </a:xfrm>
            <a:prstGeom prst="rect">
              <a:avLst/>
            </a:prstGeom>
          </p:spPr>
        </p:pic>
        <p:sp>
          <p:nvSpPr>
            <p:cNvPr id="512" name="Shape 512"/>
            <p:cNvSpPr/>
            <p:nvPr/>
          </p:nvSpPr>
          <p:spPr>
            <a:xfrm>
              <a:off x="13653" y="0"/>
              <a:ext cx="3847211" cy="3092831"/>
            </a:xfrm>
            <a:custGeom>
              <a:avLst/>
              <a:gdLst/>
              <a:ahLst/>
              <a:cxnLst/>
              <a:rect l="0" t="0" r="0" b="0"/>
              <a:pathLst>
                <a:path w="3847211" h="3092831">
                  <a:moveTo>
                    <a:pt x="0" y="3092831"/>
                  </a:moveTo>
                  <a:lnTo>
                    <a:pt x="3847211" y="3092831"/>
                  </a:lnTo>
                  <a:lnTo>
                    <a:pt x="3847211" y="0"/>
                  </a:lnTo>
                  <a:lnTo>
                    <a:pt x="0" y="0"/>
                  </a:lnTo>
                  <a:close/>
                </a:path>
              </a:pathLst>
            </a:custGeom>
            <a:ln w="28575" cap="flat">
              <a:round/>
            </a:ln>
          </p:spPr>
          <p:style>
            <a:lnRef idx="1">
              <a:srgbClr val="00B050"/>
            </a:lnRef>
            <a:fillRef idx="0">
              <a:srgbClr val="000000">
                <a:alpha val="0"/>
              </a:srgbClr>
            </a:fillRef>
            <a:effectRef idx="0">
              <a:scrgbClr r="0" g="0" b="0"/>
            </a:effectRef>
            <a:fontRef idx="none"/>
          </p:style>
          <p:txBody>
            <a:bodyPr/>
            <a:lstStyle/>
            <a:p>
              <a:endParaRPr lang="en-IN"/>
            </a:p>
          </p:txBody>
        </p:sp>
      </p:grpSp>
      <p:sp>
        <p:nvSpPr>
          <p:cNvPr id="3" name="Text Box 2"/>
          <p:cNvSpPr txBox="1"/>
          <p:nvPr/>
        </p:nvSpPr>
        <p:spPr>
          <a:xfrm>
            <a:off x="5105400" y="4583430"/>
            <a:ext cx="3048000" cy="368300"/>
          </a:xfrm>
          <a:prstGeom prst="rect">
            <a:avLst/>
          </a:prstGeom>
          <a:noFill/>
        </p:spPr>
        <p:txBody>
          <a:bodyPr wrap="square" rtlCol="0">
            <a:spAutoFit/>
          </a:bodyPr>
          <a:p>
            <a:r>
              <a:rPr lang="en-US"/>
              <a:t>Decision Tree Regressor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Kneighbor Regressor</a:t>
            </a:r>
            <a:r>
              <a:rPr lang="en-US" dirty="0"/>
              <a:t> </a:t>
            </a:r>
            <a:endParaRPr lang="en-US" dirty="0"/>
          </a:p>
        </p:txBody>
      </p:sp>
      <p:sp>
        <p:nvSpPr>
          <p:cNvPr id="3" name="Content Placeholder 2"/>
          <p:cNvSpPr/>
          <p:nvPr>
            <p:ph idx="1"/>
          </p:nvPr>
        </p:nvSpPr>
        <p:spPr/>
        <p:txBody>
          <a:bodyPr/>
          <a:p>
            <a:pPr marL="0" indent="0">
              <a:buNone/>
            </a:pPr>
            <a:r>
              <a:rPr lang="en-IN" altLang="en-US"/>
              <a:t> </a:t>
            </a:r>
            <a:endParaRPr lang="en-IN" altLang="en-US"/>
          </a:p>
        </p:txBody>
      </p:sp>
      <p:pic>
        <p:nvPicPr>
          <p:cNvPr id="7039" name="Picture 7039"/>
          <p:cNvPicPr/>
          <p:nvPr/>
        </p:nvPicPr>
        <p:blipFill>
          <a:blip r:embed="rId1"/>
          <a:stretch>
            <a:fillRect/>
          </a:stretch>
        </p:blipFill>
        <p:spPr>
          <a:xfrm>
            <a:off x="2318068" y="2232660"/>
            <a:ext cx="4507865" cy="2392680"/>
          </a:xfrm>
          <a:prstGeom prst="rect">
            <a:avLst/>
          </a:prstGeom>
        </p:spPr>
      </p:pic>
    </p:spTree>
  </p:cSld>
  <p:clrMapOvr>
    <a:masterClrMapping/>
  </p:clrMapOvr>
</p:sld>
</file>

<file path=ppt/theme/theme1.xml><?xml version="1.0" encoding="utf-8"?>
<a:theme xmlns:a="http://schemas.openxmlformats.org/drawingml/2006/main" name="Theme1">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FFFFF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9206</Words>
  <Application>WPS Presentation</Application>
  <PresentationFormat>On-screen Show (4:3)</PresentationFormat>
  <Paragraphs>176</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Impact</vt:lpstr>
      <vt:lpstr>Times New Roman</vt:lpstr>
      <vt:lpstr>Microsoft YaHei</vt:lpstr>
      <vt:lpstr>Arial Unicode MS</vt:lpstr>
      <vt:lpstr>Calibri</vt:lpstr>
      <vt:lpstr>Theme1</vt:lpstr>
      <vt:lpstr>  Case Study Title </vt:lpstr>
      <vt:lpstr> Contents </vt:lpstr>
      <vt:lpstr> Introduction of Topic</vt:lpstr>
      <vt:lpstr> Applications of the topic</vt:lpstr>
      <vt:lpstr> Literature Review  </vt:lpstr>
      <vt:lpstr>     Methodology (To be drawn) </vt:lpstr>
      <vt:lpstr> Implementation</vt:lpstr>
      <vt:lpstr>                                              RESULT OF THE FIRST ENTITY </vt:lpstr>
      <vt:lpstr> Group 2 </vt:lpstr>
      <vt:lpstr>                The pre-classification categorization results</vt:lpstr>
      <vt:lpstr>   RESULTS OF SECOND ENTITY </vt:lpstr>
      <vt:lpstr> Discussion </vt:lpstr>
      <vt:lpstr> Conclusion &amp; Future Scope</vt:lpstr>
      <vt:lpstr> 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Systems Analysis and Design Method (SSADM)</dc:title>
  <dc:creator>waheguru</dc:creator>
  <cp:lastModifiedBy>ASUS</cp:lastModifiedBy>
  <cp:revision>808</cp:revision>
  <dcterms:created xsi:type="dcterms:W3CDTF">2014-03-06T01:08:00Z</dcterms:created>
  <dcterms:modified xsi:type="dcterms:W3CDTF">2024-09-28T14:22:23Z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6AFB91EB0D3E441CBA779FD21D553E41_12</vt:lpwstr>
  </property>
  <property fmtid="{D5CDD505-2E9C-101B-9397-08002B2CF9AE}" pid="3" name="KSOProductBuildVer">
    <vt:lpwstr>1033-12.2.0.18283</vt:lpwstr>
  </property>
</Properties>
</file>