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99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2" autoAdjust="0"/>
    <p:restoredTop sz="94648" autoAdjust="0"/>
  </p:normalViewPr>
  <p:slideViewPr>
    <p:cSldViewPr>
      <p:cViewPr>
        <p:scale>
          <a:sx n="83" d="100"/>
          <a:sy n="83" d="100"/>
        </p:scale>
        <p:origin x="-776"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26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C05FC-B482-4B45-A548-5EA48BFF2AD7}" type="datetimeFigureOut">
              <a:rPr lang="en-US" smtClean="0"/>
              <a:t>11/1/2024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6C6F7B-F3CF-485C-8D50-885618C05B98}" type="slidenum">
              <a:rPr lang="en-US" smtClean="0"/>
              <a:t>‹#›</a:t>
            </a:fld>
            <a:endParaRPr lang="en-US"/>
          </a:p>
        </p:txBody>
      </p:sp>
    </p:spTree>
    <p:extLst>
      <p:ext uri="{BB962C8B-B14F-4D97-AF65-F5344CB8AC3E}">
        <p14:creationId xmlns:p14="http://schemas.microsoft.com/office/powerpoint/2010/main" val="1741408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6C6F7B-F3CF-485C-8D50-885618C05B98}" type="slidenum">
              <a:rPr lang="en-US" smtClean="0"/>
              <a:t>1</a:t>
            </a:fld>
            <a:endParaRPr lang="en-US"/>
          </a:p>
        </p:txBody>
      </p:sp>
    </p:spTree>
    <p:extLst>
      <p:ext uri="{BB962C8B-B14F-4D97-AF65-F5344CB8AC3E}">
        <p14:creationId xmlns:p14="http://schemas.microsoft.com/office/powerpoint/2010/main" val="198696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C57F8-D437-4E1E-9E24-6DC86F0BD5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406904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C57F8-D437-4E1E-9E24-6DC86F0BD5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91465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C57F8-D437-4E1E-9E24-6DC86F0BD5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321609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C57F8-D437-4E1E-9E24-6DC86F0BD5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213681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C57F8-D437-4E1E-9E24-6DC86F0BD5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285933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C57F8-D437-4E1E-9E24-6DC86F0BD5F9}"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399240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C57F8-D437-4E1E-9E24-6DC86F0BD5F9}"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26514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C57F8-D437-4E1E-9E24-6DC86F0BD5F9}"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89856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C57F8-D437-4E1E-9E24-6DC86F0BD5F9}"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21685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C57F8-D437-4E1E-9E24-6DC86F0BD5F9}"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247289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C57F8-D437-4E1E-9E24-6DC86F0BD5F9}"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A5B20-251C-4EBD-92F1-203ADEA2DEC2}" type="slidenum">
              <a:rPr lang="en-US" smtClean="0"/>
              <a:t>‹#›</a:t>
            </a:fld>
            <a:endParaRPr lang="en-US"/>
          </a:p>
        </p:txBody>
      </p:sp>
    </p:spTree>
    <p:extLst>
      <p:ext uri="{BB962C8B-B14F-4D97-AF65-F5344CB8AC3E}">
        <p14:creationId xmlns:p14="http://schemas.microsoft.com/office/powerpoint/2010/main" val="377243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C57F8-D437-4E1E-9E24-6DC86F0BD5F9}" type="datetimeFigureOut">
              <a:rPr lang="en-US" smtClean="0"/>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A5B20-251C-4EBD-92F1-203ADEA2DEC2}" type="slidenum">
              <a:rPr lang="en-US" smtClean="0"/>
              <a:t>‹#›</a:t>
            </a:fld>
            <a:endParaRPr lang="en-US"/>
          </a:p>
        </p:txBody>
      </p:sp>
    </p:spTree>
    <p:extLst>
      <p:ext uri="{BB962C8B-B14F-4D97-AF65-F5344CB8AC3E}">
        <p14:creationId xmlns:p14="http://schemas.microsoft.com/office/powerpoint/2010/main" val="331463704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3429000"/>
            <a:ext cx="6096000" cy="1447800"/>
          </a:xfrm>
        </p:spPr>
        <p:txBody>
          <a:bodyPr>
            <a:normAutofit/>
          </a:bodyPr>
          <a:lstStyle/>
          <a:p>
            <a:pPr algn="ctr"/>
            <a:r>
              <a:rPr lang="en-GB" sz="6000" b="1" dirty="0" smtClean="0">
                <a:solidFill>
                  <a:srgbClr val="7030A0"/>
                </a:solidFill>
              </a:rPr>
              <a:t>Pizza Sales</a:t>
            </a:r>
            <a:endParaRPr lang="en-US" sz="6000" b="1" dirty="0">
              <a:solidFill>
                <a:srgbClr val="7030A0"/>
              </a:solidFill>
            </a:endParaRPr>
          </a:p>
        </p:txBody>
      </p:sp>
      <p:sp>
        <p:nvSpPr>
          <p:cNvPr id="7" name="TextBox 6"/>
          <p:cNvSpPr txBox="1"/>
          <p:nvPr/>
        </p:nvSpPr>
        <p:spPr>
          <a:xfrm>
            <a:off x="2635120" y="4876800"/>
            <a:ext cx="5181600" cy="646331"/>
          </a:xfrm>
          <a:prstGeom prst="rect">
            <a:avLst/>
          </a:prstGeom>
          <a:noFill/>
        </p:spPr>
        <p:txBody>
          <a:bodyPr wrap="square" rtlCol="0">
            <a:spAutoFit/>
          </a:bodyPr>
          <a:lstStyle/>
          <a:p>
            <a:r>
              <a:rPr lang="en-GB" sz="3600" b="1" dirty="0" smtClean="0"/>
              <a:t>Data Science Project</a:t>
            </a:r>
            <a:endParaRPr lang="en-US" sz="3600" b="1" dirty="0"/>
          </a:p>
        </p:txBody>
      </p:sp>
      <p:sp>
        <p:nvSpPr>
          <p:cNvPr id="8" name="TextBox 7"/>
          <p:cNvSpPr txBox="1"/>
          <p:nvPr/>
        </p:nvSpPr>
        <p:spPr>
          <a:xfrm>
            <a:off x="4038600" y="5566993"/>
            <a:ext cx="3505200" cy="461665"/>
          </a:xfrm>
          <a:prstGeom prst="rect">
            <a:avLst/>
          </a:prstGeom>
          <a:noFill/>
        </p:spPr>
        <p:txBody>
          <a:bodyPr wrap="square" rtlCol="0">
            <a:spAutoFit/>
          </a:bodyPr>
          <a:lstStyle/>
          <a:p>
            <a:r>
              <a:rPr lang="en-GB" sz="2400" b="1" dirty="0" smtClean="0"/>
              <a:t>By : </a:t>
            </a:r>
            <a:r>
              <a:rPr lang="en-GB" sz="2400" b="1" dirty="0" err="1" smtClean="0"/>
              <a:t>Siddharth</a:t>
            </a:r>
            <a:r>
              <a:rPr lang="en-GB" sz="2400" b="1" dirty="0" smtClean="0"/>
              <a:t> </a:t>
            </a:r>
            <a:r>
              <a:rPr lang="en-GB" sz="2400" b="1" dirty="0" err="1" smtClean="0"/>
              <a:t>Rawat</a:t>
            </a:r>
            <a:endParaRPr lang="en-US" sz="2400" b="1" dirty="0"/>
          </a:p>
        </p:txBody>
      </p:sp>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838200" y="1371600"/>
            <a:ext cx="5334000" cy="2286000"/>
          </a:xfrm>
          <a:prstGeom prst="rect">
            <a:avLst/>
          </a:prstGeom>
          <a:ln>
            <a:noFill/>
          </a:ln>
        </p:spPr>
      </p:pic>
      <p:sp>
        <p:nvSpPr>
          <p:cNvPr id="13" name="Rectangle 12"/>
          <p:cNvSpPr/>
          <p:nvPr/>
        </p:nvSpPr>
        <p:spPr>
          <a:xfrm>
            <a:off x="0" y="0"/>
            <a:ext cx="9144000" cy="838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latin typeface="Arial Black" panose="020B0A04020102020204" pitchFamily="34" charset="0"/>
              </a:rPr>
              <a:t>                                  </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0"/>
            <a:ext cx="3124200" cy="838200"/>
          </a:xfrm>
          <a:prstGeom prst="rect">
            <a:avLst/>
          </a:prstGeom>
        </p:spPr>
      </p:pic>
    </p:spTree>
    <p:extLst>
      <p:ext uri="{BB962C8B-B14F-4D97-AF65-F5344CB8AC3E}">
        <p14:creationId xmlns:p14="http://schemas.microsoft.com/office/powerpoint/2010/main" val="4193700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781800" cy="914400"/>
          </a:xfrm>
        </p:spPr>
        <p:txBody>
          <a:bodyPr>
            <a:normAutofit/>
          </a:bodyPr>
          <a:lstStyle/>
          <a:p>
            <a:pPr algn="l"/>
            <a:r>
              <a:rPr lang="en-GB" sz="4800" b="1" dirty="0" smtClean="0">
                <a:latin typeface="Algerian" panose="04020705040A02060702" pitchFamily="82" charset="0"/>
              </a:rPr>
              <a:t>Introduction</a:t>
            </a:r>
            <a:endParaRPr lang="en-US" sz="4800" b="1" dirty="0">
              <a:latin typeface="Algerian" panose="04020705040A02060702" pitchFamily="82" charset="0"/>
            </a:endParaRPr>
          </a:p>
        </p:txBody>
      </p:sp>
      <p:sp>
        <p:nvSpPr>
          <p:cNvPr id="3" name="Rectangle 2"/>
          <p:cNvSpPr/>
          <p:nvPr/>
        </p:nvSpPr>
        <p:spPr>
          <a:xfrm>
            <a:off x="162339" y="1447800"/>
            <a:ext cx="8839200" cy="4572000"/>
          </a:xfrm>
          <a:prstGeom prst="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Pizza is one of the most popular foods worldwide, with millions of pizzas being sold every day. As a result, understanding the pizza industry and its trends can provide valuable insights for businesses and researchers alike. This dataset on pizza sales offers a comprehensive look at pizza sales trends, including information on sales volume, revenue, and customer preferences. The dataset includes data from various pizza restaurants and chains, both large and small, across different regions and time periods.</a:t>
            </a:r>
            <a:endParaRPr lang="en-US" dirty="0">
              <a:solidFill>
                <a:schemeClr val="bg1"/>
              </a:solidFill>
            </a:endParaRPr>
          </a:p>
        </p:txBody>
      </p:sp>
    </p:spTree>
    <p:extLst>
      <p:ext uri="{BB962C8B-B14F-4D97-AF65-F5344CB8AC3E}">
        <p14:creationId xmlns:p14="http://schemas.microsoft.com/office/powerpoint/2010/main" val="1650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5867400" cy="685800"/>
          </a:xfrm>
        </p:spPr>
        <p:txBody>
          <a:bodyPr>
            <a:normAutofit fontScale="90000"/>
          </a:bodyPr>
          <a:lstStyle/>
          <a:p>
            <a:r>
              <a:rPr lang="en-GB" b="1" dirty="0" smtClean="0">
                <a:latin typeface="Berlin Sans FB Demi" panose="020E0802020502020306" pitchFamily="34" charset="0"/>
              </a:rPr>
              <a:t>Details of Data</a:t>
            </a:r>
            <a:endParaRPr lang="en-US" b="1" dirty="0">
              <a:latin typeface="Berlin Sans FB Demi" panose="020E0802020502020306" pitchFamily="34" charset="0"/>
            </a:endParaRPr>
          </a:p>
        </p:txBody>
      </p:sp>
      <p:sp>
        <p:nvSpPr>
          <p:cNvPr id="4" name="Rectangle 3"/>
          <p:cNvSpPr/>
          <p:nvPr/>
        </p:nvSpPr>
        <p:spPr>
          <a:xfrm>
            <a:off x="152400" y="838200"/>
            <a:ext cx="8839200" cy="5943600"/>
          </a:xfrm>
          <a:prstGeom prst="rect">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solidFill>
                <a:schemeClr val="tx1"/>
              </a:solidFill>
            </a:endParaRPr>
          </a:p>
          <a:p>
            <a:pPr marL="285750" indent="-285750">
              <a:buFont typeface="Wingdings" panose="05000000000000000000" pitchFamily="2" charset="2"/>
              <a:buChar char="Ø"/>
            </a:pPr>
            <a:endParaRPr lang="en-GB" b="1" dirty="0" smtClean="0">
              <a:solidFill>
                <a:schemeClr val="tx1"/>
              </a:solidFill>
            </a:endParaRPr>
          </a:p>
          <a:p>
            <a:pPr marL="285750" indent="-285750">
              <a:buFont typeface="Wingdings" panose="05000000000000000000" pitchFamily="2" charset="2"/>
              <a:buChar char="Ø"/>
            </a:pPr>
            <a:endParaRPr lang="en-GB" b="1" dirty="0">
              <a:solidFill>
                <a:schemeClr val="tx1"/>
              </a:solidFill>
            </a:endParaRPr>
          </a:p>
          <a:p>
            <a:endParaRPr lang="en-GB" b="1" dirty="0">
              <a:solidFill>
                <a:schemeClr val="tx1"/>
              </a:solidFill>
            </a:endParaRPr>
          </a:p>
          <a:p>
            <a:endParaRPr lang="en-GB" b="1" dirty="0" smtClean="0">
              <a:solidFill>
                <a:schemeClr val="tx1"/>
              </a:solidFill>
            </a:endParaRPr>
          </a:p>
          <a:p>
            <a:endParaRPr lang="en-GB" b="1" dirty="0" smtClean="0">
              <a:solidFill>
                <a:schemeClr val="tx1"/>
              </a:solidFill>
            </a:endParaRPr>
          </a:p>
          <a:p>
            <a:pPr marL="285750" indent="-285750">
              <a:buFont typeface="Wingdings" panose="05000000000000000000" pitchFamily="2" charset="2"/>
              <a:buChar char="Ø"/>
            </a:pPr>
            <a:endParaRPr lang="en-GB" b="1" dirty="0">
              <a:solidFill>
                <a:schemeClr val="tx1"/>
              </a:solidFill>
            </a:endParaRPr>
          </a:p>
          <a:p>
            <a:pPr marL="285750" indent="-285750">
              <a:buFont typeface="Wingdings" panose="05000000000000000000" pitchFamily="2" charset="2"/>
              <a:buChar char="Ø"/>
            </a:pPr>
            <a:r>
              <a:rPr lang="en-GB" b="1" dirty="0" err="1" smtClean="0">
                <a:solidFill>
                  <a:schemeClr val="bg1"/>
                </a:solidFill>
              </a:rPr>
              <a:t>pizza_id</a:t>
            </a:r>
            <a:r>
              <a:rPr lang="en-GB" dirty="0">
                <a:solidFill>
                  <a:schemeClr val="bg1"/>
                </a:solidFill>
              </a:rPr>
              <a:t>:  A unique identifier assigned to each distinct pizza variant available for ordering.</a:t>
            </a:r>
          </a:p>
          <a:p>
            <a:endParaRPr lang="en-GB" b="1" dirty="0" smtClean="0">
              <a:solidFill>
                <a:schemeClr val="bg1"/>
              </a:solidFill>
            </a:endParaRPr>
          </a:p>
          <a:p>
            <a:pPr marL="285750" indent="-285750">
              <a:buFont typeface="Wingdings" panose="05000000000000000000" pitchFamily="2" charset="2"/>
              <a:buChar char="Ø"/>
            </a:pPr>
            <a:r>
              <a:rPr lang="en-GB" b="1" dirty="0" err="1" smtClean="0">
                <a:solidFill>
                  <a:schemeClr val="bg1"/>
                </a:solidFill>
              </a:rPr>
              <a:t>order_id</a:t>
            </a:r>
            <a:r>
              <a:rPr lang="en-GB" b="1" dirty="0">
                <a:solidFill>
                  <a:schemeClr val="bg1"/>
                </a:solidFill>
              </a:rPr>
              <a:t>:</a:t>
            </a:r>
            <a:r>
              <a:rPr lang="en-GB" dirty="0">
                <a:solidFill>
                  <a:schemeClr val="bg1"/>
                </a:solidFill>
              </a:rPr>
              <a:t> A unique identifier for each order made, which links to multiple pizzas</a:t>
            </a:r>
            <a:r>
              <a:rPr lang="en-GB" dirty="0" smtClean="0">
                <a:solidFill>
                  <a:schemeClr val="bg1"/>
                </a:solidFill>
              </a:rPr>
              <a:t>.</a:t>
            </a:r>
          </a:p>
          <a:p>
            <a:endParaRPr lang="en-GB" dirty="0" smtClean="0">
              <a:solidFill>
                <a:schemeClr val="bg1"/>
              </a:solidFill>
            </a:endParaRPr>
          </a:p>
          <a:p>
            <a:pPr marL="285750" indent="-285750">
              <a:buFont typeface="Wingdings" panose="05000000000000000000" pitchFamily="2" charset="2"/>
              <a:buChar char="Ø"/>
            </a:pPr>
            <a:r>
              <a:rPr lang="en-GB" b="1" dirty="0" err="1">
                <a:solidFill>
                  <a:schemeClr val="bg1"/>
                </a:solidFill>
              </a:rPr>
              <a:t>pizza_name_id</a:t>
            </a:r>
            <a:r>
              <a:rPr lang="en-GB" b="1" dirty="0">
                <a:solidFill>
                  <a:schemeClr val="bg1"/>
                </a:solidFill>
              </a:rPr>
              <a:t>:</a:t>
            </a:r>
            <a:r>
              <a:rPr lang="en-GB" dirty="0">
                <a:solidFill>
                  <a:schemeClr val="bg1"/>
                </a:solidFill>
              </a:rPr>
              <a:t> An identifier linking to a specific name of the pizza</a:t>
            </a:r>
            <a:r>
              <a:rPr lang="en-GB" dirty="0" smtClean="0">
                <a:solidFill>
                  <a:schemeClr val="bg1"/>
                </a:solidFill>
              </a:rPr>
              <a:t>.</a:t>
            </a:r>
          </a:p>
          <a:p>
            <a:endParaRPr lang="en-GB" dirty="0">
              <a:solidFill>
                <a:schemeClr val="bg1"/>
              </a:solidFill>
            </a:endParaRPr>
          </a:p>
          <a:p>
            <a:pPr marL="285750" indent="-285750">
              <a:buFont typeface="Wingdings" panose="05000000000000000000" pitchFamily="2" charset="2"/>
              <a:buChar char="Ø"/>
            </a:pPr>
            <a:r>
              <a:rPr lang="en-GB" b="1" dirty="0">
                <a:solidFill>
                  <a:schemeClr val="bg1"/>
                </a:solidFill>
              </a:rPr>
              <a:t>quantity:</a:t>
            </a:r>
            <a:r>
              <a:rPr lang="en-GB" dirty="0">
                <a:solidFill>
                  <a:schemeClr val="bg1"/>
                </a:solidFill>
              </a:rPr>
              <a:t> The number of units of a specific pizza variant ordered within an order</a:t>
            </a:r>
            <a:r>
              <a:rPr lang="en-GB" dirty="0" smtClean="0">
                <a:solidFill>
                  <a:schemeClr val="bg1"/>
                </a:solidFill>
              </a:rPr>
              <a:t>.</a:t>
            </a:r>
          </a:p>
          <a:p>
            <a:endParaRPr lang="en-GB" dirty="0">
              <a:solidFill>
                <a:schemeClr val="bg1"/>
              </a:solidFill>
            </a:endParaRPr>
          </a:p>
          <a:p>
            <a:pPr marL="285750" indent="-285750">
              <a:buFont typeface="Wingdings" panose="05000000000000000000" pitchFamily="2" charset="2"/>
              <a:buChar char="Ø"/>
            </a:pPr>
            <a:r>
              <a:rPr lang="en-GB" b="1" dirty="0" err="1">
                <a:solidFill>
                  <a:schemeClr val="bg1"/>
                </a:solidFill>
              </a:rPr>
              <a:t>order_date</a:t>
            </a:r>
            <a:r>
              <a:rPr lang="en-GB" b="1" dirty="0">
                <a:solidFill>
                  <a:schemeClr val="bg1"/>
                </a:solidFill>
              </a:rPr>
              <a:t>:</a:t>
            </a:r>
            <a:r>
              <a:rPr lang="en-GB" dirty="0">
                <a:solidFill>
                  <a:schemeClr val="bg1"/>
                </a:solidFill>
              </a:rPr>
              <a:t> The date when the order was placed</a:t>
            </a:r>
            <a:r>
              <a:rPr lang="en-GB" dirty="0" smtClean="0">
                <a:solidFill>
                  <a:schemeClr val="bg1"/>
                </a:solidFill>
              </a:rPr>
              <a:t>.</a:t>
            </a:r>
          </a:p>
          <a:p>
            <a:endParaRPr lang="en-GB" dirty="0">
              <a:solidFill>
                <a:schemeClr val="bg1"/>
              </a:solidFill>
            </a:endParaRPr>
          </a:p>
          <a:p>
            <a:pPr marL="285750" indent="-285750">
              <a:buFont typeface="Wingdings" panose="05000000000000000000" pitchFamily="2" charset="2"/>
              <a:buChar char="Ø"/>
            </a:pPr>
            <a:r>
              <a:rPr lang="en-GB" b="1" dirty="0" err="1">
                <a:solidFill>
                  <a:schemeClr val="bg1"/>
                </a:solidFill>
              </a:rPr>
              <a:t>order_time</a:t>
            </a:r>
            <a:r>
              <a:rPr lang="en-GB" b="1" dirty="0">
                <a:solidFill>
                  <a:schemeClr val="bg1"/>
                </a:solidFill>
              </a:rPr>
              <a:t>:</a:t>
            </a:r>
            <a:r>
              <a:rPr lang="en-GB" dirty="0">
                <a:solidFill>
                  <a:schemeClr val="bg1"/>
                </a:solidFill>
              </a:rPr>
              <a:t> The time when the order was placed</a:t>
            </a:r>
            <a:r>
              <a:rPr lang="en-GB" dirty="0" smtClean="0">
                <a:solidFill>
                  <a:schemeClr val="bg1"/>
                </a:solidFill>
              </a:rPr>
              <a:t>.</a:t>
            </a:r>
          </a:p>
          <a:p>
            <a:endParaRPr lang="en-GB" dirty="0">
              <a:solidFill>
                <a:schemeClr val="bg1"/>
              </a:solidFill>
            </a:endParaRPr>
          </a:p>
          <a:p>
            <a:pPr marL="285750" indent="-285750">
              <a:buFont typeface="Wingdings" panose="05000000000000000000" pitchFamily="2" charset="2"/>
              <a:buChar char="Ø"/>
            </a:pPr>
            <a:r>
              <a:rPr lang="en-GB" b="1" dirty="0" err="1">
                <a:solidFill>
                  <a:schemeClr val="bg1"/>
                </a:solidFill>
              </a:rPr>
              <a:t>unit_price</a:t>
            </a:r>
            <a:r>
              <a:rPr lang="en-GB" b="1" dirty="0">
                <a:solidFill>
                  <a:schemeClr val="bg1"/>
                </a:solidFill>
              </a:rPr>
              <a:t>:</a:t>
            </a:r>
            <a:r>
              <a:rPr lang="en-GB" dirty="0">
                <a:solidFill>
                  <a:schemeClr val="bg1"/>
                </a:solidFill>
              </a:rPr>
              <a:t> The cost of a single unit of the specific pizza variant</a:t>
            </a:r>
            <a:r>
              <a:rPr lang="en-GB" dirty="0" smtClean="0">
                <a:solidFill>
                  <a:schemeClr val="bg1"/>
                </a:solidFill>
              </a:rPr>
              <a:t>.</a:t>
            </a:r>
          </a:p>
          <a:p>
            <a:endParaRPr lang="en-GB" dirty="0">
              <a:solidFill>
                <a:schemeClr val="bg1"/>
              </a:solidFill>
            </a:endParaRPr>
          </a:p>
          <a:p>
            <a:pPr marL="285750" indent="-285750">
              <a:buFont typeface="Wingdings" panose="05000000000000000000" pitchFamily="2" charset="2"/>
              <a:buChar char="Ø"/>
            </a:pPr>
            <a:r>
              <a:rPr lang="en-GB" b="1" dirty="0" err="1">
                <a:solidFill>
                  <a:schemeClr val="bg1"/>
                </a:solidFill>
              </a:rPr>
              <a:t>total_price</a:t>
            </a:r>
            <a:r>
              <a:rPr lang="en-GB" b="1" dirty="0">
                <a:solidFill>
                  <a:schemeClr val="bg1"/>
                </a:solidFill>
              </a:rPr>
              <a:t>:</a:t>
            </a:r>
            <a:r>
              <a:rPr lang="en-GB" dirty="0">
                <a:solidFill>
                  <a:schemeClr val="bg1"/>
                </a:solidFill>
              </a:rPr>
              <a:t> The aggregated cost of all units of a specific pizza variant in an order.</a:t>
            </a:r>
          </a:p>
          <a:p>
            <a:endParaRPr lang="en-GB" dirty="0" smtClean="0">
              <a:solidFill>
                <a:schemeClr val="bg1"/>
              </a:solidFill>
            </a:endParaRPr>
          </a:p>
          <a:p>
            <a:pPr marL="285750" indent="-285750">
              <a:buFont typeface="Wingdings" panose="05000000000000000000" pitchFamily="2" charset="2"/>
              <a:buChar char="Ø"/>
            </a:pPr>
            <a:r>
              <a:rPr lang="en-GB" b="1" dirty="0" err="1">
                <a:solidFill>
                  <a:schemeClr val="bg1"/>
                </a:solidFill>
              </a:rPr>
              <a:t>pizza_size</a:t>
            </a:r>
            <a:r>
              <a:rPr lang="en-GB" b="1" dirty="0">
                <a:solidFill>
                  <a:schemeClr val="bg1"/>
                </a:solidFill>
              </a:rPr>
              <a:t>:</a:t>
            </a:r>
            <a:r>
              <a:rPr lang="en-GB" dirty="0">
                <a:solidFill>
                  <a:schemeClr val="bg1"/>
                </a:solidFill>
              </a:rPr>
              <a:t> Represents the size of the pizza (e.g., small, medium, large</a:t>
            </a:r>
            <a:r>
              <a:rPr lang="en-GB" dirty="0" smtClean="0">
                <a:solidFill>
                  <a:schemeClr val="bg1"/>
                </a:solidFill>
              </a:rPr>
              <a:t>).</a:t>
            </a:r>
          </a:p>
          <a:p>
            <a:endParaRPr lang="en-GB" dirty="0">
              <a:solidFill>
                <a:schemeClr val="bg1"/>
              </a:solidFill>
            </a:endParaRPr>
          </a:p>
          <a:p>
            <a:pPr marL="285750" indent="-285750">
              <a:buFont typeface="Wingdings" panose="05000000000000000000" pitchFamily="2" charset="2"/>
              <a:buChar char="Ø"/>
            </a:pPr>
            <a:r>
              <a:rPr lang="en-GB" b="1" dirty="0" err="1">
                <a:solidFill>
                  <a:schemeClr val="bg1"/>
                </a:solidFill>
              </a:rPr>
              <a:t>pizza_category</a:t>
            </a:r>
            <a:r>
              <a:rPr lang="en-GB" b="1" dirty="0">
                <a:solidFill>
                  <a:schemeClr val="bg1"/>
                </a:solidFill>
              </a:rPr>
              <a:t>:</a:t>
            </a:r>
            <a:r>
              <a:rPr lang="en-GB" dirty="0">
                <a:solidFill>
                  <a:schemeClr val="bg1"/>
                </a:solidFill>
              </a:rPr>
              <a:t> Indicates the category of the pizza, such as vegetarian</a:t>
            </a:r>
            <a:r>
              <a:rPr lang="en-GB" dirty="0" smtClean="0">
                <a:solidFill>
                  <a:schemeClr val="bg1"/>
                </a:solidFill>
              </a:rPr>
              <a:t>,</a:t>
            </a:r>
            <a:r>
              <a:rPr lang="en-US" dirty="0">
                <a:solidFill>
                  <a:schemeClr val="bg1"/>
                </a:solidFill>
              </a:rPr>
              <a:t> </a:t>
            </a:r>
            <a:r>
              <a:rPr lang="en-US" dirty="0" smtClean="0">
                <a:solidFill>
                  <a:schemeClr val="bg1"/>
                </a:solidFill>
              </a:rPr>
              <a:t>non-vegetarian</a:t>
            </a:r>
            <a:r>
              <a:rPr lang="en-US" dirty="0">
                <a:solidFill>
                  <a:schemeClr val="bg1"/>
                </a:solidFill>
              </a:rPr>
              <a:t>.</a:t>
            </a:r>
            <a:endParaRPr lang="en-GB" dirty="0" smtClean="0">
              <a:solidFill>
                <a:schemeClr val="bg1"/>
              </a:solidFill>
            </a:endParaRPr>
          </a:p>
          <a:p>
            <a:pPr marL="285750" indent="-285750">
              <a:buFont typeface="Wingdings" panose="05000000000000000000" pitchFamily="2" charset="2"/>
              <a:buChar char="Ø"/>
            </a:pPr>
            <a:endParaRPr lang="en-GB" dirty="0">
              <a:solidFill>
                <a:schemeClr val="bg1"/>
              </a:solidFill>
            </a:endParaRPr>
          </a:p>
          <a:p>
            <a:pPr marL="285750" indent="-285750">
              <a:buFont typeface="Wingdings" panose="05000000000000000000" pitchFamily="2" charset="2"/>
              <a:buChar char="Ø"/>
            </a:pPr>
            <a:r>
              <a:rPr lang="en-GB" b="1" dirty="0" err="1">
                <a:solidFill>
                  <a:schemeClr val="bg1"/>
                </a:solidFill>
              </a:rPr>
              <a:t>pizza_name</a:t>
            </a:r>
            <a:r>
              <a:rPr lang="en-GB" b="1" dirty="0">
                <a:solidFill>
                  <a:schemeClr val="bg1"/>
                </a:solidFill>
              </a:rPr>
              <a:t>:</a:t>
            </a:r>
            <a:r>
              <a:rPr lang="en-GB" dirty="0">
                <a:solidFill>
                  <a:schemeClr val="bg1"/>
                </a:solidFill>
              </a:rPr>
              <a:t> Specifies the name of the specific pizza variant </a:t>
            </a:r>
            <a:r>
              <a:rPr lang="en-GB" dirty="0" err="1">
                <a:solidFill>
                  <a:schemeClr val="bg1"/>
                </a:solidFill>
              </a:rPr>
              <a:t>ordered.</a:t>
            </a:r>
            <a:r>
              <a:rPr lang="en-GB" dirty="0" err="1" smtClean="0">
                <a:solidFill>
                  <a:schemeClr val="bg1"/>
                </a:solidFill>
              </a:rPr>
              <a:t>non</a:t>
            </a:r>
            <a:r>
              <a:rPr lang="en-GB" dirty="0" smtClean="0">
                <a:solidFill>
                  <a:schemeClr val="bg1"/>
                </a:solidFill>
              </a:rPr>
              <a:t>-vegetarian</a:t>
            </a:r>
            <a:r>
              <a:rPr lang="en-GB" dirty="0">
                <a:solidFill>
                  <a:schemeClr val="bg1"/>
                </a:solidFill>
              </a:rPr>
              <a:t>, </a:t>
            </a:r>
            <a:endParaRPr lang="en-GB" dirty="0" smtClean="0">
              <a:solidFill>
                <a:schemeClr val="bg1"/>
              </a:solidFill>
            </a:endParaRPr>
          </a:p>
          <a:p>
            <a:endParaRPr lang="en-GB" dirty="0">
              <a:solidFill>
                <a:schemeClr val="bg1"/>
              </a:solidFill>
            </a:endParaRPr>
          </a:p>
          <a:p>
            <a:pPr marL="285750" indent="-285750">
              <a:buFont typeface="Wingdings" panose="05000000000000000000" pitchFamily="2" charset="2"/>
              <a:buChar char="Ø"/>
            </a:pPr>
            <a:endParaRPr lang="en-GB" dirty="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a:solidFill>
                <a:schemeClr val="bg1"/>
              </a:solidFill>
            </a:endParaRPr>
          </a:p>
          <a:p>
            <a:pPr marL="285750" indent="-285750">
              <a:buFont typeface="Wingdings" panose="05000000000000000000" pitchFamily="2" charset="2"/>
              <a:buChar char="Ø"/>
            </a:pPr>
            <a:endParaRPr lang="en-GB" dirty="0" smtClean="0">
              <a:solidFill>
                <a:schemeClr val="bg1"/>
              </a:solidFill>
            </a:endParaRPr>
          </a:p>
          <a:p>
            <a:pPr marL="285750" indent="-285750">
              <a:buFont typeface="Wingdings" panose="05000000000000000000" pitchFamily="2" charset="2"/>
              <a:buChar char="Ø"/>
            </a:pPr>
            <a:endParaRPr lang="en-GB" dirty="0" smtClean="0">
              <a:solidFill>
                <a:schemeClr val="bg1"/>
              </a:solidFill>
            </a:endParaRPr>
          </a:p>
        </p:txBody>
      </p:sp>
    </p:spTree>
    <p:extLst>
      <p:ext uri="{BB962C8B-B14F-4D97-AF65-F5344CB8AC3E}">
        <p14:creationId xmlns:p14="http://schemas.microsoft.com/office/powerpoint/2010/main" val="2587693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lgn="l"/>
            <a:r>
              <a:rPr lang="en-GB" b="1" dirty="0" smtClean="0">
                <a:solidFill>
                  <a:srgbClr val="002060"/>
                </a:solidFill>
              </a:rPr>
              <a:t>Main KPIs</a:t>
            </a:r>
            <a:endParaRPr lang="en-US" b="1" dirty="0">
              <a:solidFill>
                <a:srgbClr val="002060"/>
              </a:solidFill>
            </a:endParaRPr>
          </a:p>
        </p:txBody>
      </p:sp>
      <p:sp>
        <p:nvSpPr>
          <p:cNvPr id="5" name="TextBox 4"/>
          <p:cNvSpPr txBox="1"/>
          <p:nvPr/>
        </p:nvSpPr>
        <p:spPr>
          <a:xfrm>
            <a:off x="752061" y="1371600"/>
            <a:ext cx="6019800" cy="4893647"/>
          </a:xfrm>
          <a:prstGeom prst="rect">
            <a:avLst/>
          </a:prstGeom>
          <a:solidFill>
            <a:srgbClr val="99CC00"/>
          </a:solidFill>
        </p:spPr>
        <p:txBody>
          <a:bodyPr wrap="square" rtlCol="0">
            <a:spAutoFit/>
          </a:bodyPr>
          <a:lstStyle/>
          <a:p>
            <a:r>
              <a:rPr lang="en-GB" sz="2400" dirty="0" smtClean="0"/>
              <a:t>Revenue -  Total Revenue for the pizza.</a:t>
            </a:r>
          </a:p>
          <a:p>
            <a:endParaRPr lang="en-GB" sz="2400" dirty="0" smtClean="0"/>
          </a:p>
          <a:p>
            <a:r>
              <a:rPr lang="en-GB" sz="2400" dirty="0" smtClean="0"/>
              <a:t>  AOV  -   Average Order Value.</a:t>
            </a:r>
          </a:p>
          <a:p>
            <a:endParaRPr lang="en-GB" sz="2400" dirty="0"/>
          </a:p>
          <a:p>
            <a:r>
              <a:rPr lang="en-GB" sz="2400" dirty="0" smtClean="0"/>
              <a:t>  TPS -  Total  Pizzas  Sold .</a:t>
            </a:r>
          </a:p>
          <a:p>
            <a:endParaRPr lang="en-GB" sz="2400" dirty="0"/>
          </a:p>
          <a:p>
            <a:r>
              <a:rPr lang="en-GB" sz="2400" dirty="0" smtClean="0"/>
              <a:t>   TO - Total  Orders.</a:t>
            </a:r>
          </a:p>
          <a:p>
            <a:r>
              <a:rPr lang="en-GB" sz="2400" dirty="0"/>
              <a:t> </a:t>
            </a:r>
            <a:r>
              <a:rPr lang="en-GB" sz="2400" dirty="0" smtClean="0"/>
              <a:t> </a:t>
            </a:r>
          </a:p>
          <a:p>
            <a:r>
              <a:rPr lang="en-GB" sz="2400" dirty="0"/>
              <a:t> </a:t>
            </a:r>
            <a:r>
              <a:rPr lang="en-GB" sz="2400" dirty="0" smtClean="0"/>
              <a:t>  </a:t>
            </a:r>
            <a:r>
              <a:rPr lang="en-GB" sz="2400" dirty="0" err="1" smtClean="0"/>
              <a:t>Appo</a:t>
            </a:r>
            <a:r>
              <a:rPr lang="en-GB" sz="2400" dirty="0" smtClean="0"/>
              <a:t> - Average Pizzas  Per Order.</a:t>
            </a:r>
          </a:p>
          <a:p>
            <a:endParaRPr lang="en-GB" sz="2400" dirty="0"/>
          </a:p>
          <a:p>
            <a:endParaRPr lang="en-GB" sz="2400" dirty="0" smtClean="0"/>
          </a:p>
          <a:p>
            <a:endParaRPr lang="en-GB" sz="2400" dirty="0"/>
          </a:p>
          <a:p>
            <a:r>
              <a:rPr lang="en-GB" sz="2400" dirty="0" smtClean="0"/>
              <a:t> </a:t>
            </a:r>
            <a:endParaRPr lang="en-US" sz="2400" dirty="0"/>
          </a:p>
        </p:txBody>
      </p:sp>
    </p:spTree>
    <p:extLst>
      <p:ext uri="{BB962C8B-B14F-4D97-AF65-F5344CB8AC3E}">
        <p14:creationId xmlns:p14="http://schemas.microsoft.com/office/powerpoint/2010/main" val="3606738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03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916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3587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2060"/>
                </a:solidFill>
              </a:rPr>
              <a:t>Conclusion</a:t>
            </a:r>
            <a:endParaRPr lang="en-US" b="1" dirty="0">
              <a:solidFill>
                <a:srgbClr val="002060"/>
              </a:solidFill>
            </a:endParaRPr>
          </a:p>
        </p:txBody>
      </p:sp>
      <p:sp>
        <p:nvSpPr>
          <p:cNvPr id="6" name="Rectangle 5"/>
          <p:cNvSpPr/>
          <p:nvPr/>
        </p:nvSpPr>
        <p:spPr>
          <a:xfrm>
            <a:off x="381000" y="1173566"/>
            <a:ext cx="8458200" cy="3693319"/>
          </a:xfrm>
          <a:prstGeom prst="rect">
            <a:avLst/>
          </a:prstGeom>
        </p:spPr>
        <p:txBody>
          <a:bodyPr wrap="square">
            <a:spAutoFit/>
          </a:bodyPr>
          <a:lstStyle/>
          <a:p>
            <a:pPr fontAlgn="auto"/>
            <a:endParaRPr lang="en-GB" dirty="0" smtClean="0"/>
          </a:p>
          <a:p>
            <a:pPr fontAlgn="auto"/>
            <a:endParaRPr lang="en-GB" dirty="0"/>
          </a:p>
          <a:p>
            <a:pPr fontAlgn="auto"/>
            <a:r>
              <a:rPr lang="en-GB" dirty="0" smtClean="0">
                <a:latin typeface="Bahnschrift SemiBold SemiConden" panose="020B0502040204020203" pitchFamily="34" charset="0"/>
              </a:rPr>
              <a:t>The </a:t>
            </a:r>
            <a:r>
              <a:rPr lang="en-GB" dirty="0">
                <a:latin typeface="Bahnschrift SemiBold SemiConden" panose="020B0502040204020203" pitchFamily="34" charset="0"/>
              </a:rPr>
              <a:t>analysis of the pizza sales data for 2015 has revealed some interesting trends and insights. The restaurant can use this information to make better marketing decisions and improve the customer experience. By understanding what pizzas are most popular and when pizza sales are highest, the restaurant can allocate its resources more effectively and boost its profits.</a:t>
            </a:r>
          </a:p>
          <a:p>
            <a:pPr fontAlgn="auto"/>
            <a:endParaRPr lang="en-GB" dirty="0" smtClean="0">
              <a:latin typeface="Bahnschrift SemiBold SemiConden" panose="020B0502040204020203" pitchFamily="34" charset="0"/>
            </a:endParaRPr>
          </a:p>
          <a:p>
            <a:pPr fontAlgn="auto"/>
            <a:endParaRPr lang="en-GB" dirty="0">
              <a:latin typeface="Bahnschrift SemiBold SemiConden" panose="020B0502040204020203" pitchFamily="34" charset="0"/>
            </a:endParaRPr>
          </a:p>
          <a:p>
            <a:pPr fontAlgn="auto"/>
            <a:r>
              <a:rPr lang="en-GB" dirty="0" smtClean="0">
                <a:latin typeface="Bahnschrift SemiBold SemiConden" panose="020B0502040204020203" pitchFamily="34" charset="0"/>
              </a:rPr>
              <a:t>The </a:t>
            </a:r>
            <a:r>
              <a:rPr lang="en-GB" dirty="0">
                <a:latin typeface="Bahnschrift SemiBold SemiConden" panose="020B0502040204020203" pitchFamily="34" charset="0"/>
              </a:rPr>
              <a:t>analysis has also identified some specific problems that the restaurant can address. For example, the restaurant can increase pizza sales on weekdays for pizzas not currently selling well. The restaurant can improve its bottom line and continue to be a successful business by making these changes.</a:t>
            </a:r>
          </a:p>
        </p:txBody>
      </p:sp>
    </p:spTree>
    <p:extLst>
      <p:ext uri="{BB962C8B-B14F-4D97-AF65-F5344CB8AC3E}">
        <p14:creationId xmlns:p14="http://schemas.microsoft.com/office/powerpoint/2010/main" val="2803549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1828800"/>
            <a:ext cx="4953000" cy="1323439"/>
          </a:xfrm>
          <a:prstGeom prst="rect">
            <a:avLst/>
          </a:prstGeom>
          <a:noFill/>
        </p:spPr>
        <p:txBody>
          <a:bodyPr wrap="square" rtlCol="0">
            <a:spAutoFit/>
          </a:bodyPr>
          <a:lstStyle/>
          <a:p>
            <a:pPr algn="ctr"/>
            <a:r>
              <a:rPr lang="en-GB" sz="8000" dirty="0" smtClean="0">
                <a:solidFill>
                  <a:srgbClr val="FF0000"/>
                </a:solidFill>
                <a:latin typeface="Bahnschrift Light SemiCondensed" panose="020B0502040204020203" pitchFamily="34" charset="0"/>
              </a:rPr>
              <a:t>Thank You</a:t>
            </a:r>
            <a:endParaRPr lang="en-US" sz="8000" dirty="0">
              <a:solidFill>
                <a:srgbClr val="FF0000"/>
              </a:solidFill>
              <a:latin typeface="Bahnschrift Light SemiCondensed" panose="020B0502040204020203" pitchFamily="34" charset="0"/>
            </a:endParaRPr>
          </a:p>
        </p:txBody>
      </p:sp>
    </p:spTree>
    <p:extLst>
      <p:ext uri="{BB962C8B-B14F-4D97-AF65-F5344CB8AC3E}">
        <p14:creationId xmlns:p14="http://schemas.microsoft.com/office/powerpoint/2010/main" val="3252923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276</Words>
  <Application>Microsoft Office PowerPoint</Application>
  <PresentationFormat>On-screen Show (4:3)</PresentationFormat>
  <Paragraphs>63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Pizza Sales</vt:lpstr>
      <vt:lpstr>Introduction</vt:lpstr>
      <vt:lpstr>Details of Data</vt:lpstr>
      <vt:lpstr>Main KPIs</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29</cp:revision>
  <dcterms:created xsi:type="dcterms:W3CDTF">2024-10-30T12:30:28Z</dcterms:created>
  <dcterms:modified xsi:type="dcterms:W3CDTF">2024-11-01T13:19:03Z</dcterms:modified>
</cp:coreProperties>
</file>