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Averag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Zamir Barbos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Average-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2-11T18:10:28.458">
    <p:pos x="6000" y="0"/>
    <p:text>PLAY it presentation mode to see why all the text is white.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12-10T08:04:53.236">
    <p:pos x="196" y="981"/>
    <p:text>Formerly named "Sample Code Snippets"</p:text>
  </p:cm>
  <p:cm authorId="0" idx="3" dt="2023-12-10T07:58:45.648">
    <p:pos x="196" y="1461"/>
    <p:text>Notes for myself: So im not going to be talking about all the class diagrams, but I will talk about the main ones for frontend, backend, and for the drone.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12-10T08:09:50.495">
    <p:pos x="2953" y="1115"/>
    <p:text>Put the app screenshot of petview. Maybe also include statusmenu to give an idea to how it links to petview</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12-10T08:32:15.171">
    <p:pos x="1204" y="901"/>
    <p:text>play it in slideshow mode to appreciate why everything is  in the center like that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53ae4858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53ae485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So, this is The Playing Menu and its like the center for the interactive drone games.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-You can select from three games currently.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-One of them being “Sky shuffle” a  type of Dancing game,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other is a type of following game called “Follow The Leader “ its similar to a simon says.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-And our last game is photopilot which is fun photo shoot game.</a:t>
            </a:r>
            <a:br>
              <a:rPr lang="en">
                <a:solidFill>
                  <a:schemeClr val="dk1"/>
                </a:solidFill>
              </a:rPr>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53ae4858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53ae4858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Settings Menu is where you can initiate a game reset.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It provides us with the ability to do a HARD reset of the game.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Doing this will allow us to do things like pet renaming.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53ae4858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53ae4858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Status Menu gives us the ability to view at-a-glance the pets metrics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it gives us real-time information on stuff like energy, hunger, and </a:t>
            </a:r>
            <a:r>
              <a:rPr lang="en">
                <a:solidFill>
                  <a:schemeClr val="dk1"/>
                </a:solidFill>
              </a:rPr>
              <a:t>excitement</a:t>
            </a:r>
            <a:br>
              <a:rPr lang="en">
                <a:solidFill>
                  <a:schemeClr val="dk1"/>
                </a:solidFill>
              </a:rPr>
            </a:br>
            <a:r>
              <a:rPr lang="en">
                <a:solidFill>
                  <a:schemeClr val="dk1"/>
                </a:solidFill>
              </a:rPr>
              <a:t>- There is a view of the status bars when they full and empty.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53ae4858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53ae4858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Drone Control menu gives us control over the drone's movements from our mobile device.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-It includes what's needed for essential functionalities.for example It includes Left and right joysticks.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left is to manage altitude and rotation,  and the right joystick handles forward, backward, left, and right movements.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-There is also a  camera button to capture a picture from the drone point of view. and home/back button to return to the petview menu and</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53ae4858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53ae4858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e5c05eb7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e5c05eb7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 </a:t>
            </a:r>
            <a:endParaRPr/>
          </a:p>
          <a:p>
            <a:pPr indent="-298450" lvl="0" marL="457200" rtl="0" algn="l">
              <a:spcBef>
                <a:spcPts val="0"/>
              </a:spcBef>
              <a:spcAft>
                <a:spcPts val="0"/>
              </a:spcAft>
              <a:buSzPts val="1100"/>
              <a:buChar char="-"/>
            </a:pPr>
            <a:r>
              <a:rPr lang="en"/>
              <a:t>Three Tier Styles Architecture</a:t>
            </a:r>
            <a:endParaRPr/>
          </a:p>
          <a:p>
            <a:pPr indent="-298450" lvl="0" marL="457200" rtl="0" algn="l">
              <a:spcBef>
                <a:spcPts val="0"/>
              </a:spcBef>
              <a:spcAft>
                <a:spcPts val="0"/>
              </a:spcAft>
              <a:buSzPts val="1100"/>
              <a:buChar char="-"/>
            </a:pPr>
            <a:r>
              <a:rPr lang="en"/>
              <a:t>Front End, Client Side, will be written using Flutter</a:t>
            </a:r>
            <a:endParaRPr/>
          </a:p>
          <a:p>
            <a:pPr indent="-298450" lvl="0" marL="457200" rtl="0" algn="l">
              <a:spcBef>
                <a:spcPts val="0"/>
              </a:spcBef>
              <a:spcAft>
                <a:spcPts val="0"/>
              </a:spcAft>
              <a:buSzPts val="1100"/>
              <a:buChar char="-"/>
            </a:pPr>
            <a:r>
              <a:rPr lang="en"/>
              <a:t>Back End written in Python is our Business Logic </a:t>
            </a:r>
            <a:endParaRPr/>
          </a:p>
          <a:p>
            <a:pPr indent="-298450" lvl="0" marL="457200" rtl="0" algn="l">
              <a:spcBef>
                <a:spcPts val="0"/>
              </a:spcBef>
              <a:spcAft>
                <a:spcPts val="0"/>
              </a:spcAft>
              <a:buSzPts val="1100"/>
              <a:buChar char="-"/>
            </a:pPr>
            <a:r>
              <a:rPr lang="en"/>
              <a:t>Small Database Design holding carryover data, like statuses, pet name and other data needed for the user to re-login</a:t>
            </a:r>
            <a:endParaRPr/>
          </a:p>
          <a:p>
            <a:pPr indent="0" lvl="0" marL="0" rtl="0" algn="l">
              <a:spcBef>
                <a:spcPts val="0"/>
              </a:spcBef>
              <a:spcAft>
                <a:spcPts val="0"/>
              </a:spcAft>
              <a:buNone/>
            </a:pPr>
            <a:r>
              <a:rPr lang="en"/>
              <a:t>Front End SD:</a:t>
            </a:r>
            <a:endParaRPr/>
          </a:p>
          <a:p>
            <a:pPr indent="-298450" lvl="0" marL="457200" rtl="0" algn="l">
              <a:spcBef>
                <a:spcPts val="0"/>
              </a:spcBef>
              <a:spcAft>
                <a:spcPts val="0"/>
              </a:spcAft>
              <a:buSzPts val="1100"/>
              <a:buChar char="-"/>
            </a:pPr>
            <a:r>
              <a:rPr lang="en"/>
              <a:t>Starts with Title Menu which connects to a Name Menu, which will only appear the first time the user connects the drone</a:t>
            </a:r>
            <a:endParaRPr/>
          </a:p>
          <a:p>
            <a:pPr indent="-298450" lvl="0" marL="457200" rtl="0" algn="l">
              <a:spcBef>
                <a:spcPts val="0"/>
              </a:spcBef>
              <a:spcAft>
                <a:spcPts val="0"/>
              </a:spcAft>
              <a:buSzPts val="1100"/>
              <a:buChar char="-"/>
            </a:pPr>
            <a:r>
              <a:rPr lang="en"/>
              <a:t>Then we get to Pet View, which is the main part of the app, that connects to and from the all the other sub-menus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42f0d3470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42f0d3470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Drone Control Menu SD:</a:t>
            </a:r>
            <a:endParaRPr/>
          </a:p>
          <a:p>
            <a:pPr indent="-298450" lvl="0" marL="457200" rtl="0" algn="l">
              <a:spcBef>
                <a:spcPts val="0"/>
              </a:spcBef>
              <a:spcAft>
                <a:spcPts val="0"/>
              </a:spcAft>
              <a:buSzPts val="1100"/>
              <a:buChar char="-"/>
            </a:pPr>
            <a:r>
              <a:rPr lang="en"/>
              <a:t>As seen in the application screenshots, the Drone Control Menu has digital joysticks that allow the user move the drone in every direction with a camera view that is received from Drone Visuals in the middle of the SD</a:t>
            </a:r>
            <a:endParaRPr/>
          </a:p>
          <a:p>
            <a:pPr indent="-298450" lvl="0" marL="457200" rtl="0" algn="l">
              <a:spcBef>
                <a:spcPts val="0"/>
              </a:spcBef>
              <a:spcAft>
                <a:spcPts val="0"/>
              </a:spcAft>
              <a:buSzPts val="1100"/>
              <a:buChar char="-"/>
            </a:pPr>
            <a:r>
              <a:rPr lang="en"/>
              <a:t>Features such as the camera button, that allows the user to take a photo from the drone perspective, the back button, that allows the user to go back to the Pet View</a:t>
            </a:r>
            <a:endParaRPr/>
          </a:p>
          <a:p>
            <a:pPr indent="-298450" lvl="0" marL="457200" rtl="0" algn="l">
              <a:spcBef>
                <a:spcPts val="0"/>
              </a:spcBef>
              <a:spcAft>
                <a:spcPts val="0"/>
              </a:spcAft>
              <a:buSzPts val="1100"/>
              <a:buChar char="-"/>
            </a:pPr>
            <a:r>
              <a:rPr lang="en"/>
              <a:t>The Home button that was seen in the Control Menu is an autonomous feature that allows the drone to hover over then land on its Home Hub, which is essentially the initial point of the drone’s takeoff</a:t>
            </a:r>
            <a:endParaRPr/>
          </a:p>
          <a:p>
            <a:pPr indent="0" lvl="0" marL="0" rtl="0" algn="l">
              <a:spcBef>
                <a:spcPts val="0"/>
              </a:spcBef>
              <a:spcAft>
                <a:spcPts val="0"/>
              </a:spcAft>
              <a:buNone/>
            </a:pPr>
            <a:r>
              <a:rPr lang="en"/>
              <a:t>Pet View SD:</a:t>
            </a:r>
            <a:endParaRPr/>
          </a:p>
          <a:p>
            <a:pPr indent="-298450" lvl="0" marL="457200" rtl="0" algn="l">
              <a:spcBef>
                <a:spcPts val="0"/>
              </a:spcBef>
              <a:spcAft>
                <a:spcPts val="0"/>
              </a:spcAft>
              <a:buSzPts val="1100"/>
              <a:buChar char="-"/>
            </a:pPr>
            <a:r>
              <a:rPr lang="en"/>
              <a:t>Has a connection with Drone System to allow the AeroGotchi to have autonomous control outside of game mechanics</a:t>
            </a:r>
            <a:endParaRPr/>
          </a:p>
          <a:p>
            <a:pPr indent="0" lvl="0" marL="0" rtl="0" algn="l">
              <a:spcBef>
                <a:spcPts val="0"/>
              </a:spcBef>
              <a:spcAft>
                <a:spcPts val="0"/>
              </a:spcAft>
              <a:buNone/>
            </a:pPr>
            <a:r>
              <a:rPr lang="en"/>
              <a:t>Application Screenshots later can show off this User Flow more easily.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e5c05eb7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e5c05eb7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42f0d34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42f0d34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42f0d347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42f0d347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42f0d34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42f0d34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42f0d34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42f0d34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Personality is a mechanic in the game that is linked to food, fun, and energy. For example, depending on your drone pets personality, it may gain more excitement playing dancing, </a:t>
            </a:r>
            <a:r>
              <a:rPr lang="en"/>
              <a:t>rather</a:t>
            </a:r>
            <a:r>
              <a:rPr lang="en"/>
              <a:t> </a:t>
            </a:r>
            <a:r>
              <a:rPr lang="en"/>
              <a:t>than</a:t>
            </a:r>
            <a:r>
              <a:rPr lang="en"/>
              <a:t> taking photos.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42f0d34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42f0d34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53ae4858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a53ae4858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8e5c05eb7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8e5c05eb7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8e5c05eb7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8e5c05eb7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8e5c05eb7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8e5c05eb7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42f0d347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42f0d347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e5c05eb7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e5c05eb7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e5c05eb7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e5c05eb7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e5c05eb7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e5c05eb7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53ae485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53ae485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mockup of our Title Menu which is the first thing that the user will be greeted with when they first open our mobile application. You’ll notice of logo </a:t>
            </a:r>
            <a:r>
              <a:rPr lang="en"/>
              <a:t>courtesy</a:t>
            </a:r>
            <a:r>
              <a:rPr lang="en"/>
              <a:t> of BingChat and DALLE 3. Once you tap to continue, you’ll be able to name your virtual pet drone.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53ae4858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53ae4858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Pet View, which is also our home menu. In the middle you’ll find an animated version of your pet along with its name, surrounded by a series of icons that will take you to the other interactions that you can have with your virtual pet drone.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53ae4858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53ae485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Clicking on the food menu icon will take you to the food menu when </a:t>
            </a:r>
            <a:r>
              <a:rPr lang="en"/>
              <a:t>you</a:t>
            </a:r>
            <a:r>
              <a:rPr lang="en"/>
              <a:t> can select from a variety of different foods to feed your virtual pet drone when its food bar is low. Once </a:t>
            </a:r>
            <a:r>
              <a:rPr lang="en"/>
              <a:t>you</a:t>
            </a:r>
            <a:r>
              <a:rPr lang="en"/>
              <a:t> pick one of the food menu icons, you will return to the pet view menu and your both the animated virtual pet drone in the app and real life drone will do a happy food dance and some of its food bar will be restored.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25.jpg"/><Relationship Id="rId5" Type="http://schemas.openxmlformats.org/officeDocument/2006/relationships/image" Target="../media/image2.png"/><Relationship Id="rId6" Type="http://schemas.openxmlformats.org/officeDocument/2006/relationships/image" Target="../media/image24.jpg"/><Relationship Id="rId7" Type="http://schemas.openxmlformats.org/officeDocument/2006/relationships/image" Target="../media/image1.jpg"/><Relationship Id="rId8" Type="http://schemas.openxmlformats.org/officeDocument/2006/relationships/image" Target="../media/image2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15.png"/><Relationship Id="rId6"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comments" Target="../comments/commen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AeroGotchi</a:t>
            </a:r>
            <a:endParaRPr b="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 </a:t>
            </a:r>
            <a:r>
              <a:rPr lang="en"/>
              <a:t>OoeyGUI</a:t>
            </a:r>
            <a:r>
              <a:rPr lang="en"/>
              <a:t> Presentation</a:t>
            </a:r>
            <a:endParaRPr/>
          </a:p>
        </p:txBody>
      </p:sp>
      <p:pic>
        <p:nvPicPr>
          <p:cNvPr id="56" name="Google Shape;56;p13"/>
          <p:cNvPicPr preferRelativeResize="0"/>
          <p:nvPr/>
        </p:nvPicPr>
        <p:blipFill>
          <a:blip r:embed="rId3">
            <a:alphaModFix/>
          </a:blip>
          <a:stretch>
            <a:fillRect/>
          </a:stretch>
        </p:blipFill>
        <p:spPr>
          <a:xfrm>
            <a:off x="8073375" y="4182375"/>
            <a:ext cx="961125" cy="961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2B1F6"/>
        </a:solidFill>
      </p:bgPr>
    </p:bg>
    <p:spTree>
      <p:nvGrpSpPr>
        <p:cNvPr id="133" name="Shape 133"/>
        <p:cNvGrpSpPr/>
        <p:nvPr/>
      </p:nvGrpSpPr>
      <p:grpSpPr>
        <a:xfrm>
          <a:off x="0" y="0"/>
          <a:ext cx="0" cy="0"/>
          <a:chOff x="0" y="0"/>
          <a:chExt cx="0" cy="0"/>
        </a:xfrm>
      </p:grpSpPr>
      <p:pic>
        <p:nvPicPr>
          <p:cNvPr id="134" name="Google Shape;134;p22"/>
          <p:cNvPicPr preferRelativeResize="0"/>
          <p:nvPr/>
        </p:nvPicPr>
        <p:blipFill>
          <a:blip r:embed="rId3">
            <a:alphaModFix/>
          </a:blip>
          <a:stretch>
            <a:fillRect/>
          </a:stretch>
        </p:blipFill>
        <p:spPr>
          <a:xfrm>
            <a:off x="1940278" y="0"/>
            <a:ext cx="5263444"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2B1F6"/>
        </a:solidFill>
      </p:bgPr>
    </p:bg>
    <p:spTree>
      <p:nvGrpSpPr>
        <p:cNvPr id="138" name="Shape 138"/>
        <p:cNvGrpSpPr/>
        <p:nvPr/>
      </p:nvGrpSpPr>
      <p:grpSpPr>
        <a:xfrm>
          <a:off x="0" y="0"/>
          <a:ext cx="0" cy="0"/>
          <a:chOff x="0" y="0"/>
          <a:chExt cx="0" cy="0"/>
        </a:xfrm>
      </p:grpSpPr>
      <p:pic>
        <p:nvPicPr>
          <p:cNvPr id="139" name="Google Shape;139;p23"/>
          <p:cNvPicPr preferRelativeResize="0"/>
          <p:nvPr/>
        </p:nvPicPr>
        <p:blipFill>
          <a:blip r:embed="rId3">
            <a:alphaModFix/>
          </a:blip>
          <a:stretch>
            <a:fillRect/>
          </a:stretch>
        </p:blipFill>
        <p:spPr>
          <a:xfrm>
            <a:off x="1924509" y="31350"/>
            <a:ext cx="5294982"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2B1F6"/>
        </a:solidFill>
      </p:bgPr>
    </p:bg>
    <p:spTree>
      <p:nvGrpSpPr>
        <p:cNvPr id="143"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1925963" y="0"/>
            <a:ext cx="5292074"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2B1F6"/>
        </a:solidFill>
      </p:bgPr>
    </p:bg>
    <p:spTree>
      <p:nvGrpSpPr>
        <p:cNvPr id="148" name="Shape 148"/>
        <p:cNvGrpSpPr/>
        <p:nvPr/>
      </p:nvGrpSpPr>
      <p:grpSpPr>
        <a:xfrm>
          <a:off x="0" y="0"/>
          <a:ext cx="0" cy="0"/>
          <a:chOff x="0" y="0"/>
          <a:chExt cx="0" cy="0"/>
        </a:xfrm>
      </p:grpSpPr>
      <p:pic>
        <p:nvPicPr>
          <p:cNvPr id="149" name="Google Shape;149;p25"/>
          <p:cNvPicPr preferRelativeResize="0"/>
          <p:nvPr/>
        </p:nvPicPr>
        <p:blipFill>
          <a:blip r:embed="rId3">
            <a:alphaModFix/>
          </a:blip>
          <a:stretch>
            <a:fillRect/>
          </a:stretch>
        </p:blipFill>
        <p:spPr>
          <a:xfrm>
            <a:off x="1933502" y="0"/>
            <a:ext cx="5276996"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2218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800"/>
              <a:t>Software Overview</a:t>
            </a:r>
            <a:endParaRPr b="1" sz="3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27"/>
          <p:cNvSpPr/>
          <p:nvPr/>
        </p:nvSpPr>
        <p:spPr>
          <a:xfrm>
            <a:off x="5803325" y="186175"/>
            <a:ext cx="3228300" cy="487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27"/>
          <p:cNvSpPr/>
          <p:nvPr/>
        </p:nvSpPr>
        <p:spPr>
          <a:xfrm>
            <a:off x="114375" y="1683100"/>
            <a:ext cx="5659500" cy="204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1" name="Google Shape;161;p27"/>
          <p:cNvPicPr preferRelativeResize="0"/>
          <p:nvPr/>
        </p:nvPicPr>
        <p:blipFill rotWithShape="1">
          <a:blip r:embed="rId3">
            <a:alphaModFix/>
          </a:blip>
          <a:srcRect b="3535" l="2616" r="1909" t="3656"/>
          <a:stretch/>
        </p:blipFill>
        <p:spPr>
          <a:xfrm>
            <a:off x="5883275" y="266700"/>
            <a:ext cx="3078125" cy="4703300"/>
          </a:xfrm>
          <a:prstGeom prst="rect">
            <a:avLst/>
          </a:prstGeom>
          <a:noFill/>
          <a:ln>
            <a:noFill/>
          </a:ln>
        </p:spPr>
      </p:pic>
      <p:pic>
        <p:nvPicPr>
          <p:cNvPr id="162" name="Google Shape;162;p27"/>
          <p:cNvPicPr preferRelativeResize="0"/>
          <p:nvPr/>
        </p:nvPicPr>
        <p:blipFill>
          <a:blip r:embed="rId4">
            <a:alphaModFix/>
          </a:blip>
          <a:stretch>
            <a:fillRect/>
          </a:stretch>
        </p:blipFill>
        <p:spPr>
          <a:xfrm>
            <a:off x="213888" y="1762975"/>
            <a:ext cx="5460475" cy="1871150"/>
          </a:xfrm>
          <a:prstGeom prst="rect">
            <a:avLst/>
          </a:prstGeom>
          <a:noFill/>
          <a:ln>
            <a:noFill/>
          </a:ln>
        </p:spPr>
      </p:pic>
      <p:sp>
        <p:nvSpPr>
          <p:cNvPr id="163" name="Google Shape;163;p27"/>
          <p:cNvSpPr txBox="1"/>
          <p:nvPr/>
        </p:nvSpPr>
        <p:spPr>
          <a:xfrm>
            <a:off x="2213463" y="3915750"/>
            <a:ext cx="16137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2"/>
                </a:solidFill>
                <a:latin typeface="Average"/>
                <a:ea typeface="Average"/>
                <a:cs typeface="Average"/>
                <a:sym typeface="Average"/>
              </a:rPr>
              <a:t>Front End SD</a:t>
            </a:r>
            <a:endParaRPr b="1" sz="1800">
              <a:solidFill>
                <a:schemeClr val="lt2"/>
              </a:solidFill>
              <a:latin typeface="Average"/>
              <a:ea typeface="Average"/>
              <a:cs typeface="Average"/>
              <a:sym typeface="Average"/>
            </a:endParaRPr>
          </a:p>
        </p:txBody>
      </p:sp>
      <p:sp>
        <p:nvSpPr>
          <p:cNvPr id="164" name="Google Shape;164;p27"/>
          <p:cNvSpPr txBox="1"/>
          <p:nvPr/>
        </p:nvSpPr>
        <p:spPr>
          <a:xfrm>
            <a:off x="1481325" y="1219000"/>
            <a:ext cx="3078000" cy="338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300">
                <a:solidFill>
                  <a:schemeClr val="lt2"/>
                </a:solidFill>
              </a:rPr>
              <a:t>System </a:t>
            </a:r>
            <a:r>
              <a:rPr b="1" lang="en" sz="2300">
                <a:solidFill>
                  <a:schemeClr val="lt2"/>
                </a:solidFill>
              </a:rPr>
              <a:t>Architecture</a:t>
            </a:r>
            <a:endParaRPr b="1" sz="2300">
              <a:solidFill>
                <a:schemeClr val="lt2"/>
              </a:solidFill>
            </a:endParaRPr>
          </a:p>
        </p:txBody>
      </p:sp>
      <p:cxnSp>
        <p:nvCxnSpPr>
          <p:cNvPr id="165" name="Google Shape;165;p27"/>
          <p:cNvCxnSpPr/>
          <p:nvPr/>
        </p:nvCxnSpPr>
        <p:spPr>
          <a:xfrm>
            <a:off x="2101450" y="4367300"/>
            <a:ext cx="17598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28"/>
          <p:cNvSpPr/>
          <p:nvPr/>
        </p:nvSpPr>
        <p:spPr>
          <a:xfrm>
            <a:off x="458725" y="1094475"/>
            <a:ext cx="7173300" cy="264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1" name="Google Shape;171;p28"/>
          <p:cNvPicPr preferRelativeResize="0"/>
          <p:nvPr/>
        </p:nvPicPr>
        <p:blipFill>
          <a:blip r:embed="rId3">
            <a:alphaModFix/>
          </a:blip>
          <a:stretch>
            <a:fillRect/>
          </a:stretch>
        </p:blipFill>
        <p:spPr>
          <a:xfrm>
            <a:off x="540300" y="1170125"/>
            <a:ext cx="7008149" cy="2493350"/>
          </a:xfrm>
          <a:prstGeom prst="rect">
            <a:avLst/>
          </a:prstGeom>
          <a:noFill/>
          <a:ln>
            <a:noFill/>
          </a:ln>
        </p:spPr>
      </p:pic>
      <p:sp>
        <p:nvSpPr>
          <p:cNvPr id="172" name="Google Shape;172;p28"/>
          <p:cNvSpPr/>
          <p:nvPr/>
        </p:nvSpPr>
        <p:spPr>
          <a:xfrm>
            <a:off x="4031050" y="2698875"/>
            <a:ext cx="4676100" cy="215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3" name="Google Shape;173;p28"/>
          <p:cNvPicPr preferRelativeResize="0"/>
          <p:nvPr/>
        </p:nvPicPr>
        <p:blipFill>
          <a:blip r:embed="rId4">
            <a:alphaModFix/>
          </a:blip>
          <a:stretch>
            <a:fillRect/>
          </a:stretch>
        </p:blipFill>
        <p:spPr>
          <a:xfrm>
            <a:off x="4106375" y="2771325"/>
            <a:ext cx="4524074" cy="2012575"/>
          </a:xfrm>
          <a:prstGeom prst="rect">
            <a:avLst/>
          </a:prstGeom>
          <a:noFill/>
          <a:ln>
            <a:noFill/>
          </a:ln>
        </p:spPr>
      </p:pic>
      <p:sp>
        <p:nvSpPr>
          <p:cNvPr id="174" name="Google Shape;174;p28"/>
          <p:cNvSpPr txBox="1"/>
          <p:nvPr/>
        </p:nvSpPr>
        <p:spPr>
          <a:xfrm>
            <a:off x="422600" y="408250"/>
            <a:ext cx="3793500" cy="8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2"/>
                </a:solidFill>
              </a:rPr>
              <a:t>Drone Control Menu SD</a:t>
            </a:r>
            <a:endParaRPr b="1" sz="2100">
              <a:solidFill>
                <a:schemeClr val="lt2"/>
              </a:solidFill>
            </a:endParaRPr>
          </a:p>
        </p:txBody>
      </p:sp>
      <p:sp>
        <p:nvSpPr>
          <p:cNvPr id="175" name="Google Shape;175;p28"/>
          <p:cNvSpPr txBox="1"/>
          <p:nvPr/>
        </p:nvSpPr>
        <p:spPr>
          <a:xfrm>
            <a:off x="2220850" y="3979925"/>
            <a:ext cx="18102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2"/>
                </a:solidFill>
              </a:rPr>
              <a:t>Pet View SD</a:t>
            </a:r>
            <a:endParaRPr b="1" sz="2200">
              <a:solidFill>
                <a:schemeClr val="l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1558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3420"/>
              <a:t>Sample Code Representations</a:t>
            </a:r>
            <a:endParaRPr b="1" sz="3420"/>
          </a:p>
        </p:txBody>
      </p:sp>
      <p:sp>
        <p:nvSpPr>
          <p:cNvPr id="181" name="Google Shape;181;p29"/>
          <p:cNvSpPr txBox="1"/>
          <p:nvPr>
            <p:ph idx="1" type="body"/>
          </p:nvPr>
        </p:nvSpPr>
        <p:spPr>
          <a:xfrm>
            <a:off x="311700" y="2319825"/>
            <a:ext cx="8520600" cy="11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nstead of presenting actual </a:t>
            </a:r>
            <a:r>
              <a:rPr i="1" lang="en"/>
              <a:t>code snippets </a:t>
            </a:r>
            <a:r>
              <a:rPr lang="en"/>
              <a:t>in this class at </a:t>
            </a:r>
            <a:r>
              <a:rPr lang="en"/>
              <a:t>the</a:t>
            </a:r>
            <a:r>
              <a:rPr lang="en"/>
              <a:t> moment, we prefer to offer a visual representation through class diagrams, providing a conceptual overview of how the classes will be structured.</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p:nvPr/>
        </p:nvSpPr>
        <p:spPr>
          <a:xfrm>
            <a:off x="785175" y="1516150"/>
            <a:ext cx="3768300" cy="320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30"/>
          <p:cNvSpPr txBox="1"/>
          <p:nvPr>
            <p:ph type="title"/>
          </p:nvPr>
        </p:nvSpPr>
        <p:spPr>
          <a:xfrm>
            <a:off x="311700" y="54407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720"/>
              <a:t>Class Diagram Frontend</a:t>
            </a:r>
            <a:endParaRPr b="1" sz="2720"/>
          </a:p>
        </p:txBody>
      </p:sp>
      <p:sp>
        <p:nvSpPr>
          <p:cNvPr id="188" name="Google Shape;188;p30"/>
          <p:cNvSpPr txBox="1"/>
          <p:nvPr/>
        </p:nvSpPr>
        <p:spPr>
          <a:xfrm>
            <a:off x="4689200" y="1771525"/>
            <a:ext cx="4094400" cy="267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2"/>
                </a:solidFill>
              </a:rPr>
              <a:t>All the menus will be selectable from the </a:t>
            </a:r>
            <a:r>
              <a:rPr lang="en" sz="1800">
                <a:solidFill>
                  <a:srgbClr val="4A86E8"/>
                </a:solidFill>
              </a:rPr>
              <a:t>PetView</a:t>
            </a:r>
            <a:r>
              <a:rPr lang="en" sz="1800">
                <a:solidFill>
                  <a:schemeClr val="lt2"/>
                </a:solidFill>
              </a:rPr>
              <a:t>. This includes </a:t>
            </a:r>
            <a:r>
              <a:rPr lang="en" sz="1800">
                <a:solidFill>
                  <a:srgbClr val="C27BA0"/>
                </a:solidFill>
              </a:rPr>
              <a:t>Food Menu</a:t>
            </a:r>
            <a:r>
              <a:rPr lang="en" sz="1800">
                <a:solidFill>
                  <a:schemeClr val="lt2"/>
                </a:solidFill>
              </a:rPr>
              <a:t>, </a:t>
            </a:r>
            <a:r>
              <a:rPr lang="en" sz="1800">
                <a:solidFill>
                  <a:srgbClr val="34C848"/>
                </a:solidFill>
              </a:rPr>
              <a:t>Status Menu</a:t>
            </a:r>
            <a:r>
              <a:rPr lang="en" sz="1800">
                <a:solidFill>
                  <a:schemeClr val="lt2"/>
                </a:solidFill>
              </a:rPr>
              <a:t>, </a:t>
            </a:r>
            <a:r>
              <a:rPr lang="en" sz="1800">
                <a:solidFill>
                  <a:srgbClr val="FFFF00"/>
                </a:solidFill>
              </a:rPr>
              <a:t>Playing Menu</a:t>
            </a:r>
            <a:r>
              <a:rPr lang="en" sz="1800">
                <a:solidFill>
                  <a:schemeClr val="lt2"/>
                </a:solidFill>
              </a:rPr>
              <a:t>, </a:t>
            </a:r>
            <a:r>
              <a:rPr lang="en" sz="1800">
                <a:solidFill>
                  <a:srgbClr val="FF9900"/>
                </a:solidFill>
              </a:rPr>
              <a:t>Settings Menu</a:t>
            </a:r>
            <a:r>
              <a:rPr lang="en" sz="1800">
                <a:solidFill>
                  <a:schemeClr val="lt2"/>
                </a:solidFill>
              </a:rPr>
              <a:t>, and</a:t>
            </a:r>
            <a:r>
              <a:rPr lang="en" sz="1800">
                <a:solidFill>
                  <a:srgbClr val="9900FF"/>
                </a:solidFill>
              </a:rPr>
              <a:t> Drone Controller Menu</a:t>
            </a:r>
            <a:r>
              <a:rPr lang="en" sz="1800">
                <a:solidFill>
                  <a:schemeClr val="lt2"/>
                </a:solidFill>
              </a:rPr>
              <a:t>.</a:t>
            </a:r>
            <a:endParaRPr sz="1800">
              <a:solidFill>
                <a:schemeClr val="lt2"/>
              </a:solidFill>
            </a:endParaRPr>
          </a:p>
          <a:p>
            <a:pPr indent="0" lvl="0" marL="0" rtl="0" algn="l">
              <a:spcBef>
                <a:spcPts val="1200"/>
              </a:spcBef>
              <a:spcAft>
                <a:spcPts val="0"/>
              </a:spcAft>
              <a:buNone/>
            </a:pPr>
            <a:r>
              <a:t/>
            </a:r>
            <a:endParaRPr sz="1800">
              <a:solidFill>
                <a:schemeClr val="lt2"/>
              </a:solidFill>
            </a:endParaRPr>
          </a:p>
        </p:txBody>
      </p:sp>
      <p:pic>
        <p:nvPicPr>
          <p:cNvPr id="189" name="Google Shape;189;p30"/>
          <p:cNvPicPr preferRelativeResize="0"/>
          <p:nvPr/>
        </p:nvPicPr>
        <p:blipFill>
          <a:blip r:embed="rId4">
            <a:alphaModFix/>
          </a:blip>
          <a:stretch>
            <a:fillRect/>
          </a:stretch>
        </p:blipFill>
        <p:spPr>
          <a:xfrm>
            <a:off x="946025" y="1685025"/>
            <a:ext cx="3446600" cy="2867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p:nvPr/>
        </p:nvSpPr>
        <p:spPr>
          <a:xfrm>
            <a:off x="785175" y="1516150"/>
            <a:ext cx="3768300" cy="320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31"/>
          <p:cNvSpPr txBox="1"/>
          <p:nvPr>
            <p:ph type="title"/>
          </p:nvPr>
        </p:nvSpPr>
        <p:spPr>
          <a:xfrm>
            <a:off x="311700" y="54407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720"/>
              <a:t>Class Diagram Frontend</a:t>
            </a:r>
            <a:endParaRPr b="1" sz="2720"/>
          </a:p>
        </p:txBody>
      </p:sp>
      <p:sp>
        <p:nvSpPr>
          <p:cNvPr id="196" name="Google Shape;196;p31"/>
          <p:cNvSpPr txBox="1"/>
          <p:nvPr/>
        </p:nvSpPr>
        <p:spPr>
          <a:xfrm>
            <a:off x="4689200" y="1771525"/>
            <a:ext cx="4094400" cy="88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900">
                <a:solidFill>
                  <a:schemeClr val="lt2"/>
                </a:solidFill>
              </a:rPr>
              <a:t>The </a:t>
            </a:r>
            <a:r>
              <a:rPr lang="en" sz="1900">
                <a:solidFill>
                  <a:srgbClr val="34C848"/>
                </a:solidFill>
              </a:rPr>
              <a:t>StatusMenu</a:t>
            </a:r>
            <a:r>
              <a:rPr lang="en" sz="1900">
                <a:solidFill>
                  <a:schemeClr val="lt2"/>
                </a:solidFill>
              </a:rPr>
              <a:t> displays the food, excitement, and energy bar.</a:t>
            </a:r>
            <a:endParaRPr sz="1900">
              <a:solidFill>
                <a:schemeClr val="lt2"/>
              </a:solidFill>
            </a:endParaRPr>
          </a:p>
          <a:p>
            <a:pPr indent="0" lvl="0" marL="0" rtl="0" algn="l">
              <a:lnSpc>
                <a:spcPct val="115000"/>
              </a:lnSpc>
              <a:spcBef>
                <a:spcPts val="1200"/>
              </a:spcBef>
              <a:spcAft>
                <a:spcPts val="0"/>
              </a:spcAft>
              <a:buNone/>
            </a:pPr>
            <a:r>
              <a:t/>
            </a:r>
            <a:endParaRPr sz="1800">
              <a:solidFill>
                <a:schemeClr val="lt2"/>
              </a:solidFill>
            </a:endParaRPr>
          </a:p>
          <a:p>
            <a:pPr indent="0" lvl="0" marL="0" rtl="0" algn="l">
              <a:lnSpc>
                <a:spcPct val="115000"/>
              </a:lnSpc>
              <a:spcBef>
                <a:spcPts val="1200"/>
              </a:spcBef>
              <a:spcAft>
                <a:spcPts val="0"/>
              </a:spcAft>
              <a:buNone/>
            </a:pPr>
            <a:r>
              <a:t/>
            </a:r>
            <a:endParaRPr sz="1800">
              <a:solidFill>
                <a:schemeClr val="lt2"/>
              </a:solidFill>
            </a:endParaRPr>
          </a:p>
          <a:p>
            <a:pPr indent="0" lvl="0" marL="0" rtl="0" algn="l">
              <a:spcBef>
                <a:spcPts val="1200"/>
              </a:spcBef>
              <a:spcAft>
                <a:spcPts val="0"/>
              </a:spcAft>
              <a:buNone/>
            </a:pPr>
            <a:r>
              <a:t/>
            </a:r>
            <a:endParaRPr sz="1800">
              <a:solidFill>
                <a:schemeClr val="lt2"/>
              </a:solidFill>
            </a:endParaRPr>
          </a:p>
        </p:txBody>
      </p:sp>
      <p:pic>
        <p:nvPicPr>
          <p:cNvPr id="197" name="Google Shape;197;p31"/>
          <p:cNvPicPr preferRelativeResize="0"/>
          <p:nvPr/>
        </p:nvPicPr>
        <p:blipFill>
          <a:blip r:embed="rId3">
            <a:alphaModFix/>
          </a:blip>
          <a:stretch>
            <a:fillRect/>
          </a:stretch>
        </p:blipFill>
        <p:spPr>
          <a:xfrm>
            <a:off x="891388" y="1607375"/>
            <a:ext cx="3555875" cy="3002200"/>
          </a:xfrm>
          <a:prstGeom prst="rect">
            <a:avLst/>
          </a:prstGeom>
          <a:noFill/>
          <a:ln>
            <a:noFill/>
          </a:ln>
        </p:spPr>
      </p:pic>
      <p:sp>
        <p:nvSpPr>
          <p:cNvPr id="198" name="Google Shape;198;p31"/>
          <p:cNvSpPr/>
          <p:nvPr/>
        </p:nvSpPr>
        <p:spPr>
          <a:xfrm>
            <a:off x="5458950" y="2652650"/>
            <a:ext cx="2489100" cy="174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99" name="Google Shape;199;p31"/>
          <p:cNvPicPr preferRelativeResize="0"/>
          <p:nvPr/>
        </p:nvPicPr>
        <p:blipFill rotWithShape="1">
          <a:blip r:embed="rId4">
            <a:alphaModFix/>
          </a:blip>
          <a:srcRect b="3489" l="1603" r="3529" t="4200"/>
          <a:stretch/>
        </p:blipFill>
        <p:spPr>
          <a:xfrm>
            <a:off x="5554000" y="2746088"/>
            <a:ext cx="2298975" cy="1554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5974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91"/>
              <a:buFont typeface="Arial"/>
              <a:buNone/>
            </a:pPr>
            <a:r>
              <a:rPr lang="en" sz="3048">
                <a:solidFill>
                  <a:srgbClr val="34C848"/>
                </a:solidFill>
              </a:rPr>
              <a:t>Team</a:t>
            </a:r>
            <a:r>
              <a:rPr lang="en" sz="3048">
                <a:solidFill>
                  <a:schemeClr val="lt2"/>
                </a:solidFill>
              </a:rPr>
              <a:t> members</a:t>
            </a:r>
            <a:endParaRPr sz="3120">
              <a:solidFill>
                <a:schemeClr val="lt2"/>
              </a:solidFill>
            </a:endParaRPr>
          </a:p>
        </p:txBody>
      </p:sp>
      <p:sp>
        <p:nvSpPr>
          <p:cNvPr id="62" name="Google Shape;62;p14"/>
          <p:cNvSpPr txBox="1"/>
          <p:nvPr>
            <p:ph idx="1" type="body"/>
          </p:nvPr>
        </p:nvSpPr>
        <p:spPr>
          <a:xfrm>
            <a:off x="311700" y="1381075"/>
            <a:ext cx="8520600" cy="3416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000">
                <a:solidFill>
                  <a:srgbClr val="34C848"/>
                </a:solidFill>
              </a:rPr>
              <a:t>&lt;Inderjit</a:t>
            </a:r>
            <a:r>
              <a:rPr lang="en" sz="2000"/>
              <a:t> Singh&gt;</a:t>
            </a:r>
            <a:endParaRPr sz="2000" strike="sngStrike"/>
          </a:p>
          <a:p>
            <a:pPr indent="0" lvl="0" marL="0" rtl="0" algn="ctr">
              <a:spcBef>
                <a:spcPts val="1200"/>
              </a:spcBef>
              <a:spcAft>
                <a:spcPts val="0"/>
              </a:spcAft>
              <a:buNone/>
            </a:pPr>
            <a:r>
              <a:rPr lang="en" sz="2000">
                <a:solidFill>
                  <a:srgbClr val="34C848"/>
                </a:solidFill>
              </a:rPr>
              <a:t>Elijah</a:t>
            </a:r>
            <a:r>
              <a:rPr lang="en" sz="2000"/>
              <a:t> Lockett</a:t>
            </a:r>
            <a:endParaRPr sz="2000"/>
          </a:p>
          <a:p>
            <a:pPr indent="0" lvl="0" marL="0" rtl="0" algn="ctr">
              <a:spcBef>
                <a:spcPts val="1200"/>
              </a:spcBef>
              <a:spcAft>
                <a:spcPts val="0"/>
              </a:spcAft>
              <a:buNone/>
            </a:pPr>
            <a:r>
              <a:rPr lang="en" sz="2000">
                <a:solidFill>
                  <a:srgbClr val="34C848"/>
                </a:solidFill>
              </a:rPr>
              <a:t>Jarrett</a:t>
            </a:r>
            <a:r>
              <a:rPr lang="en" sz="2000"/>
              <a:t> McIntire</a:t>
            </a:r>
            <a:endParaRPr sz="2000"/>
          </a:p>
          <a:p>
            <a:pPr indent="0" lvl="0" marL="0" rtl="0" algn="ctr">
              <a:spcBef>
                <a:spcPts val="1200"/>
              </a:spcBef>
              <a:spcAft>
                <a:spcPts val="0"/>
              </a:spcAft>
              <a:buNone/>
            </a:pPr>
            <a:r>
              <a:rPr lang="en" sz="2000">
                <a:solidFill>
                  <a:srgbClr val="34C848"/>
                </a:solidFill>
              </a:rPr>
              <a:t>Keith</a:t>
            </a:r>
            <a:r>
              <a:rPr lang="en" sz="2000"/>
              <a:t> Chua</a:t>
            </a:r>
            <a:endParaRPr sz="2000"/>
          </a:p>
          <a:p>
            <a:pPr indent="0" lvl="0" marL="0" rtl="0" algn="ctr">
              <a:spcBef>
                <a:spcPts val="1200"/>
              </a:spcBef>
              <a:spcAft>
                <a:spcPts val="0"/>
              </a:spcAft>
              <a:buNone/>
            </a:pPr>
            <a:r>
              <a:rPr lang="en" sz="2000">
                <a:solidFill>
                  <a:srgbClr val="34C848"/>
                </a:solidFill>
              </a:rPr>
              <a:t>Peter</a:t>
            </a:r>
            <a:r>
              <a:rPr lang="en" sz="2000"/>
              <a:t> Hernandez</a:t>
            </a:r>
            <a:endParaRPr sz="2000"/>
          </a:p>
          <a:p>
            <a:pPr indent="0" lvl="0" marL="0" rtl="0" algn="ctr">
              <a:spcBef>
                <a:spcPts val="1200"/>
              </a:spcBef>
              <a:spcAft>
                <a:spcPts val="0"/>
              </a:spcAft>
              <a:buNone/>
            </a:pPr>
            <a:r>
              <a:rPr lang="en" sz="2000">
                <a:solidFill>
                  <a:srgbClr val="34C848"/>
                </a:solidFill>
              </a:rPr>
              <a:t>Zamir</a:t>
            </a:r>
            <a:r>
              <a:rPr lang="en" sz="2000"/>
              <a:t> Barbosa</a:t>
            </a:r>
            <a:endParaRPr sz="2000"/>
          </a:p>
          <a:p>
            <a:pPr indent="0" lvl="0" marL="0" rtl="0" algn="l">
              <a:spcBef>
                <a:spcPts val="120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2938575" y="1429175"/>
            <a:ext cx="534301" cy="356200"/>
          </a:xfrm>
          <a:prstGeom prst="rect">
            <a:avLst/>
          </a:prstGeom>
          <a:noFill/>
          <a:ln>
            <a:noFill/>
          </a:ln>
        </p:spPr>
      </p:pic>
      <p:pic>
        <p:nvPicPr>
          <p:cNvPr id="64" name="Google Shape;64;p14"/>
          <p:cNvPicPr preferRelativeResize="0"/>
          <p:nvPr/>
        </p:nvPicPr>
        <p:blipFill>
          <a:blip r:embed="rId4">
            <a:alphaModFix/>
          </a:blip>
          <a:stretch>
            <a:fillRect/>
          </a:stretch>
        </p:blipFill>
        <p:spPr>
          <a:xfrm>
            <a:off x="2938575" y="2279400"/>
            <a:ext cx="617102" cy="617102"/>
          </a:xfrm>
          <a:prstGeom prst="rect">
            <a:avLst/>
          </a:prstGeom>
          <a:noFill/>
          <a:ln>
            <a:noFill/>
          </a:ln>
        </p:spPr>
      </p:pic>
      <p:pic>
        <p:nvPicPr>
          <p:cNvPr id="65" name="Google Shape;65;p14"/>
          <p:cNvPicPr preferRelativeResize="0"/>
          <p:nvPr/>
        </p:nvPicPr>
        <p:blipFill>
          <a:blip r:embed="rId5">
            <a:alphaModFix/>
          </a:blip>
          <a:stretch>
            <a:fillRect/>
          </a:stretch>
        </p:blipFill>
        <p:spPr>
          <a:xfrm>
            <a:off x="5553225" y="2747351"/>
            <a:ext cx="617101" cy="550385"/>
          </a:xfrm>
          <a:prstGeom prst="rect">
            <a:avLst/>
          </a:prstGeom>
          <a:noFill/>
          <a:ln>
            <a:noFill/>
          </a:ln>
        </p:spPr>
      </p:pic>
      <p:pic>
        <p:nvPicPr>
          <p:cNvPr id="66" name="Google Shape;66;p14"/>
          <p:cNvPicPr preferRelativeResize="0"/>
          <p:nvPr/>
        </p:nvPicPr>
        <p:blipFill>
          <a:blip r:embed="rId6">
            <a:alphaModFix/>
          </a:blip>
          <a:stretch>
            <a:fillRect/>
          </a:stretch>
        </p:blipFill>
        <p:spPr>
          <a:xfrm>
            <a:off x="2938563" y="3219522"/>
            <a:ext cx="534301" cy="566721"/>
          </a:xfrm>
          <a:prstGeom prst="rect">
            <a:avLst/>
          </a:prstGeom>
          <a:noFill/>
          <a:ln>
            <a:noFill/>
          </a:ln>
        </p:spPr>
      </p:pic>
      <p:pic>
        <p:nvPicPr>
          <p:cNvPr id="67" name="Google Shape;67;p14"/>
          <p:cNvPicPr preferRelativeResize="0"/>
          <p:nvPr/>
        </p:nvPicPr>
        <p:blipFill rotWithShape="1">
          <a:blip r:embed="rId7">
            <a:alphaModFix/>
          </a:blip>
          <a:srcRect b="27529" l="0" r="0" t="5584"/>
          <a:stretch/>
        </p:blipFill>
        <p:spPr>
          <a:xfrm>
            <a:off x="5629413" y="3794025"/>
            <a:ext cx="667376" cy="734798"/>
          </a:xfrm>
          <a:prstGeom prst="rect">
            <a:avLst/>
          </a:prstGeom>
          <a:noFill/>
          <a:ln>
            <a:noFill/>
          </a:ln>
        </p:spPr>
      </p:pic>
      <p:pic>
        <p:nvPicPr>
          <p:cNvPr id="68" name="Google Shape;68;p14"/>
          <p:cNvPicPr preferRelativeResize="0"/>
          <p:nvPr/>
        </p:nvPicPr>
        <p:blipFill>
          <a:blip r:embed="rId8">
            <a:alphaModFix/>
          </a:blip>
          <a:stretch>
            <a:fillRect/>
          </a:stretch>
        </p:blipFill>
        <p:spPr>
          <a:xfrm>
            <a:off x="5558225" y="1785375"/>
            <a:ext cx="759501" cy="6170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p:nvPr/>
        </p:nvSpPr>
        <p:spPr>
          <a:xfrm>
            <a:off x="5702063" y="3587538"/>
            <a:ext cx="2193600" cy="122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32"/>
          <p:cNvSpPr/>
          <p:nvPr/>
        </p:nvSpPr>
        <p:spPr>
          <a:xfrm>
            <a:off x="5526100" y="2230825"/>
            <a:ext cx="2648700" cy="117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32"/>
          <p:cNvSpPr/>
          <p:nvPr/>
        </p:nvSpPr>
        <p:spPr>
          <a:xfrm>
            <a:off x="5559300" y="1022850"/>
            <a:ext cx="2257800" cy="106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32"/>
          <p:cNvSpPr/>
          <p:nvPr/>
        </p:nvSpPr>
        <p:spPr>
          <a:xfrm>
            <a:off x="1242375" y="1439950"/>
            <a:ext cx="3768300" cy="320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p32"/>
          <p:cNvSpPr txBox="1"/>
          <p:nvPr>
            <p:ph type="title"/>
          </p:nvPr>
        </p:nvSpPr>
        <p:spPr>
          <a:xfrm>
            <a:off x="746025" y="297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Class Diagram Backend</a:t>
            </a:r>
            <a:endParaRPr b="1" sz="2720"/>
          </a:p>
        </p:txBody>
      </p:sp>
      <p:pic>
        <p:nvPicPr>
          <p:cNvPr id="209" name="Google Shape;209;p32"/>
          <p:cNvPicPr preferRelativeResize="0"/>
          <p:nvPr/>
        </p:nvPicPr>
        <p:blipFill>
          <a:blip r:embed="rId3">
            <a:alphaModFix/>
          </a:blip>
          <a:stretch>
            <a:fillRect/>
          </a:stretch>
        </p:blipFill>
        <p:spPr>
          <a:xfrm>
            <a:off x="993125" y="1121861"/>
            <a:ext cx="3672450" cy="3325225"/>
          </a:xfrm>
          <a:prstGeom prst="rect">
            <a:avLst/>
          </a:prstGeom>
          <a:noFill/>
          <a:ln>
            <a:noFill/>
          </a:ln>
        </p:spPr>
      </p:pic>
      <p:pic>
        <p:nvPicPr>
          <p:cNvPr id="210" name="Google Shape;210;p32"/>
          <p:cNvPicPr preferRelativeResize="0"/>
          <p:nvPr/>
        </p:nvPicPr>
        <p:blipFill>
          <a:blip r:embed="rId4">
            <a:alphaModFix/>
          </a:blip>
          <a:stretch>
            <a:fillRect/>
          </a:stretch>
        </p:blipFill>
        <p:spPr>
          <a:xfrm>
            <a:off x="5486275" y="936750"/>
            <a:ext cx="2193500" cy="1051050"/>
          </a:xfrm>
          <a:prstGeom prst="rect">
            <a:avLst/>
          </a:prstGeom>
          <a:noFill/>
          <a:ln>
            <a:noFill/>
          </a:ln>
        </p:spPr>
      </p:pic>
      <p:pic>
        <p:nvPicPr>
          <p:cNvPr id="211" name="Google Shape;211;p32"/>
          <p:cNvPicPr preferRelativeResize="0"/>
          <p:nvPr/>
        </p:nvPicPr>
        <p:blipFill>
          <a:blip r:embed="rId5">
            <a:alphaModFix/>
          </a:blip>
          <a:stretch>
            <a:fillRect/>
          </a:stretch>
        </p:blipFill>
        <p:spPr>
          <a:xfrm>
            <a:off x="5422938" y="2162950"/>
            <a:ext cx="2616349" cy="1100700"/>
          </a:xfrm>
          <a:prstGeom prst="rect">
            <a:avLst/>
          </a:prstGeom>
          <a:noFill/>
          <a:ln>
            <a:noFill/>
          </a:ln>
        </p:spPr>
      </p:pic>
      <p:pic>
        <p:nvPicPr>
          <p:cNvPr id="212" name="Google Shape;212;p32"/>
          <p:cNvPicPr preferRelativeResize="0"/>
          <p:nvPr/>
        </p:nvPicPr>
        <p:blipFill>
          <a:blip r:embed="rId6">
            <a:alphaModFix/>
          </a:blip>
          <a:stretch>
            <a:fillRect/>
          </a:stretch>
        </p:blipFill>
        <p:spPr>
          <a:xfrm>
            <a:off x="5537300" y="3479238"/>
            <a:ext cx="2228775" cy="1202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p:nvPr/>
        </p:nvSpPr>
        <p:spPr>
          <a:xfrm>
            <a:off x="1912750" y="1430800"/>
            <a:ext cx="2066400" cy="329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33"/>
          <p:cNvSpPr txBox="1"/>
          <p:nvPr>
            <p:ph type="title"/>
          </p:nvPr>
        </p:nvSpPr>
        <p:spPr>
          <a:xfrm>
            <a:off x="4146700" y="1598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t>Class Diagram Drone</a:t>
            </a:r>
            <a:endParaRPr b="1" sz="2820"/>
          </a:p>
        </p:txBody>
      </p:sp>
      <p:pic>
        <p:nvPicPr>
          <p:cNvPr id="219" name="Google Shape;219;p33"/>
          <p:cNvPicPr preferRelativeResize="0"/>
          <p:nvPr/>
        </p:nvPicPr>
        <p:blipFill>
          <a:blip r:embed="rId4">
            <a:alphaModFix/>
          </a:blip>
          <a:stretch>
            <a:fillRect/>
          </a:stretch>
        </p:blipFill>
        <p:spPr>
          <a:xfrm>
            <a:off x="1983550" y="1488900"/>
            <a:ext cx="1918850" cy="3169750"/>
          </a:xfrm>
          <a:prstGeom prst="rect">
            <a:avLst/>
          </a:prstGeom>
          <a:noFill/>
          <a:ln>
            <a:noFill/>
          </a:ln>
        </p:spPr>
      </p:pic>
      <p:sp>
        <p:nvSpPr>
          <p:cNvPr id="220" name="Google Shape;220;p33"/>
          <p:cNvSpPr txBox="1"/>
          <p:nvPr/>
        </p:nvSpPr>
        <p:spPr>
          <a:xfrm>
            <a:off x="4146700" y="2331000"/>
            <a:ext cx="46731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The </a:t>
            </a:r>
            <a:r>
              <a:rPr lang="en" sz="1800">
                <a:solidFill>
                  <a:schemeClr val="accent1"/>
                </a:solidFill>
              </a:rPr>
              <a:t>DroneActions</a:t>
            </a:r>
            <a:r>
              <a:rPr lang="en" sz="1800">
                <a:solidFill>
                  <a:schemeClr val="lt2"/>
                </a:solidFill>
              </a:rPr>
              <a:t> class will be </a:t>
            </a:r>
            <a:r>
              <a:rPr lang="en" sz="1800">
                <a:solidFill>
                  <a:schemeClr val="lt2"/>
                </a:solidFill>
              </a:rPr>
              <a:t>responsible</a:t>
            </a:r>
            <a:r>
              <a:rPr lang="en" sz="1800">
                <a:solidFill>
                  <a:schemeClr val="lt2"/>
                </a:solidFill>
              </a:rPr>
              <a:t> for the physical movements of the drone.</a:t>
            </a:r>
            <a:endParaRPr sz="1800">
              <a:solidFill>
                <a:schemeClr val="lt2"/>
              </a:solidFill>
            </a:endParaRPr>
          </a:p>
        </p:txBody>
      </p:sp>
      <p:cxnSp>
        <p:nvCxnSpPr>
          <p:cNvPr id="221" name="Google Shape;221;p33"/>
          <p:cNvCxnSpPr/>
          <p:nvPr/>
        </p:nvCxnSpPr>
        <p:spPr>
          <a:xfrm flipH="1" rot="10800000">
            <a:off x="4238125" y="2171200"/>
            <a:ext cx="3600300" cy="21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p:nvPr/>
        </p:nvSpPr>
        <p:spPr>
          <a:xfrm>
            <a:off x="761600" y="1380650"/>
            <a:ext cx="2615400" cy="341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34"/>
          <p:cNvSpPr txBox="1"/>
          <p:nvPr>
            <p:ph type="title"/>
          </p:nvPr>
        </p:nvSpPr>
        <p:spPr>
          <a:xfrm>
            <a:off x="3564800" y="1309850"/>
            <a:ext cx="860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t>Class Diagram Drone ( cont. )</a:t>
            </a:r>
            <a:endParaRPr b="1" sz="2820"/>
          </a:p>
        </p:txBody>
      </p:sp>
      <p:pic>
        <p:nvPicPr>
          <p:cNvPr id="228" name="Google Shape;228;p34"/>
          <p:cNvPicPr preferRelativeResize="0"/>
          <p:nvPr/>
        </p:nvPicPr>
        <p:blipFill>
          <a:blip r:embed="rId3">
            <a:alphaModFix/>
          </a:blip>
          <a:stretch>
            <a:fillRect/>
          </a:stretch>
        </p:blipFill>
        <p:spPr>
          <a:xfrm>
            <a:off x="872775" y="1469600"/>
            <a:ext cx="2407157" cy="3231401"/>
          </a:xfrm>
          <a:prstGeom prst="rect">
            <a:avLst/>
          </a:prstGeom>
          <a:noFill/>
          <a:ln>
            <a:noFill/>
          </a:ln>
        </p:spPr>
      </p:pic>
      <p:sp>
        <p:nvSpPr>
          <p:cNvPr id="229" name="Google Shape;229;p34"/>
          <p:cNvSpPr txBox="1"/>
          <p:nvPr/>
        </p:nvSpPr>
        <p:spPr>
          <a:xfrm>
            <a:off x="3636100" y="2075675"/>
            <a:ext cx="4157100" cy="19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The </a:t>
            </a:r>
            <a:r>
              <a:rPr lang="en" sz="1800">
                <a:solidFill>
                  <a:schemeClr val="accent1"/>
                </a:solidFill>
              </a:rPr>
              <a:t>DroneSystem</a:t>
            </a:r>
            <a:r>
              <a:rPr lang="en" sz="1800">
                <a:solidFill>
                  <a:schemeClr val="lt2"/>
                </a:solidFill>
              </a:rPr>
              <a:t> class diagram is the beginning stages for the computer vision aspect of the drone.</a:t>
            </a:r>
            <a:endParaRPr sz="1800">
              <a:solidFill>
                <a:schemeClr val="lt2"/>
              </a:solidFill>
            </a:endParaRPr>
          </a:p>
        </p:txBody>
      </p:sp>
      <p:cxnSp>
        <p:nvCxnSpPr>
          <p:cNvPr id="230" name="Google Shape;230;p34"/>
          <p:cNvCxnSpPr/>
          <p:nvPr/>
        </p:nvCxnSpPr>
        <p:spPr>
          <a:xfrm flipH="1" rot="10800000">
            <a:off x="3636100" y="1882550"/>
            <a:ext cx="4805100" cy="162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240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520"/>
              <a:t>App Demo</a:t>
            </a:r>
            <a:endParaRPr b="1" sz="3520"/>
          </a:p>
        </p:txBody>
      </p:sp>
      <p:sp>
        <p:nvSpPr>
          <p:cNvPr id="236" name="Google Shape;236;p35"/>
          <p:cNvSpPr txBox="1"/>
          <p:nvPr/>
        </p:nvSpPr>
        <p:spPr>
          <a:xfrm>
            <a:off x="483450" y="4212725"/>
            <a:ext cx="81771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lt2"/>
                </a:solidFill>
              </a:rPr>
              <a:t>In addition to the showcased screenshots within the application, the app demo will be shown in </a:t>
            </a:r>
            <a:r>
              <a:rPr b="1" lang="en" sz="1800">
                <a:solidFill>
                  <a:schemeClr val="lt2"/>
                </a:solidFill>
              </a:rPr>
              <a:t>COMP 491</a:t>
            </a:r>
            <a:r>
              <a:rPr lang="en" sz="1800">
                <a:solidFill>
                  <a:schemeClr val="lt2"/>
                </a:solidFill>
              </a:rPr>
              <a:t>.</a:t>
            </a:r>
            <a:endParaRPr sz="1800">
              <a:solidFill>
                <a:schemeClr val="lt2"/>
              </a:solidFill>
            </a:endParaRPr>
          </a:p>
        </p:txBody>
      </p:sp>
      <p:pic>
        <p:nvPicPr>
          <p:cNvPr id="237" name="Google Shape;237;p35"/>
          <p:cNvPicPr preferRelativeResize="0"/>
          <p:nvPr/>
        </p:nvPicPr>
        <p:blipFill>
          <a:blip r:embed="rId3">
            <a:alphaModFix/>
          </a:blip>
          <a:stretch>
            <a:fillRect/>
          </a:stretch>
        </p:blipFill>
        <p:spPr>
          <a:xfrm>
            <a:off x="2061637" y="904838"/>
            <a:ext cx="5020725" cy="33338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311700" y="254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t>Progress and Future Work</a:t>
            </a:r>
            <a:endParaRPr b="1" sz="3020"/>
          </a:p>
        </p:txBody>
      </p:sp>
      <p:sp>
        <p:nvSpPr>
          <p:cNvPr id="243" name="Google Shape;243;p36"/>
          <p:cNvSpPr txBox="1"/>
          <p:nvPr>
            <p:ph idx="1" type="body"/>
          </p:nvPr>
        </p:nvSpPr>
        <p:spPr>
          <a:xfrm>
            <a:off x="311700" y="827375"/>
            <a:ext cx="2154900" cy="572700"/>
          </a:xfrm>
          <a:prstGeom prst="rect">
            <a:avLst/>
          </a:prstGeom>
          <a:solidFill>
            <a:schemeClr val="lt1"/>
          </a:solidFill>
        </p:spPr>
        <p:txBody>
          <a:bodyPr anchorCtr="0" anchor="t" bIns="91425" lIns="91425" spcFirstLastPara="1" rIns="91425" wrap="square" tIns="91425">
            <a:noAutofit/>
          </a:bodyPr>
          <a:lstStyle/>
          <a:p>
            <a:pPr indent="0" lvl="0" marL="457200" rtl="0" algn="l">
              <a:spcBef>
                <a:spcPts val="0"/>
              </a:spcBef>
              <a:spcAft>
                <a:spcPts val="0"/>
              </a:spcAft>
              <a:buNone/>
            </a:pPr>
            <a:r>
              <a:rPr b="1" lang="en" sz="2600"/>
              <a:t>Progress</a:t>
            </a:r>
            <a:endParaRPr b="1" sz="2600"/>
          </a:p>
          <a:p>
            <a:pPr indent="0" lvl="0" marL="0" rtl="0" algn="l">
              <a:spcBef>
                <a:spcPts val="1200"/>
              </a:spcBef>
              <a:spcAft>
                <a:spcPts val="0"/>
              </a:spcAft>
              <a:buNone/>
            </a:pPr>
            <a:r>
              <a:t/>
            </a:r>
            <a:endParaRPr b="1" sz="2550">
              <a:solidFill>
                <a:srgbClr val="B7B7B7"/>
              </a:solidFill>
            </a:endParaRPr>
          </a:p>
          <a:p>
            <a:pPr indent="0" lvl="0" marL="0" rtl="0" algn="l">
              <a:spcBef>
                <a:spcPts val="1200"/>
              </a:spcBef>
              <a:spcAft>
                <a:spcPts val="1200"/>
              </a:spcAft>
              <a:buNone/>
            </a:pPr>
            <a:r>
              <a:t/>
            </a:r>
            <a:endParaRPr b="1" sz="2550">
              <a:solidFill>
                <a:srgbClr val="B7B7B7"/>
              </a:solidFill>
            </a:endParaRPr>
          </a:p>
        </p:txBody>
      </p:sp>
      <p:sp>
        <p:nvSpPr>
          <p:cNvPr id="244" name="Google Shape;244;p36"/>
          <p:cNvSpPr txBox="1"/>
          <p:nvPr/>
        </p:nvSpPr>
        <p:spPr>
          <a:xfrm>
            <a:off x="734225" y="1344175"/>
            <a:ext cx="2875800" cy="519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1800">
                <a:solidFill>
                  <a:schemeClr val="lt2"/>
                </a:solidFill>
              </a:rPr>
              <a:t>Build application</a:t>
            </a:r>
            <a:endParaRPr b="1">
              <a:solidFill>
                <a:schemeClr val="lt2"/>
              </a:solidFill>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None/>
            </a:pPr>
            <a:r>
              <a:t/>
            </a:r>
            <a:endParaRPr/>
          </a:p>
        </p:txBody>
      </p:sp>
      <p:sp>
        <p:nvSpPr>
          <p:cNvPr id="245" name="Google Shape;245;p36"/>
          <p:cNvSpPr txBox="1"/>
          <p:nvPr/>
        </p:nvSpPr>
        <p:spPr>
          <a:xfrm>
            <a:off x="685275" y="2423575"/>
            <a:ext cx="2062500" cy="46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600">
                <a:solidFill>
                  <a:schemeClr val="lt2"/>
                </a:solidFill>
              </a:rPr>
              <a:t>UI/UX</a:t>
            </a:r>
            <a:endParaRPr sz="2600">
              <a:solidFill>
                <a:schemeClr val="lt2"/>
              </a:solidFill>
            </a:endParaRPr>
          </a:p>
        </p:txBody>
      </p:sp>
      <p:sp>
        <p:nvSpPr>
          <p:cNvPr id="246" name="Google Shape;246;p36"/>
          <p:cNvSpPr txBox="1"/>
          <p:nvPr/>
        </p:nvSpPr>
        <p:spPr>
          <a:xfrm>
            <a:off x="734225" y="1652038"/>
            <a:ext cx="8386800" cy="780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b="1" lang="en" sz="1800">
                <a:solidFill>
                  <a:schemeClr val="lt2"/>
                </a:solidFill>
              </a:rPr>
              <a:t>Connect frontend and backend and also link the drone to the mobile application</a:t>
            </a:r>
            <a:endParaRPr/>
          </a:p>
        </p:txBody>
      </p:sp>
      <p:sp>
        <p:nvSpPr>
          <p:cNvPr id="247" name="Google Shape;247;p36"/>
          <p:cNvSpPr txBox="1"/>
          <p:nvPr/>
        </p:nvSpPr>
        <p:spPr>
          <a:xfrm>
            <a:off x="1256275" y="3913850"/>
            <a:ext cx="7066800" cy="45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750">
                <a:solidFill>
                  <a:schemeClr val="lt2"/>
                </a:solidFill>
              </a:rPr>
              <a:t>Upgrade drone hardware</a:t>
            </a:r>
            <a:endParaRPr/>
          </a:p>
        </p:txBody>
      </p:sp>
      <p:sp>
        <p:nvSpPr>
          <p:cNvPr id="248" name="Google Shape;248;p36"/>
          <p:cNvSpPr txBox="1"/>
          <p:nvPr/>
        </p:nvSpPr>
        <p:spPr>
          <a:xfrm>
            <a:off x="311700" y="2928625"/>
            <a:ext cx="6883500" cy="453900"/>
          </a:xfrm>
          <a:prstGeom prst="rect">
            <a:avLst/>
          </a:prstGeom>
          <a:noFill/>
          <a:ln>
            <a:noFill/>
          </a:ln>
        </p:spPr>
        <p:txBody>
          <a:bodyPr anchorCtr="0" anchor="t" bIns="91425" lIns="91425" spcFirstLastPara="1" rIns="91425" wrap="square" tIns="91425">
            <a:spAutoFit/>
          </a:bodyPr>
          <a:lstStyle/>
          <a:p>
            <a:pPr indent="457200" lvl="0" marL="457200" rtl="0" algn="l">
              <a:lnSpc>
                <a:spcPct val="115000"/>
              </a:lnSpc>
              <a:spcBef>
                <a:spcPts val="0"/>
              </a:spcBef>
              <a:spcAft>
                <a:spcPts val="1200"/>
              </a:spcAft>
              <a:buNone/>
            </a:pPr>
            <a:r>
              <a:rPr b="1" lang="en" sz="1750">
                <a:solidFill>
                  <a:schemeClr val="lt2"/>
                </a:solidFill>
              </a:rPr>
              <a:t>Finalize design language and unify themes.</a:t>
            </a:r>
            <a:endParaRPr b="1" sz="1750">
              <a:solidFill>
                <a:schemeClr val="lt2"/>
              </a:solidFill>
            </a:endParaRPr>
          </a:p>
        </p:txBody>
      </p:sp>
      <p:sp>
        <p:nvSpPr>
          <p:cNvPr id="249" name="Google Shape;249;p36"/>
          <p:cNvSpPr txBox="1"/>
          <p:nvPr/>
        </p:nvSpPr>
        <p:spPr>
          <a:xfrm>
            <a:off x="672150" y="3415375"/>
            <a:ext cx="2611200" cy="46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600">
                <a:solidFill>
                  <a:schemeClr val="lt2"/>
                </a:solidFill>
              </a:rPr>
              <a:t>Future Work</a:t>
            </a:r>
            <a:endParaRPr sz="2600">
              <a:solidFill>
                <a:schemeClr val="lt2"/>
              </a:solidFill>
            </a:endParaRPr>
          </a:p>
        </p:txBody>
      </p:sp>
      <p:sp>
        <p:nvSpPr>
          <p:cNvPr id="250" name="Google Shape;250;p36"/>
          <p:cNvSpPr txBox="1"/>
          <p:nvPr/>
        </p:nvSpPr>
        <p:spPr>
          <a:xfrm>
            <a:off x="374525" y="4330975"/>
            <a:ext cx="8746500" cy="4539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1200"/>
              </a:spcAft>
              <a:buNone/>
            </a:pPr>
            <a:r>
              <a:rPr b="1" lang="en" sz="1750">
                <a:solidFill>
                  <a:schemeClr val="lt2"/>
                </a:solidFill>
              </a:rPr>
              <a:t>Add more games, increase interactivity between human and drone</a:t>
            </a:r>
            <a:endParaRPr/>
          </a:p>
        </p:txBody>
      </p:sp>
      <p:sp>
        <p:nvSpPr>
          <p:cNvPr id="251" name="Google Shape;251;p36"/>
          <p:cNvSpPr txBox="1"/>
          <p:nvPr/>
        </p:nvSpPr>
        <p:spPr>
          <a:xfrm>
            <a:off x="734225" y="1344163"/>
            <a:ext cx="2875800" cy="519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1800">
                <a:solidFill>
                  <a:schemeClr val="dk1"/>
                </a:solidFill>
              </a:rPr>
              <a:t>Build application.</a:t>
            </a:r>
            <a:endParaRPr b="1">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
        <p:nvSpPr>
          <p:cNvPr id="252" name="Google Shape;252;p36"/>
          <p:cNvSpPr txBox="1"/>
          <p:nvPr/>
        </p:nvSpPr>
        <p:spPr>
          <a:xfrm>
            <a:off x="734225" y="1652025"/>
            <a:ext cx="8386800" cy="780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b="1" lang="en" sz="1800">
                <a:solidFill>
                  <a:schemeClr val="dk1"/>
                </a:solidFill>
              </a:rPr>
              <a:t>Connect frontend and backend and also link the drone to the mobile application.</a:t>
            </a:r>
            <a:endParaRPr>
              <a:solidFill>
                <a:schemeClr val="dk1"/>
              </a:solidFill>
            </a:endParaRPr>
          </a:p>
        </p:txBody>
      </p:sp>
      <p:sp>
        <p:nvSpPr>
          <p:cNvPr id="253" name="Google Shape;253;p36"/>
          <p:cNvSpPr txBox="1"/>
          <p:nvPr>
            <p:ph idx="1" type="body"/>
          </p:nvPr>
        </p:nvSpPr>
        <p:spPr>
          <a:xfrm>
            <a:off x="311700" y="827375"/>
            <a:ext cx="2154900" cy="572700"/>
          </a:xfrm>
          <a:prstGeom prst="rect">
            <a:avLst/>
          </a:prstGeom>
          <a:solidFill>
            <a:schemeClr val="lt1"/>
          </a:solidFill>
        </p:spPr>
        <p:txBody>
          <a:bodyPr anchorCtr="0" anchor="t" bIns="91425" lIns="91425" spcFirstLastPara="1" rIns="91425" wrap="square" tIns="91425">
            <a:noAutofit/>
          </a:bodyPr>
          <a:lstStyle/>
          <a:p>
            <a:pPr indent="0" lvl="0" marL="457200" rtl="0" algn="l">
              <a:spcBef>
                <a:spcPts val="0"/>
              </a:spcBef>
              <a:spcAft>
                <a:spcPts val="0"/>
              </a:spcAft>
              <a:buNone/>
            </a:pPr>
            <a:r>
              <a:rPr b="1" lang="en" sz="2600">
                <a:solidFill>
                  <a:schemeClr val="dk1"/>
                </a:solidFill>
              </a:rPr>
              <a:t>Progress</a:t>
            </a:r>
            <a:endParaRPr b="1" sz="2600">
              <a:solidFill>
                <a:schemeClr val="dk1"/>
              </a:solidFill>
            </a:endParaRPr>
          </a:p>
          <a:p>
            <a:pPr indent="0" lvl="0" marL="0" rtl="0" algn="l">
              <a:spcBef>
                <a:spcPts val="1200"/>
              </a:spcBef>
              <a:spcAft>
                <a:spcPts val="0"/>
              </a:spcAft>
              <a:buNone/>
            </a:pPr>
            <a:r>
              <a:t/>
            </a:r>
            <a:endParaRPr b="1" sz="2550">
              <a:solidFill>
                <a:schemeClr val="dk1"/>
              </a:solidFill>
            </a:endParaRPr>
          </a:p>
          <a:p>
            <a:pPr indent="0" lvl="0" marL="0" rtl="0" algn="l">
              <a:spcBef>
                <a:spcPts val="1200"/>
              </a:spcBef>
              <a:spcAft>
                <a:spcPts val="1200"/>
              </a:spcAft>
              <a:buNone/>
            </a:pPr>
            <a:r>
              <a:t/>
            </a:r>
            <a:endParaRPr b="1" sz="2550">
              <a:solidFill>
                <a:schemeClr val="dk1"/>
              </a:solidFill>
            </a:endParaRPr>
          </a:p>
        </p:txBody>
      </p:sp>
      <p:sp>
        <p:nvSpPr>
          <p:cNvPr id="254" name="Google Shape;254;p36"/>
          <p:cNvSpPr txBox="1"/>
          <p:nvPr/>
        </p:nvSpPr>
        <p:spPr>
          <a:xfrm>
            <a:off x="311700" y="2928625"/>
            <a:ext cx="6883500" cy="453900"/>
          </a:xfrm>
          <a:prstGeom prst="rect">
            <a:avLst/>
          </a:prstGeom>
          <a:noFill/>
          <a:ln>
            <a:noFill/>
          </a:ln>
        </p:spPr>
        <p:txBody>
          <a:bodyPr anchorCtr="0" anchor="t" bIns="91425" lIns="91425" spcFirstLastPara="1" rIns="91425" wrap="square" tIns="91425">
            <a:spAutoFit/>
          </a:bodyPr>
          <a:lstStyle/>
          <a:p>
            <a:pPr indent="457200" lvl="0" marL="457200" rtl="0" algn="l">
              <a:lnSpc>
                <a:spcPct val="115000"/>
              </a:lnSpc>
              <a:spcBef>
                <a:spcPts val="0"/>
              </a:spcBef>
              <a:spcAft>
                <a:spcPts val="1200"/>
              </a:spcAft>
              <a:buNone/>
            </a:pPr>
            <a:r>
              <a:rPr b="1" lang="en" sz="1750">
                <a:solidFill>
                  <a:schemeClr val="dk1"/>
                </a:solidFill>
              </a:rPr>
              <a:t>Finalize design language and unify themes.</a:t>
            </a:r>
            <a:endParaRPr b="1" sz="1750">
              <a:solidFill>
                <a:schemeClr val="dk1"/>
              </a:solidFill>
            </a:endParaRPr>
          </a:p>
        </p:txBody>
      </p:sp>
      <p:sp>
        <p:nvSpPr>
          <p:cNvPr id="255" name="Google Shape;255;p36"/>
          <p:cNvSpPr txBox="1"/>
          <p:nvPr/>
        </p:nvSpPr>
        <p:spPr>
          <a:xfrm>
            <a:off x="1256275" y="3913850"/>
            <a:ext cx="7066800" cy="45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750">
                <a:solidFill>
                  <a:schemeClr val="dk1"/>
                </a:solidFill>
              </a:rPr>
              <a:t>Upgrade drone hardware.</a:t>
            </a:r>
            <a:endParaRPr>
              <a:solidFill>
                <a:schemeClr val="dk1"/>
              </a:solidFill>
            </a:endParaRPr>
          </a:p>
        </p:txBody>
      </p:sp>
      <p:sp>
        <p:nvSpPr>
          <p:cNvPr id="256" name="Google Shape;256;p36"/>
          <p:cNvSpPr txBox="1"/>
          <p:nvPr/>
        </p:nvSpPr>
        <p:spPr>
          <a:xfrm>
            <a:off x="374525" y="4330975"/>
            <a:ext cx="8746500" cy="4539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1200"/>
              </a:spcAft>
              <a:buNone/>
            </a:pPr>
            <a:r>
              <a:rPr b="1" lang="en" sz="1750">
                <a:solidFill>
                  <a:schemeClr val="dk1"/>
                </a:solidFill>
              </a:rPr>
              <a:t>Add more games, increase interactivity between human and drone.</a:t>
            </a:r>
            <a:endParaRPr>
              <a:solidFill>
                <a:schemeClr val="dk1"/>
              </a:solidFill>
            </a:endParaRPr>
          </a:p>
        </p:txBody>
      </p:sp>
      <p:sp>
        <p:nvSpPr>
          <p:cNvPr id="257" name="Google Shape;257;p36"/>
          <p:cNvSpPr txBox="1"/>
          <p:nvPr/>
        </p:nvSpPr>
        <p:spPr>
          <a:xfrm>
            <a:off x="685275" y="2423575"/>
            <a:ext cx="2062500" cy="46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600">
                <a:solidFill>
                  <a:schemeClr val="dk1"/>
                </a:solidFill>
              </a:rPr>
              <a:t>UI/UX</a:t>
            </a:r>
            <a:endParaRPr sz="2600">
              <a:solidFill>
                <a:schemeClr val="dk1"/>
              </a:solidFill>
            </a:endParaRPr>
          </a:p>
        </p:txBody>
      </p:sp>
      <p:sp>
        <p:nvSpPr>
          <p:cNvPr id="258" name="Google Shape;258;p36"/>
          <p:cNvSpPr txBox="1"/>
          <p:nvPr/>
        </p:nvSpPr>
        <p:spPr>
          <a:xfrm>
            <a:off x="672150" y="3415375"/>
            <a:ext cx="2611200" cy="46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600">
                <a:solidFill>
                  <a:schemeClr val="dk1"/>
                </a:solidFill>
              </a:rPr>
              <a:t>Future Work</a:t>
            </a:r>
            <a:endParaRPr sz="2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311700" y="199905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6120"/>
              <a:t>Questions? </a:t>
            </a:r>
            <a:endParaRPr b="1" sz="61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10925" y="58327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4220"/>
              <a:t>Agenda</a:t>
            </a:r>
            <a:endParaRPr b="1" sz="4220"/>
          </a:p>
        </p:txBody>
      </p:sp>
      <p:sp>
        <p:nvSpPr>
          <p:cNvPr id="74" name="Google Shape;74;p15"/>
          <p:cNvSpPr txBox="1"/>
          <p:nvPr>
            <p:ph idx="1" type="body"/>
          </p:nvPr>
        </p:nvSpPr>
        <p:spPr>
          <a:xfrm>
            <a:off x="3120102" y="1421325"/>
            <a:ext cx="2442900" cy="4617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lang="en"/>
              <a:t>Project Overview</a:t>
            </a:r>
            <a:endParaRPr/>
          </a:p>
        </p:txBody>
      </p:sp>
      <p:sp>
        <p:nvSpPr>
          <p:cNvPr id="75" name="Google Shape;75;p15"/>
          <p:cNvSpPr txBox="1"/>
          <p:nvPr/>
        </p:nvSpPr>
        <p:spPr>
          <a:xfrm>
            <a:off x="3120088" y="1883025"/>
            <a:ext cx="30000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sz="1800">
                <a:solidFill>
                  <a:schemeClr val="lt2"/>
                </a:solidFill>
              </a:rPr>
              <a:t>Problem </a:t>
            </a:r>
            <a:r>
              <a:rPr lang="en" sz="1800">
                <a:solidFill>
                  <a:schemeClr val="lt2"/>
                </a:solidFill>
              </a:rPr>
              <a:t>Definition</a:t>
            </a:r>
            <a:endParaRPr/>
          </a:p>
        </p:txBody>
      </p:sp>
      <p:sp>
        <p:nvSpPr>
          <p:cNvPr id="76" name="Google Shape;76;p15"/>
          <p:cNvSpPr txBox="1"/>
          <p:nvPr/>
        </p:nvSpPr>
        <p:spPr>
          <a:xfrm>
            <a:off x="3120101" y="2344725"/>
            <a:ext cx="31998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sz="1800">
                <a:solidFill>
                  <a:schemeClr val="lt2"/>
                </a:solidFill>
              </a:rPr>
              <a:t>Application Screenshots</a:t>
            </a:r>
            <a:endParaRPr/>
          </a:p>
        </p:txBody>
      </p:sp>
      <p:sp>
        <p:nvSpPr>
          <p:cNvPr id="77" name="Google Shape;77;p15"/>
          <p:cNvSpPr txBox="1"/>
          <p:nvPr/>
        </p:nvSpPr>
        <p:spPr>
          <a:xfrm>
            <a:off x="3120088" y="2806425"/>
            <a:ext cx="30000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sz="1800">
                <a:solidFill>
                  <a:schemeClr val="lt2"/>
                </a:solidFill>
              </a:rPr>
              <a:t>Software Overview</a:t>
            </a:r>
            <a:endParaRPr/>
          </a:p>
        </p:txBody>
      </p:sp>
      <p:sp>
        <p:nvSpPr>
          <p:cNvPr id="78" name="Google Shape;78;p15"/>
          <p:cNvSpPr txBox="1"/>
          <p:nvPr/>
        </p:nvSpPr>
        <p:spPr>
          <a:xfrm>
            <a:off x="3120103" y="3286938"/>
            <a:ext cx="38487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sz="1800">
                <a:solidFill>
                  <a:schemeClr val="lt2"/>
                </a:solidFill>
              </a:rPr>
              <a:t>Sample Code Representation </a:t>
            </a:r>
            <a:endParaRPr/>
          </a:p>
        </p:txBody>
      </p:sp>
      <p:sp>
        <p:nvSpPr>
          <p:cNvPr id="79" name="Google Shape;79;p15"/>
          <p:cNvSpPr txBox="1"/>
          <p:nvPr/>
        </p:nvSpPr>
        <p:spPr>
          <a:xfrm>
            <a:off x="3120102" y="3729825"/>
            <a:ext cx="35961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sz="1800">
                <a:solidFill>
                  <a:schemeClr val="lt2"/>
                </a:solidFill>
              </a:rPr>
              <a:t>Progress and Future Work</a:t>
            </a:r>
            <a:endParaRPr/>
          </a:p>
        </p:txBody>
      </p:sp>
      <p:sp>
        <p:nvSpPr>
          <p:cNvPr id="80" name="Google Shape;80;p15"/>
          <p:cNvSpPr txBox="1"/>
          <p:nvPr/>
        </p:nvSpPr>
        <p:spPr>
          <a:xfrm>
            <a:off x="3120088" y="4229175"/>
            <a:ext cx="30000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sz="1800">
                <a:solidFill>
                  <a:schemeClr val="lt2"/>
                </a:solidFill>
              </a:rPr>
              <a:t>Questions</a:t>
            </a:r>
            <a:endParaRPr/>
          </a:p>
        </p:txBody>
      </p:sp>
      <p:sp>
        <p:nvSpPr>
          <p:cNvPr id="81" name="Google Shape;81;p15"/>
          <p:cNvSpPr txBox="1"/>
          <p:nvPr>
            <p:ph idx="1" type="body"/>
          </p:nvPr>
        </p:nvSpPr>
        <p:spPr>
          <a:xfrm>
            <a:off x="3120102" y="1421325"/>
            <a:ext cx="2442900" cy="46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Project Overview</a:t>
            </a:r>
            <a:br>
              <a:rPr lang="en">
                <a:solidFill>
                  <a:schemeClr val="dk1"/>
                </a:solidFill>
              </a:rPr>
            </a:b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82" name="Google Shape;82;p15"/>
          <p:cNvSpPr txBox="1"/>
          <p:nvPr/>
        </p:nvSpPr>
        <p:spPr>
          <a:xfrm>
            <a:off x="3120100" y="1883025"/>
            <a:ext cx="29274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Problem</a:t>
            </a:r>
            <a:r>
              <a:rPr lang="en" sz="1800">
                <a:solidFill>
                  <a:schemeClr val="dk1"/>
                </a:solidFill>
              </a:rPr>
              <a:t> Definition</a:t>
            </a:r>
            <a:endParaRPr>
              <a:solidFill>
                <a:schemeClr val="dk1"/>
              </a:solidFill>
            </a:endParaRPr>
          </a:p>
        </p:txBody>
      </p:sp>
      <p:sp>
        <p:nvSpPr>
          <p:cNvPr id="83" name="Google Shape;83;p15"/>
          <p:cNvSpPr txBox="1"/>
          <p:nvPr/>
        </p:nvSpPr>
        <p:spPr>
          <a:xfrm>
            <a:off x="3120101" y="2342025"/>
            <a:ext cx="31998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Application Screenshots</a:t>
            </a:r>
            <a:endParaRPr>
              <a:solidFill>
                <a:schemeClr val="dk1"/>
              </a:solidFill>
            </a:endParaRPr>
          </a:p>
        </p:txBody>
      </p:sp>
      <p:sp>
        <p:nvSpPr>
          <p:cNvPr id="84" name="Google Shape;84;p15"/>
          <p:cNvSpPr txBox="1"/>
          <p:nvPr/>
        </p:nvSpPr>
        <p:spPr>
          <a:xfrm>
            <a:off x="3120100" y="2807925"/>
            <a:ext cx="29127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Software Overview</a:t>
            </a:r>
            <a:endParaRPr>
              <a:solidFill>
                <a:schemeClr val="dk1"/>
              </a:solidFill>
            </a:endParaRPr>
          </a:p>
        </p:txBody>
      </p:sp>
      <p:sp>
        <p:nvSpPr>
          <p:cNvPr id="85" name="Google Shape;85;p15"/>
          <p:cNvSpPr txBox="1"/>
          <p:nvPr/>
        </p:nvSpPr>
        <p:spPr>
          <a:xfrm>
            <a:off x="3120100" y="3285600"/>
            <a:ext cx="37683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Sample Code Representation </a:t>
            </a:r>
            <a:endParaRPr>
              <a:solidFill>
                <a:schemeClr val="dk1"/>
              </a:solidFill>
            </a:endParaRPr>
          </a:p>
        </p:txBody>
      </p:sp>
      <p:sp>
        <p:nvSpPr>
          <p:cNvPr id="86" name="Google Shape;86;p15"/>
          <p:cNvSpPr txBox="1"/>
          <p:nvPr/>
        </p:nvSpPr>
        <p:spPr>
          <a:xfrm>
            <a:off x="3120100" y="3729825"/>
            <a:ext cx="34797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Progress and Future Work</a:t>
            </a:r>
            <a:endParaRPr>
              <a:solidFill>
                <a:schemeClr val="dk1"/>
              </a:solidFill>
            </a:endParaRPr>
          </a:p>
        </p:txBody>
      </p:sp>
      <p:sp>
        <p:nvSpPr>
          <p:cNvPr id="87" name="Google Shape;87;p15"/>
          <p:cNvSpPr txBox="1"/>
          <p:nvPr/>
        </p:nvSpPr>
        <p:spPr>
          <a:xfrm>
            <a:off x="3120088" y="4229175"/>
            <a:ext cx="30000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Questions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1" type="body"/>
          </p:nvPr>
        </p:nvSpPr>
        <p:spPr>
          <a:xfrm>
            <a:off x="311700" y="1563950"/>
            <a:ext cx="8520600" cy="1194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Aerogotchi is a mobile application that merges the charm of digital pets, exemplified by games like Tamagotchi, while </a:t>
            </a:r>
            <a:r>
              <a:rPr lang="en"/>
              <a:t>incorporating</a:t>
            </a:r>
            <a:r>
              <a:rPr lang="en"/>
              <a:t> essential drone technology.</a:t>
            </a:r>
            <a:endParaRPr/>
          </a:p>
        </p:txBody>
      </p:sp>
      <p:sp>
        <p:nvSpPr>
          <p:cNvPr id="93" name="Google Shape;93;p16"/>
          <p:cNvSpPr txBox="1"/>
          <p:nvPr/>
        </p:nvSpPr>
        <p:spPr>
          <a:xfrm>
            <a:off x="311700" y="2625850"/>
            <a:ext cx="8520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The project’s core focus is the development of a mobile application that not only facilitates drone controls but also introduces captivating gaming elements. </a:t>
            </a:r>
            <a:endParaRPr/>
          </a:p>
        </p:txBody>
      </p:sp>
      <p:sp>
        <p:nvSpPr>
          <p:cNvPr id="94" name="Google Shape;94;p16"/>
          <p:cNvSpPr txBox="1"/>
          <p:nvPr/>
        </p:nvSpPr>
        <p:spPr>
          <a:xfrm>
            <a:off x="311700" y="3436650"/>
            <a:ext cx="85206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This aims to provide users with a unique experience where users have the joy of nurturing a virtual pet by user interaction with the excitement of interacting with the drone.  </a:t>
            </a:r>
            <a:endParaRPr/>
          </a:p>
        </p:txBody>
      </p:sp>
      <p:sp>
        <p:nvSpPr>
          <p:cNvPr id="95" name="Google Shape;95;p16"/>
          <p:cNvSpPr txBox="1"/>
          <p:nvPr>
            <p:ph idx="1" type="body"/>
          </p:nvPr>
        </p:nvSpPr>
        <p:spPr>
          <a:xfrm>
            <a:off x="311700" y="1563950"/>
            <a:ext cx="8520600" cy="1194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rPr>
              <a:t>Aerogotchi is a mobile application that merges the charm of digital pets, exemplified by games like Tamagotchi, while incorporating essential drone technology.</a:t>
            </a:r>
            <a:endParaRPr>
              <a:solidFill>
                <a:schemeClr val="dk1"/>
              </a:solidFill>
            </a:endParaRPr>
          </a:p>
        </p:txBody>
      </p:sp>
      <p:sp>
        <p:nvSpPr>
          <p:cNvPr id="96" name="Google Shape;96;p16"/>
          <p:cNvSpPr txBox="1"/>
          <p:nvPr/>
        </p:nvSpPr>
        <p:spPr>
          <a:xfrm>
            <a:off x="311700" y="2625850"/>
            <a:ext cx="8520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rPr>
              <a:t>The project’s core focus is the development of a mobile application that not only facilitates drone controls but also introduces captivating gaming elements. </a:t>
            </a:r>
            <a:endParaRPr>
              <a:solidFill>
                <a:schemeClr val="dk1"/>
              </a:solidFill>
            </a:endParaRPr>
          </a:p>
        </p:txBody>
      </p:sp>
      <p:sp>
        <p:nvSpPr>
          <p:cNvPr id="97" name="Google Shape;97;p16"/>
          <p:cNvSpPr txBox="1"/>
          <p:nvPr/>
        </p:nvSpPr>
        <p:spPr>
          <a:xfrm>
            <a:off x="311700" y="3436650"/>
            <a:ext cx="85206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rPr>
              <a:t>This aims to provide users with a unique experience where users have the joy of nurturing a virtual pet by user interaction with the excitement of interacting with the drone.  </a:t>
            </a:r>
            <a:endParaRPr>
              <a:solidFill>
                <a:schemeClr val="dk1"/>
              </a:solidFill>
            </a:endParaRPr>
          </a:p>
        </p:txBody>
      </p:sp>
      <p:sp>
        <p:nvSpPr>
          <p:cNvPr id="98" name="Google Shape;98;p16"/>
          <p:cNvSpPr txBox="1"/>
          <p:nvPr>
            <p:ph type="title"/>
          </p:nvPr>
        </p:nvSpPr>
        <p:spPr>
          <a:xfrm>
            <a:off x="311700" y="840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420"/>
              <a:t>Project Overview</a:t>
            </a:r>
            <a:endParaRPr b="1" sz="342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9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415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420"/>
              <a:t>Problem </a:t>
            </a:r>
            <a:r>
              <a:rPr b="1" lang="en" sz="3420"/>
              <a:t>Definition</a:t>
            </a:r>
            <a:endParaRPr b="1" sz="3420"/>
          </a:p>
        </p:txBody>
      </p:sp>
      <p:sp>
        <p:nvSpPr>
          <p:cNvPr id="104" name="Google Shape;104;p17"/>
          <p:cNvSpPr txBox="1"/>
          <p:nvPr>
            <p:ph idx="1" type="body"/>
          </p:nvPr>
        </p:nvSpPr>
        <p:spPr>
          <a:xfrm>
            <a:off x="311700" y="1129600"/>
            <a:ext cx="8520600" cy="121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The AeroGotchi project involves creating an autonomous pet drone system using Python and Flutter. The challenge is to design a modular program structure, balancing user interaction and drone technology exploration. </a:t>
            </a:r>
            <a:endParaRPr sz="1100">
              <a:solidFill>
                <a:srgbClr val="222222"/>
              </a:solidFill>
            </a:endParaRPr>
          </a:p>
        </p:txBody>
      </p:sp>
      <p:sp>
        <p:nvSpPr>
          <p:cNvPr id="105" name="Google Shape;105;p17"/>
          <p:cNvSpPr txBox="1"/>
          <p:nvPr>
            <p:ph idx="1" type="body"/>
          </p:nvPr>
        </p:nvSpPr>
        <p:spPr>
          <a:xfrm>
            <a:off x="311700" y="2243625"/>
            <a:ext cx="8520600" cy="15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is to offer a Tamagotchi-style game experience, providing a virtual companion without real pet responsibilities. Ensuring a user-friendly interface in Flutter and seamless communication between the mobile app and drone through a controller are key aspects. </a:t>
            </a:r>
            <a:endParaRPr/>
          </a:p>
          <a:p>
            <a:pPr indent="0" lvl="0" marL="0" rtl="0" algn="l">
              <a:spcBef>
                <a:spcPts val="1200"/>
              </a:spcBef>
              <a:spcAft>
                <a:spcPts val="1200"/>
              </a:spcAft>
              <a:buNone/>
            </a:pPr>
            <a:r>
              <a:t/>
            </a:r>
            <a:endParaRPr/>
          </a:p>
        </p:txBody>
      </p:sp>
      <p:sp>
        <p:nvSpPr>
          <p:cNvPr id="106" name="Google Shape;106;p17"/>
          <p:cNvSpPr txBox="1"/>
          <p:nvPr>
            <p:ph idx="1" type="body"/>
          </p:nvPr>
        </p:nvSpPr>
        <p:spPr>
          <a:xfrm>
            <a:off x="311700" y="3682275"/>
            <a:ext cx="8520600" cy="11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architectural design must outline subsystem roles and connections, emphasizing a high-level understanding of their collaboration for effective functionality.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7" name="Google Shape;107;p17"/>
          <p:cNvSpPr txBox="1"/>
          <p:nvPr>
            <p:ph idx="1" type="body"/>
          </p:nvPr>
        </p:nvSpPr>
        <p:spPr>
          <a:xfrm>
            <a:off x="311700" y="1129600"/>
            <a:ext cx="8520600" cy="121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rPr>
              <a:t>The AeroGotchi project involves creating an autonomous pet drone system using Python and Flutter. The challenge is to design a modular program structure, balancing user interaction and drone technology exploration. </a:t>
            </a:r>
            <a:endParaRPr sz="1100">
              <a:solidFill>
                <a:schemeClr val="dk1"/>
              </a:solidFill>
            </a:endParaRPr>
          </a:p>
        </p:txBody>
      </p:sp>
      <p:sp>
        <p:nvSpPr>
          <p:cNvPr id="108" name="Google Shape;108;p17"/>
          <p:cNvSpPr txBox="1"/>
          <p:nvPr>
            <p:ph idx="1" type="body"/>
          </p:nvPr>
        </p:nvSpPr>
        <p:spPr>
          <a:xfrm>
            <a:off x="311700" y="2243625"/>
            <a:ext cx="8520600" cy="15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goal is to offer a Tamagotchi-style game experience, providing a virtual companion without real pet responsibilities. Ensuring a user-friendly interface in Flutter and seamless communication between the mobile app and drone through a controller are key aspects.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109" name="Google Shape;109;p17"/>
          <p:cNvSpPr txBox="1"/>
          <p:nvPr>
            <p:ph idx="1" type="body"/>
          </p:nvPr>
        </p:nvSpPr>
        <p:spPr>
          <a:xfrm>
            <a:off x="311700" y="3682275"/>
            <a:ext cx="8520600" cy="11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architectural design must outline subsystem roles and connections, emphasizing a high-level understanding of their collaboration for effective functionality.</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0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0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213147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3820"/>
              <a:t>Application Screenshots</a:t>
            </a:r>
            <a:endParaRPr b="1" sz="38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2B1F6"/>
        </a:solidFill>
      </p:bgPr>
    </p:bg>
    <p:spTree>
      <p:nvGrpSpPr>
        <p:cNvPr id="118" name="Shape 118"/>
        <p:cNvGrpSpPr/>
        <p:nvPr/>
      </p:nvGrpSpPr>
      <p:grpSpPr>
        <a:xfrm>
          <a:off x="0" y="0"/>
          <a:ext cx="0" cy="0"/>
          <a:chOff x="0" y="0"/>
          <a:chExt cx="0" cy="0"/>
        </a:xfrm>
      </p:grpSpPr>
      <p:pic>
        <p:nvPicPr>
          <p:cNvPr id="119" name="Google Shape;119;p19"/>
          <p:cNvPicPr preferRelativeResize="0"/>
          <p:nvPr/>
        </p:nvPicPr>
        <p:blipFill>
          <a:blip r:embed="rId3">
            <a:alphaModFix/>
          </a:blip>
          <a:stretch>
            <a:fillRect/>
          </a:stretch>
        </p:blipFill>
        <p:spPr>
          <a:xfrm>
            <a:off x="1932165" y="26700"/>
            <a:ext cx="5279669"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2B1F6"/>
        </a:solidFill>
      </p:bgPr>
    </p:bg>
    <p:spTree>
      <p:nvGrpSpPr>
        <p:cNvPr id="123" name="Shape 123"/>
        <p:cNvGrpSpPr/>
        <p:nvPr/>
      </p:nvGrpSpPr>
      <p:grpSpPr>
        <a:xfrm>
          <a:off x="0" y="0"/>
          <a:ext cx="0" cy="0"/>
          <a:chOff x="0" y="0"/>
          <a:chExt cx="0" cy="0"/>
        </a:xfrm>
      </p:grpSpPr>
      <p:pic>
        <p:nvPicPr>
          <p:cNvPr id="124" name="Google Shape;124;p20"/>
          <p:cNvPicPr preferRelativeResize="0"/>
          <p:nvPr/>
        </p:nvPicPr>
        <p:blipFill>
          <a:blip r:embed="rId3">
            <a:alphaModFix/>
          </a:blip>
          <a:stretch>
            <a:fillRect/>
          </a:stretch>
        </p:blipFill>
        <p:spPr>
          <a:xfrm>
            <a:off x="1940030" y="0"/>
            <a:ext cx="5263940"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2B1F6"/>
        </a:solidFill>
      </p:bgPr>
    </p:bg>
    <p:spTree>
      <p:nvGrpSpPr>
        <p:cNvPr id="128" name="Shape 128"/>
        <p:cNvGrpSpPr/>
        <p:nvPr/>
      </p:nvGrpSpPr>
      <p:grpSpPr>
        <a:xfrm>
          <a:off x="0" y="0"/>
          <a:ext cx="0" cy="0"/>
          <a:chOff x="0" y="0"/>
          <a:chExt cx="0" cy="0"/>
        </a:xfrm>
      </p:grpSpPr>
      <p:pic>
        <p:nvPicPr>
          <p:cNvPr id="129" name="Google Shape;129;p21"/>
          <p:cNvPicPr preferRelativeResize="0"/>
          <p:nvPr/>
        </p:nvPicPr>
        <p:blipFill>
          <a:blip r:embed="rId3">
            <a:alphaModFix/>
          </a:blip>
          <a:stretch>
            <a:fillRect/>
          </a:stretch>
        </p:blipFill>
        <p:spPr>
          <a:xfrm>
            <a:off x="1932852" y="0"/>
            <a:ext cx="5278295"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