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d4fb15ff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d4fb15ff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d4fb15f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d4fb15f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022c076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022c076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d4fb15ff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d4fb15ff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d4fb15ff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d4fb15ff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d4fb15ff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d4fb15ff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d4fb15ff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d4fb15ff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d4fb15ffa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d4fb15ff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6.jpg"/><Relationship Id="rId7" Type="http://schemas.openxmlformats.org/officeDocument/2006/relationships/image" Target="../media/image1.jp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54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solidFill>
                  <a:srgbClr val="ADADAD"/>
                </a:solidFill>
              </a:rPr>
              <a:t>Comp 490/L</a:t>
            </a:r>
            <a:br>
              <a:rPr lang="en" sz="3880">
                <a:solidFill>
                  <a:srgbClr val="ADADAD"/>
                </a:solidFill>
              </a:rPr>
            </a:br>
            <a:r>
              <a:rPr lang="en" sz="3880">
                <a:solidFill>
                  <a:srgbClr val="ADADAD"/>
                </a:solidFill>
              </a:rPr>
              <a:t>Senior Design Project</a:t>
            </a:r>
            <a:endParaRPr sz="3880">
              <a:solidFill>
                <a:srgbClr val="ADADAD"/>
              </a:solidFill>
            </a:endParaRPr>
          </a:p>
          <a:p>
            <a:pPr indent="0" lvl="0" marL="0" rtl="0" algn="ctr">
              <a:spcBef>
                <a:spcPts val="0"/>
              </a:spcBef>
              <a:spcAft>
                <a:spcPts val="0"/>
              </a:spcAft>
              <a:buSzPts val="990"/>
              <a:buNone/>
            </a:pPr>
            <a:r>
              <a:rPr lang="en" sz="3880">
                <a:solidFill>
                  <a:srgbClr val="ADADAD"/>
                </a:solidFill>
              </a:rPr>
              <a:t>Fall 2023</a:t>
            </a:r>
            <a:endParaRPr sz="3880">
              <a:solidFill>
                <a:srgbClr val="ADADAD"/>
              </a:solidFill>
            </a:endParaRPr>
          </a:p>
          <a:p>
            <a:pPr indent="0" lvl="0" marL="0" rtl="0" algn="ctr">
              <a:spcBef>
                <a:spcPts val="0"/>
              </a:spcBef>
              <a:spcAft>
                <a:spcPts val="0"/>
              </a:spcAft>
              <a:buSzPts val="990"/>
              <a:buNone/>
            </a:pPr>
            <a:r>
              <a:rPr lang="en" sz="3880">
                <a:solidFill>
                  <a:srgbClr val="ADADAD"/>
                </a:solidFill>
              </a:rPr>
              <a:t>Project Proposal</a:t>
            </a:r>
            <a:endParaRPr sz="3880">
              <a:solidFill>
                <a:srgbClr val="ADADAD"/>
              </a:solidFill>
            </a:endParaRPr>
          </a:p>
        </p:txBody>
      </p:sp>
      <p:sp>
        <p:nvSpPr>
          <p:cNvPr id="55" name="Google Shape;55;p13"/>
          <p:cNvSpPr txBox="1"/>
          <p:nvPr>
            <p:ph idx="1" type="subTitle"/>
          </p:nvPr>
        </p:nvSpPr>
        <p:spPr>
          <a:xfrm>
            <a:off x="311700" y="3596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1840">
                <a:solidFill>
                  <a:srgbClr val="ADADAD"/>
                </a:solidFill>
              </a:rPr>
              <a:t>Ooey</a:t>
            </a:r>
            <a:r>
              <a:rPr lang="en" sz="1840">
                <a:solidFill>
                  <a:schemeClr val="dk1"/>
                </a:solidFill>
              </a:rPr>
              <a:t> </a:t>
            </a:r>
            <a:r>
              <a:rPr lang="en" sz="1840">
                <a:solidFill>
                  <a:srgbClr val="34C848"/>
                </a:solidFill>
              </a:rPr>
              <a:t>GUI</a:t>
            </a:r>
            <a:endParaRPr sz="1840">
              <a:solidFill>
                <a:srgbClr val="34C848"/>
              </a:solidFill>
            </a:endParaRPr>
          </a:p>
          <a:p>
            <a:pPr indent="0" lvl="0" marL="0" rtl="0" algn="ctr">
              <a:lnSpc>
                <a:spcPct val="80000"/>
              </a:lnSpc>
              <a:spcBef>
                <a:spcPts val="0"/>
              </a:spcBef>
              <a:spcAft>
                <a:spcPts val="0"/>
              </a:spcAft>
              <a:buSzPts val="605"/>
              <a:buNone/>
            </a:pPr>
            <a:r>
              <a:rPr lang="en" sz="1740">
                <a:solidFill>
                  <a:srgbClr val="ADADAD"/>
                </a:solidFill>
              </a:rPr>
              <a:t>Team Leader: </a:t>
            </a:r>
            <a:r>
              <a:rPr lang="en" sz="1700">
                <a:solidFill>
                  <a:srgbClr val="34C848"/>
                </a:solidFill>
              </a:rPr>
              <a:t>Inderjit Singh</a:t>
            </a:r>
            <a:endParaRPr sz="1700">
              <a:solidFill>
                <a:srgbClr val="34C848"/>
              </a:solidFill>
            </a:endParaRPr>
          </a:p>
          <a:p>
            <a:pPr indent="0" lvl="0" marL="0" rtl="0" algn="ctr">
              <a:lnSpc>
                <a:spcPct val="80000"/>
              </a:lnSpc>
              <a:spcBef>
                <a:spcPts val="0"/>
              </a:spcBef>
              <a:spcAft>
                <a:spcPts val="0"/>
              </a:spcAft>
              <a:buSzPts val="605"/>
              <a:buNone/>
            </a:pPr>
            <a:r>
              <a:t/>
            </a:r>
            <a:endParaRPr sz="19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C848"/>
                </a:solidFill>
              </a:rPr>
              <a:t>Agenda</a:t>
            </a:r>
            <a:endParaRPr>
              <a:solidFill>
                <a:srgbClr val="34C848"/>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ADADAD"/>
              </a:buClr>
              <a:buSzPts val="1800"/>
              <a:buAutoNum type="arabicParenR"/>
            </a:pPr>
            <a:r>
              <a:rPr lang="en">
                <a:solidFill>
                  <a:srgbClr val="ADADAD"/>
                </a:solidFill>
              </a:rPr>
              <a:t>Team members</a:t>
            </a:r>
            <a:endParaRPr>
              <a:solidFill>
                <a:srgbClr val="ADADAD"/>
              </a:solidFill>
            </a:endParaRPr>
          </a:p>
          <a:p>
            <a:pPr indent="-342900" lvl="0" marL="457200" rtl="0" algn="l">
              <a:spcBef>
                <a:spcPts val="0"/>
              </a:spcBef>
              <a:spcAft>
                <a:spcPts val="0"/>
              </a:spcAft>
              <a:buClr>
                <a:srgbClr val="ADADAD"/>
              </a:buClr>
              <a:buSzPts val="1800"/>
              <a:buAutoNum type="arabicParenR"/>
            </a:pPr>
            <a:r>
              <a:rPr lang="en">
                <a:solidFill>
                  <a:srgbClr val="ADADAD"/>
                </a:solidFill>
              </a:rPr>
              <a:t>Background Section</a:t>
            </a:r>
            <a:endParaRPr>
              <a:solidFill>
                <a:srgbClr val="ADADAD"/>
              </a:solidFill>
            </a:endParaRPr>
          </a:p>
          <a:p>
            <a:pPr indent="-342900" lvl="0" marL="457200" rtl="0" algn="l">
              <a:spcBef>
                <a:spcPts val="0"/>
              </a:spcBef>
              <a:spcAft>
                <a:spcPts val="0"/>
              </a:spcAft>
              <a:buClr>
                <a:srgbClr val="ADADAD"/>
              </a:buClr>
              <a:buSzPts val="1800"/>
              <a:buAutoNum type="arabicParenR"/>
            </a:pPr>
            <a:r>
              <a:rPr lang="en">
                <a:solidFill>
                  <a:srgbClr val="ADADAD"/>
                </a:solidFill>
              </a:rPr>
              <a:t>Project Summary</a:t>
            </a:r>
            <a:endParaRPr>
              <a:solidFill>
                <a:srgbClr val="ADADAD"/>
              </a:solidFill>
            </a:endParaRPr>
          </a:p>
          <a:p>
            <a:pPr indent="-342900" lvl="0" marL="457200" rtl="0" algn="l">
              <a:spcBef>
                <a:spcPts val="0"/>
              </a:spcBef>
              <a:spcAft>
                <a:spcPts val="0"/>
              </a:spcAft>
              <a:buClr>
                <a:srgbClr val="ADADAD"/>
              </a:buClr>
              <a:buSzPts val="1800"/>
              <a:buAutoNum type="arabicParenR"/>
            </a:pPr>
            <a:r>
              <a:rPr lang="en">
                <a:solidFill>
                  <a:srgbClr val="ADADAD"/>
                </a:solidFill>
              </a:rPr>
              <a:t>Project Importance</a:t>
            </a:r>
            <a:endParaRPr>
              <a:solidFill>
                <a:srgbClr val="ADADAD"/>
              </a:solidFill>
            </a:endParaRPr>
          </a:p>
          <a:p>
            <a:pPr indent="-342900" lvl="0" marL="457200" rtl="0" algn="l">
              <a:spcBef>
                <a:spcPts val="0"/>
              </a:spcBef>
              <a:spcAft>
                <a:spcPts val="0"/>
              </a:spcAft>
              <a:buClr>
                <a:srgbClr val="ADADAD"/>
              </a:buClr>
              <a:buSzPts val="1800"/>
              <a:buAutoNum type="arabicParenR"/>
            </a:pPr>
            <a:r>
              <a:rPr lang="en">
                <a:solidFill>
                  <a:srgbClr val="ADADAD"/>
                </a:solidFill>
              </a:rPr>
              <a:t>Project Impact</a:t>
            </a:r>
            <a:endParaRPr>
              <a:solidFill>
                <a:srgbClr val="ADADAD"/>
              </a:solidFill>
            </a:endParaRPr>
          </a:p>
          <a:p>
            <a:pPr indent="-342900" lvl="0" marL="457200" rtl="0" algn="l">
              <a:spcBef>
                <a:spcPts val="0"/>
              </a:spcBef>
              <a:spcAft>
                <a:spcPts val="0"/>
              </a:spcAft>
              <a:buClr>
                <a:srgbClr val="ADADAD"/>
              </a:buClr>
              <a:buSzPts val="1800"/>
              <a:buAutoNum type="arabicParenR"/>
            </a:pPr>
            <a:r>
              <a:rPr lang="en">
                <a:solidFill>
                  <a:srgbClr val="ADADAD"/>
                </a:solidFill>
              </a:rPr>
              <a:t>Project Approach</a:t>
            </a:r>
            <a:endParaRPr>
              <a:solidFill>
                <a:srgbClr val="ADADAD"/>
              </a:solidFill>
            </a:endParaRPr>
          </a:p>
          <a:p>
            <a:pPr indent="-342900" lvl="0" marL="457200" rtl="0" algn="l">
              <a:spcBef>
                <a:spcPts val="0"/>
              </a:spcBef>
              <a:spcAft>
                <a:spcPts val="0"/>
              </a:spcAft>
              <a:buClr>
                <a:srgbClr val="ADADAD"/>
              </a:buClr>
              <a:buSzPts val="1800"/>
              <a:buAutoNum type="arabicParenR"/>
            </a:pPr>
            <a:r>
              <a:rPr lang="en">
                <a:solidFill>
                  <a:srgbClr val="ADADAD"/>
                </a:solidFill>
              </a:rPr>
              <a:t>Q&amp;A</a:t>
            </a:r>
            <a:endParaRPr>
              <a:solidFill>
                <a:srgbClr val="ADADA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solidFill>
                  <a:srgbClr val="34C848"/>
                </a:solidFill>
              </a:rPr>
              <a:t>Team</a:t>
            </a:r>
            <a:r>
              <a:rPr lang="en" sz="2720">
                <a:solidFill>
                  <a:srgbClr val="ADADAD"/>
                </a:solidFill>
              </a:rPr>
              <a:t> members    </a:t>
            </a:r>
            <a:endParaRPr sz="2720">
              <a:solidFill>
                <a:srgbClr val="ADADAD"/>
              </a:solidFill>
            </a:endParaRPr>
          </a:p>
        </p:txBody>
      </p:sp>
      <p:sp>
        <p:nvSpPr>
          <p:cNvPr id="67" name="Google Shape;67;p15"/>
          <p:cNvSpPr txBox="1"/>
          <p:nvPr>
            <p:ph idx="1" type="body"/>
          </p:nvPr>
        </p:nvSpPr>
        <p:spPr>
          <a:xfrm>
            <a:off x="493850" y="1398338"/>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4C848"/>
                </a:solidFill>
              </a:rPr>
              <a:t>&lt;Inderjit</a:t>
            </a:r>
            <a:r>
              <a:rPr lang="en" sz="2000">
                <a:solidFill>
                  <a:srgbClr val="ADADAD"/>
                </a:solidFill>
              </a:rPr>
              <a:t> Singh&gt;</a:t>
            </a:r>
            <a:endParaRPr sz="2000">
              <a:solidFill>
                <a:srgbClr val="ADADAD"/>
              </a:solidFill>
            </a:endParaRPr>
          </a:p>
          <a:p>
            <a:pPr indent="0" lvl="0" marL="0" rtl="0" algn="ctr">
              <a:spcBef>
                <a:spcPts val="1200"/>
              </a:spcBef>
              <a:spcAft>
                <a:spcPts val="0"/>
              </a:spcAft>
              <a:buNone/>
            </a:pPr>
            <a:r>
              <a:rPr lang="en" sz="2000">
                <a:solidFill>
                  <a:srgbClr val="34C848"/>
                </a:solidFill>
              </a:rPr>
              <a:t>Ivan</a:t>
            </a:r>
            <a:r>
              <a:rPr lang="en" sz="2000">
                <a:solidFill>
                  <a:srgbClr val="ADADAD"/>
                </a:solidFill>
              </a:rPr>
              <a:t> Espinoza</a:t>
            </a:r>
            <a:endParaRPr sz="2000">
              <a:solidFill>
                <a:srgbClr val="ADADAD"/>
              </a:solidFill>
            </a:endParaRPr>
          </a:p>
          <a:p>
            <a:pPr indent="0" lvl="0" marL="0" rtl="0" algn="ctr">
              <a:spcBef>
                <a:spcPts val="1200"/>
              </a:spcBef>
              <a:spcAft>
                <a:spcPts val="0"/>
              </a:spcAft>
              <a:buNone/>
            </a:pPr>
            <a:r>
              <a:rPr lang="en" sz="2000">
                <a:solidFill>
                  <a:srgbClr val="34C848"/>
                </a:solidFill>
              </a:rPr>
              <a:t>Jarrett</a:t>
            </a:r>
            <a:r>
              <a:rPr lang="en" sz="2000">
                <a:solidFill>
                  <a:srgbClr val="ADADAD"/>
                </a:solidFill>
              </a:rPr>
              <a:t> McIntire</a:t>
            </a:r>
            <a:endParaRPr sz="2000">
              <a:solidFill>
                <a:srgbClr val="ADADAD"/>
              </a:solidFill>
            </a:endParaRPr>
          </a:p>
          <a:p>
            <a:pPr indent="0" lvl="0" marL="0" rtl="0" algn="ctr">
              <a:spcBef>
                <a:spcPts val="1200"/>
              </a:spcBef>
              <a:spcAft>
                <a:spcPts val="0"/>
              </a:spcAft>
              <a:buNone/>
            </a:pPr>
            <a:r>
              <a:rPr lang="en" sz="2000">
                <a:solidFill>
                  <a:srgbClr val="34C848"/>
                </a:solidFill>
              </a:rPr>
              <a:t>Keith</a:t>
            </a:r>
            <a:r>
              <a:rPr lang="en" sz="2000"/>
              <a:t> Chua</a:t>
            </a:r>
            <a:endParaRPr sz="2000">
              <a:solidFill>
                <a:srgbClr val="ADADAD"/>
              </a:solidFill>
            </a:endParaRPr>
          </a:p>
          <a:p>
            <a:pPr indent="0" lvl="0" marL="0" rtl="0" algn="ctr">
              <a:spcBef>
                <a:spcPts val="1200"/>
              </a:spcBef>
              <a:spcAft>
                <a:spcPts val="0"/>
              </a:spcAft>
              <a:buNone/>
            </a:pPr>
            <a:r>
              <a:rPr lang="en" sz="2000">
                <a:solidFill>
                  <a:srgbClr val="34C848"/>
                </a:solidFill>
              </a:rPr>
              <a:t>Peter</a:t>
            </a:r>
            <a:r>
              <a:rPr lang="en" sz="2000">
                <a:solidFill>
                  <a:srgbClr val="ADADAD"/>
                </a:solidFill>
              </a:rPr>
              <a:t> Hernandez</a:t>
            </a:r>
            <a:endParaRPr sz="2000">
              <a:solidFill>
                <a:srgbClr val="ADADAD"/>
              </a:solidFill>
            </a:endParaRPr>
          </a:p>
          <a:p>
            <a:pPr indent="0" lvl="0" marL="0" rtl="0" algn="ctr">
              <a:spcBef>
                <a:spcPts val="1200"/>
              </a:spcBef>
              <a:spcAft>
                <a:spcPts val="0"/>
              </a:spcAft>
              <a:buNone/>
            </a:pPr>
            <a:r>
              <a:rPr lang="en" sz="2000">
                <a:solidFill>
                  <a:srgbClr val="34C848"/>
                </a:solidFill>
              </a:rPr>
              <a:t>Zamir</a:t>
            </a:r>
            <a:r>
              <a:rPr lang="en" sz="2000">
                <a:solidFill>
                  <a:srgbClr val="ADADAD"/>
                </a:solidFill>
              </a:rPr>
              <a:t> Barbosa</a:t>
            </a:r>
            <a:endParaRPr sz="2000">
              <a:solidFill>
                <a:srgbClr val="ADADAD"/>
              </a:solidFill>
            </a:endParaRPr>
          </a:p>
          <a:p>
            <a:pPr indent="0" lvl="0" marL="0" rtl="0" algn="ctr">
              <a:spcBef>
                <a:spcPts val="1200"/>
              </a:spcBef>
              <a:spcAft>
                <a:spcPts val="0"/>
              </a:spcAft>
              <a:buNone/>
            </a:pPr>
            <a:r>
              <a:t/>
            </a:r>
            <a:endParaRPr sz="2000">
              <a:solidFill>
                <a:srgbClr val="ADADAD"/>
              </a:solidFill>
            </a:endParaRPr>
          </a:p>
          <a:p>
            <a:pPr indent="0" lvl="0" marL="0" rtl="0" algn="ctr">
              <a:spcBef>
                <a:spcPts val="1200"/>
              </a:spcBef>
              <a:spcAft>
                <a:spcPts val="0"/>
              </a:spcAft>
              <a:buNone/>
            </a:pPr>
            <a:r>
              <a:t/>
            </a:r>
            <a:endParaRPr sz="2000"/>
          </a:p>
          <a:p>
            <a:pPr indent="0" lvl="0" marL="0" rtl="0" algn="ctr">
              <a:spcBef>
                <a:spcPts val="1200"/>
              </a:spcBef>
              <a:spcAft>
                <a:spcPts val="1200"/>
              </a:spcAft>
              <a:buNone/>
            </a:pPr>
            <a:r>
              <a:t/>
            </a:r>
            <a:endParaRPr sz="2000"/>
          </a:p>
        </p:txBody>
      </p:sp>
      <p:pic>
        <p:nvPicPr>
          <p:cNvPr id="68" name="Google Shape;68;p15"/>
          <p:cNvPicPr preferRelativeResize="0"/>
          <p:nvPr/>
        </p:nvPicPr>
        <p:blipFill>
          <a:blip r:embed="rId3">
            <a:alphaModFix/>
          </a:blip>
          <a:stretch>
            <a:fillRect/>
          </a:stretch>
        </p:blipFill>
        <p:spPr>
          <a:xfrm>
            <a:off x="2955463" y="3400622"/>
            <a:ext cx="534301" cy="566721"/>
          </a:xfrm>
          <a:prstGeom prst="rect">
            <a:avLst/>
          </a:prstGeom>
          <a:noFill/>
          <a:ln>
            <a:noFill/>
          </a:ln>
        </p:spPr>
      </p:pic>
      <p:pic>
        <p:nvPicPr>
          <p:cNvPr id="69" name="Google Shape;69;p15"/>
          <p:cNvPicPr preferRelativeResize="0"/>
          <p:nvPr/>
        </p:nvPicPr>
        <p:blipFill>
          <a:blip r:embed="rId4">
            <a:alphaModFix/>
          </a:blip>
          <a:stretch>
            <a:fillRect/>
          </a:stretch>
        </p:blipFill>
        <p:spPr>
          <a:xfrm>
            <a:off x="2996875" y="1499275"/>
            <a:ext cx="534301" cy="356200"/>
          </a:xfrm>
          <a:prstGeom prst="rect">
            <a:avLst/>
          </a:prstGeom>
          <a:noFill/>
          <a:ln>
            <a:noFill/>
          </a:ln>
        </p:spPr>
      </p:pic>
      <p:pic>
        <p:nvPicPr>
          <p:cNvPr id="70" name="Google Shape;70;p15"/>
          <p:cNvPicPr preferRelativeResize="0"/>
          <p:nvPr/>
        </p:nvPicPr>
        <p:blipFill>
          <a:blip r:embed="rId5">
            <a:alphaModFix/>
          </a:blip>
          <a:stretch>
            <a:fillRect/>
          </a:stretch>
        </p:blipFill>
        <p:spPr>
          <a:xfrm>
            <a:off x="5619175" y="1966550"/>
            <a:ext cx="771414" cy="433924"/>
          </a:xfrm>
          <a:prstGeom prst="rect">
            <a:avLst/>
          </a:prstGeom>
          <a:noFill/>
          <a:ln>
            <a:noFill/>
          </a:ln>
        </p:spPr>
      </p:pic>
      <p:pic>
        <p:nvPicPr>
          <p:cNvPr id="71" name="Google Shape;71;p15"/>
          <p:cNvPicPr preferRelativeResize="0"/>
          <p:nvPr/>
        </p:nvPicPr>
        <p:blipFill>
          <a:blip r:embed="rId6">
            <a:alphaModFix/>
          </a:blip>
          <a:stretch>
            <a:fillRect/>
          </a:stretch>
        </p:blipFill>
        <p:spPr>
          <a:xfrm>
            <a:off x="2955475" y="2356425"/>
            <a:ext cx="617102" cy="617102"/>
          </a:xfrm>
          <a:prstGeom prst="rect">
            <a:avLst/>
          </a:prstGeom>
          <a:noFill/>
          <a:ln>
            <a:noFill/>
          </a:ln>
        </p:spPr>
      </p:pic>
      <p:pic>
        <p:nvPicPr>
          <p:cNvPr id="72" name="Google Shape;72;p15"/>
          <p:cNvPicPr preferRelativeResize="0"/>
          <p:nvPr/>
        </p:nvPicPr>
        <p:blipFill rotWithShape="1">
          <a:blip r:embed="rId7">
            <a:alphaModFix/>
          </a:blip>
          <a:srcRect b="27529" l="0" r="0" t="5584"/>
          <a:stretch/>
        </p:blipFill>
        <p:spPr>
          <a:xfrm>
            <a:off x="5619175" y="3866700"/>
            <a:ext cx="667376" cy="734798"/>
          </a:xfrm>
          <a:prstGeom prst="rect">
            <a:avLst/>
          </a:prstGeom>
          <a:noFill/>
          <a:ln>
            <a:noFill/>
          </a:ln>
        </p:spPr>
      </p:pic>
      <p:pic>
        <p:nvPicPr>
          <p:cNvPr id="73" name="Google Shape;73;p15"/>
          <p:cNvPicPr preferRelativeResize="0"/>
          <p:nvPr/>
        </p:nvPicPr>
        <p:blipFill>
          <a:blip r:embed="rId8">
            <a:alphaModFix/>
          </a:blip>
          <a:stretch>
            <a:fillRect/>
          </a:stretch>
        </p:blipFill>
        <p:spPr>
          <a:xfrm>
            <a:off x="5557926" y="2762529"/>
            <a:ext cx="771424" cy="6880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C848"/>
                </a:solidFill>
              </a:rPr>
              <a:t>Background Section</a:t>
            </a:r>
            <a:endParaRPr>
              <a:solidFill>
                <a:srgbClr val="34C848"/>
              </a:solidFill>
            </a:endParaRPr>
          </a:p>
        </p:txBody>
      </p:sp>
      <p:sp>
        <p:nvSpPr>
          <p:cNvPr id="79" name="Google Shape;79;p16"/>
          <p:cNvSpPr txBox="1"/>
          <p:nvPr>
            <p:ph idx="1" type="body"/>
          </p:nvPr>
        </p:nvSpPr>
        <p:spPr>
          <a:xfrm>
            <a:off x="311700" y="1076275"/>
            <a:ext cx="8520600" cy="1172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300"/>
              <a:t>Some of our group members had the opportunity to learn about electronics through relevant ECE courses and with hands on experience tinkering with electronic components.</a:t>
            </a:r>
            <a:endParaRPr sz="1300"/>
          </a:p>
          <a:p>
            <a:pPr indent="0" lvl="0" marL="0" rtl="0" algn="l">
              <a:lnSpc>
                <a:spcPct val="105000"/>
              </a:lnSpc>
              <a:spcBef>
                <a:spcPts val="1200"/>
              </a:spcBef>
              <a:spcAft>
                <a:spcPts val="0"/>
              </a:spcAft>
              <a:buSzPts val="275"/>
              <a:buNone/>
            </a:pPr>
            <a:r>
              <a:rPr lang="en" sz="1300"/>
              <a:t>A majority of the group members are also taking Web Engineering I, while one group member has completed the course, which will provide experience with working on the mobile application needed for the drone.</a:t>
            </a:r>
            <a:endParaRPr sz="1300"/>
          </a:p>
          <a:p>
            <a:pPr indent="0" lvl="0" marL="0" rtl="0" algn="l">
              <a:lnSpc>
                <a:spcPct val="105000"/>
              </a:lnSpc>
              <a:spcBef>
                <a:spcPts val="1200"/>
              </a:spcBef>
              <a:spcAft>
                <a:spcPts val="0"/>
              </a:spcAft>
              <a:buSzPts val="275"/>
              <a:buNone/>
            </a:pPr>
            <a:r>
              <a:t/>
            </a:r>
            <a:endParaRPr sz="1300"/>
          </a:p>
          <a:p>
            <a:pPr indent="0" lvl="0" marL="0" rtl="0" algn="l">
              <a:lnSpc>
                <a:spcPct val="105000"/>
              </a:lnSpc>
              <a:spcBef>
                <a:spcPts val="1200"/>
              </a:spcBef>
              <a:spcAft>
                <a:spcPts val="0"/>
              </a:spcAft>
              <a:buSzPts val="275"/>
              <a:buNone/>
            </a:pPr>
            <a:r>
              <a:t/>
            </a:r>
            <a:endParaRPr sz="1300"/>
          </a:p>
          <a:p>
            <a:pPr indent="0" lvl="0" marL="0" rtl="0" algn="l">
              <a:lnSpc>
                <a:spcPct val="105000"/>
              </a:lnSpc>
              <a:spcBef>
                <a:spcPts val="1200"/>
              </a:spcBef>
              <a:spcAft>
                <a:spcPts val="1200"/>
              </a:spcAft>
              <a:buSzPts val="275"/>
              <a:buNone/>
            </a:pPr>
            <a:r>
              <a:t/>
            </a:r>
            <a:endParaRPr sz="1300"/>
          </a:p>
        </p:txBody>
      </p:sp>
      <p:sp>
        <p:nvSpPr>
          <p:cNvPr id="80" name="Google Shape;80;p16"/>
          <p:cNvSpPr txBox="1"/>
          <p:nvPr/>
        </p:nvSpPr>
        <p:spPr>
          <a:xfrm>
            <a:off x="311700" y="2276375"/>
            <a:ext cx="8520600" cy="26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4C848"/>
                </a:solidFill>
              </a:rPr>
              <a:t>&lt;</a:t>
            </a:r>
            <a:r>
              <a:rPr lang="en" sz="1200">
                <a:solidFill>
                  <a:srgbClr val="34C848"/>
                </a:solidFill>
              </a:rPr>
              <a:t>Inderjit&gt;</a:t>
            </a:r>
            <a:r>
              <a:rPr lang="en" sz="1200">
                <a:solidFill>
                  <a:schemeClr val="lt2"/>
                </a:solidFill>
              </a:rPr>
              <a:t>  Experience in Java, C++, HTML, CSS, JavaScript, PHP, and MySQL.</a:t>
            </a:r>
            <a:endParaRPr sz="1200">
              <a:solidFill>
                <a:schemeClr val="lt2"/>
              </a:solidFill>
            </a:endParaRPr>
          </a:p>
          <a:p>
            <a:pPr indent="0" lvl="0" marL="0" rtl="0" algn="l">
              <a:lnSpc>
                <a:spcPct val="115000"/>
              </a:lnSpc>
              <a:spcBef>
                <a:spcPts val="1200"/>
              </a:spcBef>
              <a:spcAft>
                <a:spcPts val="0"/>
              </a:spcAft>
              <a:buNone/>
            </a:pPr>
            <a:r>
              <a:rPr lang="en" sz="1200">
                <a:solidFill>
                  <a:srgbClr val="34C848"/>
                </a:solidFill>
              </a:rPr>
              <a:t>&lt;Ivan&gt;</a:t>
            </a:r>
            <a:r>
              <a:rPr lang="en" sz="1200">
                <a:solidFill>
                  <a:schemeClr val="lt2"/>
                </a:solidFill>
              </a:rPr>
              <a:t>   Experience in Java,C/C++, Python and a bit of React.js. Have worked with machine learning libraries/frameworks, such as Sci-kit Learn, Pandas, Keras, Tensorflow, Seaborn, Matplotlib, and a bit of OpenCV. Currently learning C# and Flutter for graphical user interfaces and computer network software.</a:t>
            </a:r>
            <a:endParaRPr sz="1200">
              <a:solidFill>
                <a:schemeClr val="lt2"/>
              </a:solidFill>
            </a:endParaRPr>
          </a:p>
          <a:p>
            <a:pPr indent="0" lvl="0" marL="0" rtl="0" algn="l">
              <a:lnSpc>
                <a:spcPct val="115000"/>
              </a:lnSpc>
              <a:spcBef>
                <a:spcPts val="1200"/>
              </a:spcBef>
              <a:spcAft>
                <a:spcPts val="0"/>
              </a:spcAft>
              <a:buNone/>
            </a:pPr>
            <a:r>
              <a:rPr lang="en" sz="1200">
                <a:solidFill>
                  <a:srgbClr val="34C848"/>
                </a:solidFill>
              </a:rPr>
              <a:t>&lt;Jarrett&gt;</a:t>
            </a:r>
            <a:r>
              <a:rPr lang="en" sz="1200">
                <a:solidFill>
                  <a:schemeClr val="lt2"/>
                </a:solidFill>
              </a:rPr>
              <a:t>  Experience in Java, C++, C. Currently learning HTML, CSS, JavaScript, Python and MySQL. </a:t>
            </a:r>
            <a:endParaRPr sz="1200">
              <a:solidFill>
                <a:schemeClr val="lt2"/>
              </a:solidFill>
            </a:endParaRPr>
          </a:p>
          <a:p>
            <a:pPr indent="0" lvl="0" marL="0" rtl="0" algn="l">
              <a:lnSpc>
                <a:spcPct val="115000"/>
              </a:lnSpc>
              <a:spcBef>
                <a:spcPts val="1200"/>
              </a:spcBef>
              <a:spcAft>
                <a:spcPts val="0"/>
              </a:spcAft>
              <a:buNone/>
            </a:pPr>
            <a:r>
              <a:rPr lang="en" sz="1200">
                <a:solidFill>
                  <a:srgbClr val="34C848"/>
                </a:solidFill>
              </a:rPr>
              <a:t>&lt;Keith&gt; </a:t>
            </a:r>
            <a:r>
              <a:rPr lang="en" sz="1200">
                <a:solidFill>
                  <a:srgbClr val="ADADAD"/>
                </a:solidFill>
              </a:rPr>
              <a:t> C++, C,  Java. </a:t>
            </a:r>
            <a:r>
              <a:rPr lang="en" sz="1200">
                <a:solidFill>
                  <a:srgbClr val="ADADAD"/>
                </a:solidFill>
                <a:latin typeface="Roboto"/>
                <a:ea typeface="Roboto"/>
                <a:cs typeface="Roboto"/>
                <a:sym typeface="Roboto"/>
              </a:rPr>
              <a:t>Applied practical knowledge of electronics.</a:t>
            </a:r>
            <a:endParaRPr sz="1200">
              <a:solidFill>
                <a:schemeClr val="lt2"/>
              </a:solidFill>
            </a:endParaRPr>
          </a:p>
          <a:p>
            <a:pPr indent="0" lvl="0" marL="0" rtl="0" algn="l">
              <a:lnSpc>
                <a:spcPct val="115000"/>
              </a:lnSpc>
              <a:spcBef>
                <a:spcPts val="1200"/>
              </a:spcBef>
              <a:spcAft>
                <a:spcPts val="0"/>
              </a:spcAft>
              <a:buNone/>
            </a:pPr>
            <a:r>
              <a:rPr lang="en" sz="1200">
                <a:solidFill>
                  <a:srgbClr val="34C848"/>
                </a:solidFill>
              </a:rPr>
              <a:t>&lt;Peter&gt; </a:t>
            </a:r>
            <a:r>
              <a:rPr lang="en" sz="1200">
                <a:solidFill>
                  <a:schemeClr val="lt2"/>
                </a:solidFill>
              </a:rPr>
              <a:t> Experience in Java, C, Python. Currently re/learning HTML, CSS, JavaScript, and MySQL</a:t>
            </a:r>
            <a:endParaRPr sz="1200">
              <a:solidFill>
                <a:schemeClr val="lt2"/>
              </a:solidFill>
            </a:endParaRPr>
          </a:p>
          <a:p>
            <a:pPr indent="0" lvl="0" marL="0" rtl="0" algn="l">
              <a:lnSpc>
                <a:spcPct val="115000"/>
              </a:lnSpc>
              <a:spcBef>
                <a:spcPts val="1200"/>
              </a:spcBef>
              <a:spcAft>
                <a:spcPts val="0"/>
              </a:spcAft>
              <a:buNone/>
            </a:pPr>
            <a:r>
              <a:rPr lang="en" sz="1200">
                <a:solidFill>
                  <a:srgbClr val="34C848"/>
                </a:solidFill>
              </a:rPr>
              <a:t>&lt;Zamir&gt;</a:t>
            </a:r>
            <a:r>
              <a:rPr lang="en" sz="1200">
                <a:solidFill>
                  <a:schemeClr val="lt2"/>
                </a:solidFill>
              </a:rPr>
              <a:t>  C, C++, Python, Java. Passionate interest in electronics.</a:t>
            </a:r>
            <a:endParaRPr sz="1200">
              <a:solidFill>
                <a:schemeClr val="lt2"/>
              </a:solidFill>
            </a:endParaRPr>
          </a:p>
          <a:p>
            <a:pPr indent="0" lvl="0" marL="0" rtl="0" algn="l">
              <a:lnSpc>
                <a:spcPct val="115000"/>
              </a:lnSpc>
              <a:spcBef>
                <a:spcPts val="1200"/>
              </a:spcBef>
              <a:spcAft>
                <a:spcPts val="1200"/>
              </a:spcAft>
              <a:buNone/>
            </a:pPr>
            <a:r>
              <a:t/>
            </a:r>
            <a:endParaRPr sz="800">
              <a:solidFill>
                <a:srgbClr val="ADADAD"/>
              </a:solidFill>
            </a:endParaRPr>
          </a:p>
        </p:txBody>
      </p:sp>
      <p:cxnSp>
        <p:nvCxnSpPr>
          <p:cNvPr id="81" name="Google Shape;81;p16"/>
          <p:cNvCxnSpPr/>
          <p:nvPr/>
        </p:nvCxnSpPr>
        <p:spPr>
          <a:xfrm flipH="1" rot="10800000">
            <a:off x="499725" y="2259900"/>
            <a:ext cx="7930500" cy="9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C848"/>
                </a:solidFill>
              </a:rPr>
              <a:t>Project Summary</a:t>
            </a:r>
            <a:endParaRPr>
              <a:solidFill>
                <a:srgbClr val="34C848"/>
              </a:solidFill>
            </a:endParaRPr>
          </a:p>
        </p:txBody>
      </p:sp>
      <p:sp>
        <p:nvSpPr>
          <p:cNvPr id="87" name="Google Shape;87;p17"/>
          <p:cNvSpPr txBox="1"/>
          <p:nvPr>
            <p:ph idx="1" type="body"/>
          </p:nvPr>
        </p:nvSpPr>
        <p:spPr>
          <a:xfrm>
            <a:off x="311700" y="12286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800">
                <a:solidFill>
                  <a:srgbClr val="34C848"/>
                </a:solidFill>
              </a:rPr>
              <a:t>AeroGotchi </a:t>
            </a:r>
            <a:r>
              <a:rPr lang="en" sz="6800">
                <a:solidFill>
                  <a:srgbClr val="ADADAD"/>
                </a:solidFill>
              </a:rPr>
              <a:t>is a drone pet that adopts the digital pet format inspired by games like Tamagotchi. We will be creating a mobile application that combines drone controls and game mechanics into a single unit. Thus, we will be building a Tamagotchi-like game within the app that has pet responsibilities like feeding, walking, and playing. Along with those mechanics, we </a:t>
            </a:r>
            <a:r>
              <a:rPr lang="en" sz="6800">
                <a:solidFill>
                  <a:srgbClr val="ADADAD"/>
                </a:solidFill>
              </a:rPr>
              <a:t>intend</a:t>
            </a:r>
            <a:r>
              <a:rPr lang="en" sz="6800">
                <a:solidFill>
                  <a:srgbClr val="ADADAD"/>
                </a:solidFill>
              </a:rPr>
              <a:t> to integrate autonomous flight hardware to support </a:t>
            </a:r>
            <a:r>
              <a:rPr lang="en" sz="6800">
                <a:solidFill>
                  <a:srgbClr val="34C848"/>
                </a:solidFill>
              </a:rPr>
              <a:t>AeroGotchi</a:t>
            </a:r>
            <a:r>
              <a:rPr lang="en" sz="6800">
                <a:solidFill>
                  <a:srgbClr val="ADADAD"/>
                </a:solidFill>
              </a:rPr>
              <a:t>'s personality and adaptability to its environment and relationship with the user. Finally, we will be integrating image recognition technology to the drone to trigger drone maneuvers and for in-game purposes. </a:t>
            </a:r>
            <a:endParaRPr sz="6800">
              <a:solidFill>
                <a:srgbClr val="ADADAD"/>
              </a:solidFill>
            </a:endParaRPr>
          </a:p>
          <a:p>
            <a:pPr indent="0" lvl="0" marL="0" rtl="0" algn="l">
              <a:spcBef>
                <a:spcPts val="1200"/>
              </a:spcBef>
              <a:spcAft>
                <a:spcPts val="0"/>
              </a:spcAft>
              <a:buNone/>
            </a:pPr>
            <a:r>
              <a:t/>
            </a:r>
            <a:endParaRPr sz="6800">
              <a:solidFill>
                <a:srgbClr val="ADADAD"/>
              </a:solidFill>
            </a:endParaRPr>
          </a:p>
          <a:p>
            <a:pPr indent="0" lvl="0" marL="0" rtl="0" algn="l">
              <a:spcBef>
                <a:spcPts val="1200"/>
              </a:spcBef>
              <a:spcAft>
                <a:spcPts val="0"/>
              </a:spcAft>
              <a:buNone/>
            </a:pPr>
            <a:r>
              <a:t/>
            </a:r>
            <a:endParaRPr>
              <a:solidFill>
                <a:srgbClr val="ADADAD"/>
              </a:solidFill>
            </a:endParaRPr>
          </a:p>
          <a:p>
            <a:pPr indent="0" lvl="0" marL="0" rtl="0" algn="l">
              <a:spcBef>
                <a:spcPts val="1200"/>
              </a:spcBef>
              <a:spcAft>
                <a:spcPts val="0"/>
              </a:spcAft>
              <a:buNone/>
            </a:pPr>
            <a:r>
              <a:t/>
            </a:r>
            <a:endParaRPr>
              <a:solidFill>
                <a:srgbClr val="ADADAD"/>
              </a:solidFill>
            </a:endParaRPr>
          </a:p>
          <a:p>
            <a:pPr indent="0" lvl="0" marL="0" rtl="0" algn="l">
              <a:spcBef>
                <a:spcPts val="1200"/>
              </a:spcBef>
              <a:spcAft>
                <a:spcPts val="1200"/>
              </a:spcAft>
              <a:buNone/>
            </a:pPr>
            <a:r>
              <a:t/>
            </a:r>
            <a:endParaRPr>
              <a:solidFill>
                <a:srgbClr val="ADADA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C848"/>
                </a:solidFill>
              </a:rPr>
              <a:t>Project Importance</a:t>
            </a:r>
            <a:endParaRPr>
              <a:solidFill>
                <a:srgbClr val="34C848"/>
              </a:solidFill>
            </a:endParaRPr>
          </a:p>
        </p:txBody>
      </p:sp>
      <p:sp>
        <p:nvSpPr>
          <p:cNvPr id="93" name="Google Shape;93;p18"/>
          <p:cNvSpPr txBox="1"/>
          <p:nvPr>
            <p:ph idx="1" type="body"/>
          </p:nvPr>
        </p:nvSpPr>
        <p:spPr>
          <a:xfrm>
            <a:off x="311700" y="12286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ADADAD"/>
                </a:solidFill>
              </a:rPr>
              <a:t>This </a:t>
            </a:r>
            <a:r>
              <a:rPr lang="en">
                <a:solidFill>
                  <a:srgbClr val="34C848"/>
                </a:solidFill>
              </a:rPr>
              <a:t>AeroGotchi</a:t>
            </a:r>
            <a:r>
              <a:rPr lang="en">
                <a:solidFill>
                  <a:srgbClr val="34C848"/>
                </a:solidFill>
              </a:rPr>
              <a:t> </a:t>
            </a:r>
            <a:r>
              <a:rPr lang="en">
                <a:solidFill>
                  <a:srgbClr val="ADADAD"/>
                </a:solidFill>
              </a:rPr>
              <a:t>project addresses several needs, from entertainment, companionship and mental health to future technological innovation. </a:t>
            </a:r>
            <a:endParaRPr>
              <a:solidFill>
                <a:srgbClr val="ADADAD"/>
              </a:solidFill>
            </a:endParaRPr>
          </a:p>
          <a:p>
            <a:pPr indent="0" lvl="0" marL="0" rtl="0" algn="l">
              <a:spcBef>
                <a:spcPts val="1200"/>
              </a:spcBef>
              <a:spcAft>
                <a:spcPts val="0"/>
              </a:spcAft>
              <a:buNone/>
            </a:pPr>
            <a:r>
              <a:rPr lang="en">
                <a:solidFill>
                  <a:srgbClr val="ADADAD"/>
                </a:solidFill>
              </a:rPr>
              <a:t>Its potential impact extends beyond the individual user to influence how we interact with technology and the beginning of our relationships with AI-driven devices.</a:t>
            </a:r>
            <a:endParaRPr>
              <a:solidFill>
                <a:srgbClr val="ADADAD"/>
              </a:solidFill>
            </a:endParaRPr>
          </a:p>
          <a:p>
            <a:pPr indent="0" lvl="0" marL="0" rtl="0" algn="l">
              <a:spcBef>
                <a:spcPts val="1200"/>
              </a:spcBef>
              <a:spcAft>
                <a:spcPts val="0"/>
              </a:spcAft>
              <a:buNone/>
            </a:pPr>
            <a:r>
              <a:rPr lang="en">
                <a:solidFill>
                  <a:srgbClr val="ADADAD"/>
                </a:solidFill>
              </a:rPr>
              <a:t>Working with a drone is a new experience for everyone in the group and it’s an idea that everyone is passionate and excited about. With the thriving popularity of AI with applications, such as ChatGPT, working and gaining experience with AI can help us land jobs in the future and look impressive on our resumes.</a:t>
            </a:r>
            <a:endParaRPr>
              <a:solidFill>
                <a:srgbClr val="ADADAD"/>
              </a:solidFill>
            </a:endParaRPr>
          </a:p>
          <a:p>
            <a:pPr indent="0" lvl="0" marL="0" rtl="0" algn="l">
              <a:spcBef>
                <a:spcPts val="1200"/>
              </a:spcBef>
              <a:spcAft>
                <a:spcPts val="1200"/>
              </a:spcAft>
              <a:buNone/>
            </a:pPr>
            <a:r>
              <a:t/>
            </a:r>
            <a:endParaRPr>
              <a:solidFill>
                <a:srgbClr val="ADADA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C848"/>
                </a:solidFill>
              </a:rPr>
              <a:t>Project Impact</a:t>
            </a:r>
            <a:endParaRPr>
              <a:solidFill>
                <a:srgbClr val="34C848"/>
              </a:solidFill>
            </a:endParaRPr>
          </a:p>
        </p:txBody>
      </p:sp>
      <p:sp>
        <p:nvSpPr>
          <p:cNvPr id="99" name="Google Shape;99;p19"/>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DADAD"/>
                </a:solidFill>
              </a:rPr>
              <a:t>The </a:t>
            </a:r>
            <a:r>
              <a:rPr lang="en">
                <a:solidFill>
                  <a:srgbClr val="34C848"/>
                </a:solidFill>
              </a:rPr>
              <a:t>AeroGotchi</a:t>
            </a:r>
            <a:r>
              <a:rPr lang="en">
                <a:solidFill>
                  <a:srgbClr val="ADADAD"/>
                </a:solidFill>
              </a:rPr>
              <a:t> project can make our lives more enjoyable while simultaneously making advances in autonomous drone technology.</a:t>
            </a:r>
            <a:endParaRPr>
              <a:solidFill>
                <a:srgbClr val="ADADAD"/>
              </a:solidFill>
            </a:endParaRPr>
          </a:p>
          <a:p>
            <a:pPr indent="0" lvl="0" marL="0" rtl="0" algn="l">
              <a:spcBef>
                <a:spcPts val="1200"/>
              </a:spcBef>
              <a:spcAft>
                <a:spcPts val="0"/>
              </a:spcAft>
              <a:buNone/>
            </a:pPr>
            <a:r>
              <a:rPr lang="en">
                <a:solidFill>
                  <a:srgbClr val="34C848"/>
                </a:solidFill>
              </a:rPr>
              <a:t>AeroGotchi </a:t>
            </a:r>
            <a:r>
              <a:rPr lang="en">
                <a:solidFill>
                  <a:srgbClr val="ADADAD"/>
                </a:solidFill>
              </a:rPr>
              <a:t>offers the delightful experience of having a bonding experience with your companion without the usual</a:t>
            </a:r>
            <a:r>
              <a:rPr lang="en">
                <a:solidFill>
                  <a:srgbClr val="ADADAD"/>
                </a:solidFill>
              </a:rPr>
              <a:t> </a:t>
            </a:r>
            <a:r>
              <a:rPr lang="en">
                <a:solidFill>
                  <a:srgbClr val="ADADAD"/>
                </a:solidFill>
              </a:rPr>
              <a:t>responsibilities of feeding, cleaning up after, and walking them.</a:t>
            </a:r>
            <a:endParaRPr>
              <a:solidFill>
                <a:srgbClr val="ADADAD"/>
              </a:solidFill>
            </a:endParaRPr>
          </a:p>
          <a:p>
            <a:pPr indent="0" lvl="0" marL="0" rtl="0" algn="l">
              <a:spcBef>
                <a:spcPts val="1200"/>
              </a:spcBef>
              <a:spcAft>
                <a:spcPts val="0"/>
              </a:spcAft>
              <a:buNone/>
            </a:pPr>
            <a:r>
              <a:rPr lang="en">
                <a:solidFill>
                  <a:srgbClr val="ADADAD"/>
                </a:solidFill>
              </a:rPr>
              <a:t>It may serve as a building block for our inevitable relationship with AI-driven devices.</a:t>
            </a:r>
            <a:endParaRPr>
              <a:solidFill>
                <a:srgbClr val="ADADAD"/>
              </a:solidFill>
            </a:endParaRPr>
          </a:p>
          <a:p>
            <a:pPr indent="0" lvl="0" marL="0" rtl="0" algn="l">
              <a:spcBef>
                <a:spcPts val="1200"/>
              </a:spcBef>
              <a:spcAft>
                <a:spcPts val="1200"/>
              </a:spcAft>
              <a:buNone/>
            </a:pPr>
            <a:r>
              <a:t/>
            </a:r>
            <a:endParaRPr>
              <a:solidFill>
                <a:srgbClr val="ADADA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C848"/>
                </a:solidFill>
              </a:rPr>
              <a:t>Project Approach</a:t>
            </a:r>
            <a:endParaRPr>
              <a:solidFill>
                <a:srgbClr val="34C848"/>
              </a:solidFill>
            </a:endParaRPr>
          </a:p>
        </p:txBody>
      </p:sp>
      <p:sp>
        <p:nvSpPr>
          <p:cNvPr id="105" name="Google Shape;105;p20"/>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DADAD"/>
                </a:solidFill>
              </a:rPr>
              <a:t>Programming a drone typically involves a combination of programming languages, depending on the specific drone hardware and software. We plan to use C/C++ and Python.</a:t>
            </a:r>
            <a:endParaRPr>
              <a:solidFill>
                <a:srgbClr val="ADADAD"/>
              </a:solidFill>
            </a:endParaRPr>
          </a:p>
          <a:p>
            <a:pPr indent="0" lvl="0" marL="0" rtl="0" algn="l">
              <a:spcBef>
                <a:spcPts val="1200"/>
              </a:spcBef>
              <a:spcAft>
                <a:spcPts val="0"/>
              </a:spcAft>
              <a:buNone/>
            </a:pPr>
            <a:r>
              <a:rPr lang="en">
                <a:solidFill>
                  <a:srgbClr val="ADADAD"/>
                </a:solidFill>
              </a:rPr>
              <a:t>To develop our app for controlling and interacting with the drone, we intend to explore several cross-platform options, including Maui, React Native, Flutter, and Unity 3D.</a:t>
            </a:r>
            <a:endParaRPr>
              <a:solidFill>
                <a:srgbClr val="ADADAD"/>
              </a:solidFill>
            </a:endParaRPr>
          </a:p>
          <a:p>
            <a:pPr indent="0" lvl="0" marL="0" rtl="0" algn="l">
              <a:spcBef>
                <a:spcPts val="1200"/>
              </a:spcBef>
              <a:spcAft>
                <a:spcPts val="0"/>
              </a:spcAft>
              <a:buNone/>
            </a:pPr>
            <a:r>
              <a:t/>
            </a:r>
            <a:endParaRPr>
              <a:solidFill>
                <a:srgbClr val="ADADAD"/>
              </a:solidFill>
            </a:endParaRPr>
          </a:p>
          <a:p>
            <a:pPr indent="0" lvl="0" marL="0" rtl="0" algn="l">
              <a:spcBef>
                <a:spcPts val="1200"/>
              </a:spcBef>
              <a:spcAft>
                <a:spcPts val="1200"/>
              </a:spcAft>
              <a:buNone/>
            </a:pPr>
            <a:r>
              <a:t/>
            </a:r>
            <a:endParaRPr>
              <a:solidFill>
                <a:srgbClr val="ADADA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solidFill>
                  <a:srgbClr val="34C848"/>
                </a:solidFill>
              </a:rPr>
              <a:t>Questions?</a:t>
            </a:r>
            <a:endParaRPr sz="3620">
              <a:solidFill>
                <a:srgbClr val="34C848"/>
              </a:solidFill>
            </a:endParaRPr>
          </a:p>
        </p:txBody>
      </p:sp>
      <p:sp>
        <p:nvSpPr>
          <p:cNvPr id="111" name="Google Shape;111;p21"/>
          <p:cNvSpPr txBox="1"/>
          <p:nvPr>
            <p:ph idx="1" type="body"/>
          </p:nvPr>
        </p:nvSpPr>
        <p:spPr>
          <a:xfrm>
            <a:off x="311700" y="1178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