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1" r:id="rId1"/>
  </p:sldMasterIdLst>
  <p:notesMasterIdLst>
    <p:notesMasterId r:id="rId8"/>
  </p:notesMasterIdLst>
  <p:sldIdLst>
    <p:sldId id="258" r:id="rId2"/>
    <p:sldId id="395" r:id="rId3"/>
    <p:sldId id="396" r:id="rId4"/>
    <p:sldId id="397" r:id="rId5"/>
    <p:sldId id="394" r:id="rId6"/>
    <p:sldId id="39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9" autoAdjust="0"/>
    <p:restoredTop sz="86409" autoAdjust="0"/>
  </p:normalViewPr>
  <p:slideViewPr>
    <p:cSldViewPr snapToGrid="0" showGuides="1">
      <p:cViewPr varScale="1">
        <p:scale>
          <a:sx n="80" d="100"/>
          <a:sy n="80" d="100"/>
        </p:scale>
        <p:origin x="-107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1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9BA66-DE22-4E4D-BC52-F9B612668D91}" type="datetimeFigureOut">
              <a:rPr lang="en-US" smtClean="0"/>
              <a:pPr/>
              <a:t>6/28/2010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64BA6-B32D-4B2D-811B-ED9F3B49A29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4175" y="981075"/>
            <a:ext cx="7772400" cy="1571625"/>
          </a:xfrm>
        </p:spPr>
        <p:txBody>
          <a:bodyPr anchor="ctr"/>
          <a:lstStyle>
            <a:lvl1pPr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4175" y="4418013"/>
            <a:ext cx="7861300" cy="585787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38772" y="1584325"/>
            <a:ext cx="5484578" cy="2214563"/>
          </a:xfrm>
        </p:spPr>
        <p:txBody>
          <a:bodyPr vert="eaVert"/>
          <a:lstStyle>
            <a:lvl1pPr>
              <a:buFontTx/>
              <a:buNone/>
              <a:defRPr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4500" y="127000"/>
            <a:ext cx="2228850" cy="3671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72111" y="127000"/>
            <a:ext cx="2769989" cy="3671888"/>
          </a:xfrm>
        </p:spPr>
        <p:txBody>
          <a:bodyPr vert="eaVert"/>
          <a:lstStyle>
            <a:lvl1pPr>
              <a:buFontTx/>
              <a:buNone/>
              <a:defRPr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640" y="1584325"/>
            <a:ext cx="8646160" cy="2214563"/>
          </a:xfrm>
        </p:spPr>
        <p:txBody>
          <a:bodyPr/>
          <a:lstStyle>
            <a:lvl1pPr>
              <a:buFontTx/>
              <a:buNone/>
              <a:defRPr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808C1-CE7E-4FF3-B7AC-C2093BFED3C8}" type="datetimeFigureOut">
              <a:rPr lang="en-US" smtClean="0"/>
              <a:pPr/>
              <a:t>6/28/2010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A6C153-38FD-458D-A050-38F14922EBF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950" y="1584325"/>
            <a:ext cx="4381500" cy="221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584325"/>
            <a:ext cx="4381500" cy="221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" y="127000"/>
            <a:ext cx="88709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584325"/>
            <a:ext cx="8915400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9pPr>
    </p:titleStyle>
    <p:bodyStyle>
      <a:lvl1pPr marL="460375" indent="-4603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Blip>
          <a:blip r:embed="rId15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855663" indent="-3937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Blip>
          <a:blip r:embed="rId15"/>
        </a:buBlip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2pPr>
      <a:lvl3pPr marL="1258888" indent="-40163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3pPr>
      <a:lvl4pPr marL="1595438" indent="-3349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4pPr>
      <a:lvl5pPr marL="1909763" indent="-30003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5pPr>
      <a:lvl6pPr marL="2366963" indent="-30003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6pPr>
      <a:lvl7pPr marL="2824163" indent="-30003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7pPr>
      <a:lvl8pPr marL="3281363" indent="-30003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8pPr>
      <a:lvl9pPr marL="3738563" indent="-30003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7095"/>
            <a:ext cx="8229600" cy="1143000"/>
          </a:xfrm>
        </p:spPr>
        <p:txBody>
          <a:bodyPr>
            <a:normAutofit/>
          </a:bodyPr>
          <a:lstStyle/>
          <a:p>
            <a:pPr marR="0" algn="ctr" rtl="0"/>
            <a:r>
              <a:rPr lang="en-US" dirty="0" smtClean="0"/>
              <a:t>Transforming the Application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our Layers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920" y="2071213"/>
            <a:ext cx="8646160" cy="1717393"/>
          </a:xfrm>
        </p:spPr>
        <p:txBody>
          <a:bodyPr/>
          <a:lstStyle/>
          <a:p>
            <a:r>
              <a:rPr lang="en-US" dirty="0" smtClean="0">
                <a:effectLst/>
              </a:rPr>
              <a:t>Convert the UI to  a Web application</a:t>
            </a:r>
          </a:p>
          <a:p>
            <a:r>
              <a:rPr lang="en-US" dirty="0" smtClean="0">
                <a:effectLst/>
              </a:rPr>
              <a:t>Use SQL Server for our data storage</a:t>
            </a:r>
          </a:p>
          <a:p>
            <a:r>
              <a:rPr lang="en-US" dirty="0" smtClean="0">
                <a:effectLst/>
              </a:rPr>
              <a:t>Convert business logic to use web services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640" y="1584325"/>
            <a:ext cx="8646160" cy="4376583"/>
          </a:xfrm>
        </p:spPr>
        <p:txBody>
          <a:bodyPr/>
          <a:lstStyle/>
          <a:p>
            <a:r>
              <a:rPr lang="en-US" dirty="0" smtClean="0"/>
              <a:t>The web page implements the view</a:t>
            </a:r>
          </a:p>
          <a:p>
            <a:r>
              <a:rPr lang="en-US" dirty="0" smtClean="0"/>
              <a:t>In the web page events, the controller is called to handle the input</a:t>
            </a:r>
          </a:p>
          <a:p>
            <a:r>
              <a:rPr lang="en-US" dirty="0" smtClean="0"/>
              <a:t>The controller calls the model to make the appropriate updates or fetches</a:t>
            </a:r>
          </a:p>
          <a:p>
            <a:r>
              <a:rPr lang="en-US" dirty="0" smtClean="0"/>
              <a:t>The view then updates the user interface</a:t>
            </a:r>
          </a:p>
          <a:p>
            <a:r>
              <a:rPr lang="en-US" dirty="0" smtClean="0"/>
              <a:t>The model is the same as before</a:t>
            </a:r>
          </a:p>
          <a:p>
            <a:r>
              <a:rPr lang="en-US" dirty="0" smtClean="0"/>
              <a:t>Rest of the application is unchanged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Relational Database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640" y="1584325"/>
            <a:ext cx="8646160" cy="3194721"/>
          </a:xfrm>
        </p:spPr>
        <p:txBody>
          <a:bodyPr/>
          <a:lstStyle/>
          <a:p>
            <a:r>
              <a:rPr lang="en-US" dirty="0" smtClean="0"/>
              <a:t>Very easy modification</a:t>
            </a:r>
          </a:p>
          <a:p>
            <a:r>
              <a:rPr lang="en-US" dirty="0" smtClean="0"/>
              <a:t>Write a ICustomerDataMapper implementation that uses SQL Server</a:t>
            </a:r>
          </a:p>
          <a:p>
            <a:r>
              <a:rPr lang="en-US" dirty="0" smtClean="0"/>
              <a:t>The Data Mapper and Repository layers </a:t>
            </a:r>
            <a:r>
              <a:rPr lang="en-US" smtClean="0"/>
              <a:t>automatically use that </a:t>
            </a:r>
            <a:r>
              <a:rPr lang="en-US" dirty="0" smtClean="0"/>
              <a:t>implementation</a:t>
            </a:r>
          </a:p>
          <a:p>
            <a:r>
              <a:rPr lang="en-US" dirty="0" smtClean="0"/>
              <a:t>Rest of the application is unchanged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640" y="1584325"/>
            <a:ext cx="8646160" cy="4376583"/>
          </a:xfrm>
        </p:spPr>
        <p:txBody>
          <a:bodyPr/>
          <a:lstStyle/>
          <a:p>
            <a:r>
              <a:rPr lang="en-US" dirty="0" smtClean="0"/>
              <a:t>Convert ICustomerManager to a WCF service interface</a:t>
            </a:r>
          </a:p>
          <a:p>
            <a:r>
              <a:rPr lang="en-US" dirty="0" smtClean="0"/>
              <a:t>Convert CustomerManager to a WCF service implementation class</a:t>
            </a:r>
          </a:p>
          <a:p>
            <a:r>
              <a:rPr lang="en-US" dirty="0" smtClean="0"/>
              <a:t>Generate a WCF client proxy</a:t>
            </a:r>
          </a:p>
          <a:p>
            <a:r>
              <a:rPr lang="en-US" dirty="0" smtClean="0"/>
              <a:t>Change the UI Model to use the proxy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50" y="1584325"/>
            <a:ext cx="8915400" cy="3785652"/>
          </a:xfrm>
        </p:spPr>
        <p:txBody>
          <a:bodyPr/>
          <a:lstStyle/>
          <a:p>
            <a:r>
              <a:rPr lang="en-US" dirty="0" smtClean="0"/>
              <a:t>Used existing layers to make application evolution </a:t>
            </a:r>
            <a:r>
              <a:rPr lang="en-US" smtClean="0"/>
              <a:t>very </a:t>
            </a:r>
            <a:r>
              <a:rPr lang="en-US" smtClean="0"/>
              <a:t>easy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sz="2800" dirty="0" smtClean="0"/>
              <a:t>Code cast has the details</a:t>
            </a:r>
          </a:p>
          <a:p>
            <a:r>
              <a:rPr lang="en-US" dirty="0" smtClean="0"/>
              <a:t>Explained the basics of interface based design</a:t>
            </a:r>
          </a:p>
          <a:p>
            <a:r>
              <a:rPr lang="en-US" dirty="0" smtClean="0"/>
              <a:t>Explained the basics of physical application design</a:t>
            </a:r>
          </a:p>
          <a:p>
            <a:r>
              <a:rPr lang="en-US" dirty="0" smtClean="0"/>
              <a:t>Explained the basics of partitioning and layering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bcast Template - MSDN">
  <a:themeElements>
    <a:clrScheme name="Webcast Template - MSDN 1">
      <a:dk1>
        <a:srgbClr val="000000"/>
      </a:dk1>
      <a:lt1>
        <a:srgbClr val="FFFFFF"/>
      </a:lt1>
      <a:dk2>
        <a:srgbClr val="00478E"/>
      </a:dk2>
      <a:lt2>
        <a:srgbClr val="FFD34F"/>
      </a:lt2>
      <a:accent1>
        <a:srgbClr val="FCEB98"/>
      </a:accent1>
      <a:accent2>
        <a:srgbClr val="EB7C35"/>
      </a:accent2>
      <a:accent3>
        <a:srgbClr val="AAB1C6"/>
      </a:accent3>
      <a:accent4>
        <a:srgbClr val="DADADA"/>
      </a:accent4>
      <a:accent5>
        <a:srgbClr val="FDF3CA"/>
      </a:accent5>
      <a:accent6>
        <a:srgbClr val="D5702F"/>
      </a:accent6>
      <a:hlink>
        <a:srgbClr val="FFCC00"/>
      </a:hlink>
      <a:folHlink>
        <a:srgbClr val="6294CD"/>
      </a:folHlink>
    </a:clrScheme>
    <a:fontScheme name="Webcast Template - MSD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Franklin Gothic Mediu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Franklin Gothic Medium" pitchFamily="34" charset="0"/>
          </a:defRPr>
        </a:defPPr>
      </a:lstStyle>
    </a:lnDef>
  </a:objectDefaults>
  <a:extraClrSchemeLst>
    <a:extraClrScheme>
      <a:clrScheme name="Webcast Template - MSDN 1">
        <a:dk1>
          <a:srgbClr val="000000"/>
        </a:dk1>
        <a:lt1>
          <a:srgbClr val="FFFFFF"/>
        </a:lt1>
        <a:dk2>
          <a:srgbClr val="00478E"/>
        </a:dk2>
        <a:lt2>
          <a:srgbClr val="FFD34F"/>
        </a:lt2>
        <a:accent1>
          <a:srgbClr val="FCEB98"/>
        </a:accent1>
        <a:accent2>
          <a:srgbClr val="EB7C35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D5702F"/>
        </a:accent6>
        <a:hlink>
          <a:srgbClr val="FFCC00"/>
        </a:hlink>
        <a:folHlink>
          <a:srgbClr val="6294C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01WebParts</Template>
  <TotalTime>678</TotalTime>
  <Words>152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Webcast Template - MSDN</vt:lpstr>
      <vt:lpstr>Transforming the Application</vt:lpstr>
      <vt:lpstr>Using our Layers</vt:lpstr>
      <vt:lpstr>Web Application</vt:lpstr>
      <vt:lpstr>Using a Relational Database</vt:lpstr>
      <vt:lpstr>Web Services</vt:lpstr>
      <vt:lpstr>Summary</vt:lpstr>
    </vt:vector>
  </TitlesOfParts>
  <Company>Reliable Software,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Partitioning and Layering Fundamentals</dc:title>
  <dc:creator>Michael Stiefel</dc:creator>
  <cp:lastModifiedBy>Michael Stiefel</cp:lastModifiedBy>
  <cp:revision>274</cp:revision>
  <dcterms:created xsi:type="dcterms:W3CDTF">2010-02-10T14:27:53Z</dcterms:created>
  <dcterms:modified xsi:type="dcterms:W3CDTF">2010-06-28T15:37:52Z</dcterms:modified>
</cp:coreProperties>
</file>