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246FEA-17A2-4494-84AB-D504D48C8A13}" type="datetimeFigureOut">
              <a:rPr lang="en-IN" smtClean="0"/>
              <a:t>06-04-2014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86257E-B425-452D-A2C2-E16A0B1018DF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63.aspx" TargetMode="External"/><Relationship Id="rId2" Type="http://schemas.openxmlformats.org/officeDocument/2006/relationships/hyperlink" Target="http://msdn.microsoft.com/en-us/library/windowsphone/develop/gg521153(v=vs.105).aspx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ka.ms/WinPhoneMVVM3" TargetMode="External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078029"/>
            <a:ext cx="7406640" cy="75405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txBody>
          <a:bodyPr anchor="ctr" anchorCtr="0">
            <a:spAutoFit/>
            <a:flatTx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MVVM Pattern</a:t>
            </a:r>
            <a:endParaRPr lang="en-IN" dirty="0"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Windows Phone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91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MVVM Diagram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03648" y="1556792"/>
            <a:ext cx="74888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View</a:t>
            </a:r>
            <a:endParaRPr lang="en-IN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549865" y="3645024"/>
            <a:ext cx="74888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ViewModel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5517232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Model</a:t>
            </a:r>
            <a:endParaRPr lang="en-IN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283968" y="5517232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Model</a:t>
            </a:r>
            <a:endParaRPr lang="en-IN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948264" y="5506500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Model</a:t>
            </a:r>
            <a:endParaRPr lang="en-IN" sz="2800" b="1" dirty="0"/>
          </a:p>
        </p:txBody>
      </p:sp>
      <p:sp>
        <p:nvSpPr>
          <p:cNvPr id="11" name="Up-Down Arrow 10"/>
          <p:cNvSpPr/>
          <p:nvPr/>
        </p:nvSpPr>
        <p:spPr>
          <a:xfrm>
            <a:off x="2627784" y="2348880"/>
            <a:ext cx="360040" cy="129614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860031" y="2348880"/>
            <a:ext cx="434250" cy="129614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Up Arrow 12"/>
          <p:cNvSpPr/>
          <p:nvPr/>
        </p:nvSpPr>
        <p:spPr>
          <a:xfrm>
            <a:off x="7020272" y="2348880"/>
            <a:ext cx="360040" cy="129614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619672" y="2492896"/>
            <a:ext cx="936104" cy="6120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Data Binding</a:t>
            </a:r>
            <a:endParaRPr lang="en-IN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563889" y="2465276"/>
            <a:ext cx="1296144" cy="4596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Command</a:t>
            </a:r>
            <a:endParaRPr lang="en-IN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084168" y="2465276"/>
            <a:ext cx="936104" cy="4596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Event</a:t>
            </a:r>
            <a:endParaRPr lang="en-IN" sz="1600" dirty="0"/>
          </a:p>
        </p:txBody>
      </p:sp>
      <p:sp>
        <p:nvSpPr>
          <p:cNvPr id="21" name="Up Arrow 20"/>
          <p:cNvSpPr/>
          <p:nvPr/>
        </p:nvSpPr>
        <p:spPr>
          <a:xfrm>
            <a:off x="4797718" y="4437112"/>
            <a:ext cx="360040" cy="10693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>
            <a:off x="2465575" y="4437112"/>
            <a:ext cx="360040" cy="10693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7437575" y="4437112"/>
            <a:ext cx="360040" cy="10693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 Diagram</a:t>
            </a:r>
            <a:endParaRPr lang="en-IN" dirty="0"/>
          </a:p>
        </p:txBody>
      </p:sp>
      <p:pic>
        <p:nvPicPr>
          <p:cNvPr id="1026" name="Picture 2" descr="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1772816"/>
            <a:ext cx="560821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6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get out of this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View knows nothing about Model</a:t>
            </a:r>
          </a:p>
          <a:p>
            <a:r>
              <a:rPr lang="en-IN" sz="2400" dirty="0" smtClean="0"/>
              <a:t>Model knows nothing about View</a:t>
            </a:r>
          </a:p>
          <a:p>
            <a:r>
              <a:rPr lang="en-IN" sz="2400" dirty="0" smtClean="0"/>
              <a:t>Model knows nothing about ViewModel</a:t>
            </a:r>
          </a:p>
          <a:p>
            <a:r>
              <a:rPr lang="en-IN" sz="2400" dirty="0" smtClean="0"/>
              <a:t>ViewModel knows nothing about View</a:t>
            </a:r>
          </a:p>
          <a:p>
            <a:r>
              <a:rPr lang="en-IN" sz="2400" dirty="0" smtClean="0"/>
              <a:t>View knows ViewModel</a:t>
            </a:r>
          </a:p>
          <a:p>
            <a:r>
              <a:rPr lang="en-IN" sz="2400" dirty="0" smtClean="0"/>
              <a:t>You can easily replace View without affecting the ViewModel</a:t>
            </a:r>
          </a:p>
          <a:p>
            <a:r>
              <a:rPr lang="en-IN" sz="2400" dirty="0" smtClean="0"/>
              <a:t>At last they are all loosely coupled</a:t>
            </a:r>
          </a:p>
          <a:p>
            <a:r>
              <a:rPr lang="en-IN" sz="2400" dirty="0" smtClean="0"/>
              <a:t>We can maintain code easily</a:t>
            </a:r>
          </a:p>
          <a:p>
            <a:r>
              <a:rPr lang="en-IN" sz="2400" dirty="0" smtClean="0"/>
              <a:t>We can test ViewModel code separately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Reduces </a:t>
            </a:r>
            <a:r>
              <a:rPr lang="en-US" sz="2400" dirty="0" smtClean="0"/>
              <a:t>repetitive </a:t>
            </a:r>
            <a:r>
              <a:rPr lang="en-US" sz="2400" dirty="0"/>
              <a:t>code by using data binding</a:t>
            </a:r>
          </a:p>
          <a:p>
            <a:pPr>
              <a:lnSpc>
                <a:spcPct val="11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728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Linking the View and ViewModel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Linking the View and ViewModel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DataBinding</a:t>
            </a:r>
          </a:p>
          <a:p>
            <a:r>
              <a:rPr lang="en-IN" dirty="0" smtClean="0"/>
              <a:t>Command</a:t>
            </a:r>
          </a:p>
          <a:p>
            <a:r>
              <a:rPr lang="en-IN" dirty="0" smtClean="0"/>
              <a:t>Events</a:t>
            </a:r>
          </a:p>
          <a:p>
            <a:r>
              <a:rPr lang="en-IN" dirty="0" smtClean="0"/>
              <a:t>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7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Data binding is the glue but…</a:t>
            </a:r>
          </a:p>
          <a:p>
            <a:r>
              <a:rPr lang="en-GB" sz="2800" dirty="0"/>
              <a:t>A view needs to “find” its ViewModel</a:t>
            </a:r>
          </a:p>
          <a:p>
            <a:pPr lvl="1"/>
            <a:r>
              <a:rPr lang="en-GB" sz="2400" dirty="0"/>
              <a:t>ViewModel is the DataContext</a:t>
            </a:r>
          </a:p>
          <a:p>
            <a:r>
              <a:rPr lang="en-GB" sz="2800" dirty="0"/>
              <a:t>Can be static or dynamic</a:t>
            </a:r>
          </a:p>
          <a:p>
            <a:pPr lvl="1"/>
            <a:r>
              <a:rPr lang="en-GB" sz="2200" dirty="0"/>
              <a:t>Static: View creates ViewModel and sets it as DataContext</a:t>
            </a:r>
          </a:p>
          <a:p>
            <a:pPr lvl="1"/>
            <a:r>
              <a:rPr lang="en-GB" sz="2200" dirty="0"/>
              <a:t>Dynamic: at runtime, View selects its ViewModel or vice-versa</a:t>
            </a:r>
          </a:p>
          <a:p>
            <a:r>
              <a:rPr lang="en-GB" sz="2800" dirty="0"/>
              <a:t>2 options:	</a:t>
            </a:r>
          </a:p>
          <a:p>
            <a:pPr lvl="1"/>
            <a:r>
              <a:rPr lang="en-GB" sz="2200" dirty="0"/>
              <a:t>View-First: ViewModel gets created because View is created</a:t>
            </a:r>
          </a:p>
          <a:p>
            <a:pPr lvl="1"/>
            <a:r>
              <a:rPr lang="en-GB" sz="2200" dirty="0"/>
              <a:t>ViewModel-First: ViewModel is created and View gets selected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50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NotifyPropertyChanged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400" dirty="0">
                <a:latin typeface="Courier New" charset="0"/>
              </a:rPr>
              <a:t>public interface INotifyPropertyChanged</a:t>
            </a:r>
          </a:p>
          <a:p>
            <a:pPr>
              <a:buNone/>
              <a:defRPr/>
            </a:pPr>
            <a:r>
              <a:rPr lang="en-US" sz="1400" dirty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n-US" sz="1400" dirty="0">
                <a:latin typeface="Courier New" charset="0"/>
              </a:rPr>
              <a:t>  event </a:t>
            </a:r>
            <a:r>
              <a:rPr lang="en-US" sz="1400" dirty="0" smtClean="0">
                <a:latin typeface="Courier New" charset="0"/>
              </a:rPr>
              <a:t>PropertyChangedEventHandler  </a:t>
            </a:r>
            <a:r>
              <a:rPr lang="en-US" sz="1400" dirty="0">
                <a:latin typeface="Courier New" charset="0"/>
              </a:rPr>
              <a:t>PropertyChanged;</a:t>
            </a:r>
          </a:p>
          <a:p>
            <a:pPr>
              <a:buNone/>
              <a:defRPr/>
            </a:pPr>
            <a:r>
              <a:rPr lang="en-US" sz="1400" dirty="0">
                <a:latin typeface="Courier New" charset="0"/>
              </a:rPr>
              <a:t>}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public abstract class NotifyHelper : INotifyPropertyChanged</a:t>
            </a:r>
          </a:p>
          <a:p>
            <a:pPr>
              <a:buNone/>
              <a:defRPr/>
            </a:pPr>
            <a:r>
              <a:rPr lang="en-IN" sz="1400" dirty="0" smtClean="0">
                <a:latin typeface="Courier New" charset="0"/>
              </a:rPr>
              <a:t>{</a:t>
            </a:r>
            <a:endParaRPr lang="en-IN" sz="1400" dirty="0">
              <a:latin typeface="Courier New" charset="0"/>
            </a:endParaRP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</a:t>
            </a:r>
            <a:r>
              <a:rPr lang="en-IN" sz="1400" dirty="0" smtClean="0">
                <a:latin typeface="Courier New" charset="0"/>
              </a:rPr>
              <a:t>public </a:t>
            </a:r>
            <a:r>
              <a:rPr lang="en-IN" sz="1400" dirty="0">
                <a:latin typeface="Courier New" charset="0"/>
              </a:rPr>
              <a:t>event PropertyChangedEventHandler PropertyChanged</a:t>
            </a:r>
            <a:r>
              <a:rPr lang="en-IN" sz="1400" dirty="0" smtClean="0">
                <a:latin typeface="Courier New" charset="0"/>
              </a:rPr>
              <a:t>;</a:t>
            </a:r>
            <a:endParaRPr lang="en-IN" sz="1400" dirty="0">
              <a:latin typeface="Courier New" charset="0"/>
            </a:endParaRP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</a:t>
            </a:r>
            <a:r>
              <a:rPr lang="en-IN" sz="1400" dirty="0" smtClean="0">
                <a:latin typeface="Courier New" charset="0"/>
              </a:rPr>
              <a:t>protected </a:t>
            </a:r>
            <a:r>
              <a:rPr lang="en-IN" sz="1400" dirty="0">
                <a:latin typeface="Courier New" charset="0"/>
              </a:rPr>
              <a:t>void RaisePropertyChanged(string propertyName)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</a:t>
            </a:r>
            <a:r>
              <a:rPr lang="en-IN" sz="1400" dirty="0" smtClean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n-IN" sz="1400" dirty="0" smtClean="0">
                <a:latin typeface="Courier New" charset="0"/>
              </a:rPr>
              <a:t>      var </a:t>
            </a:r>
            <a:r>
              <a:rPr lang="en-IN" sz="1400" dirty="0">
                <a:latin typeface="Courier New" charset="0"/>
              </a:rPr>
              <a:t>handler = PropertyChanged;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</a:t>
            </a:r>
            <a:r>
              <a:rPr lang="en-IN" sz="1400" dirty="0" smtClean="0">
                <a:latin typeface="Courier New" charset="0"/>
              </a:rPr>
              <a:t>   if </a:t>
            </a:r>
            <a:r>
              <a:rPr lang="en-IN" sz="1400" dirty="0">
                <a:latin typeface="Courier New" charset="0"/>
              </a:rPr>
              <a:t>(handler != null)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</a:t>
            </a:r>
            <a:r>
              <a:rPr lang="en-IN" sz="1400" dirty="0" smtClean="0">
                <a:latin typeface="Courier New" charset="0"/>
              </a:rPr>
              <a:t>   {  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	</a:t>
            </a:r>
            <a:r>
              <a:rPr lang="en-IN" sz="1400" dirty="0" smtClean="0">
                <a:latin typeface="Courier New" charset="0"/>
              </a:rPr>
              <a:t>	handler(this</a:t>
            </a:r>
            <a:r>
              <a:rPr lang="en-IN" sz="1400" dirty="0">
                <a:latin typeface="Courier New" charset="0"/>
              </a:rPr>
              <a:t>, new </a:t>
            </a:r>
            <a:r>
              <a:rPr lang="en-IN" sz="1400" dirty="0" smtClean="0">
                <a:latin typeface="Courier New" charset="0"/>
              </a:rPr>
              <a:t>ropertyChangedEventArgs(propertyName</a:t>
            </a:r>
            <a:r>
              <a:rPr lang="en-IN" sz="1400" dirty="0">
                <a:latin typeface="Courier New" charset="0"/>
              </a:rPr>
              <a:t>));</a:t>
            </a: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   </a:t>
            </a:r>
            <a:r>
              <a:rPr lang="en-IN" sz="1400" dirty="0" smtClean="0">
                <a:latin typeface="Courier New" charset="0"/>
              </a:rPr>
              <a:t>}</a:t>
            </a:r>
            <a:endParaRPr lang="en-IN" sz="1400" dirty="0">
              <a:latin typeface="Courier New" charset="0"/>
            </a:endParaRPr>
          </a:p>
          <a:p>
            <a:pPr>
              <a:buNone/>
              <a:defRPr/>
            </a:pPr>
            <a:r>
              <a:rPr lang="en-IN" sz="1400" dirty="0">
                <a:latin typeface="Courier New" charset="0"/>
              </a:rPr>
              <a:t>    </a:t>
            </a:r>
            <a:r>
              <a:rPr lang="en-IN" sz="1400" dirty="0" smtClean="0">
                <a:latin typeface="Courier New" charset="0"/>
              </a:rPr>
              <a:t>}</a:t>
            </a:r>
          </a:p>
          <a:p>
            <a:pPr>
              <a:buNone/>
              <a:defRPr/>
            </a:pPr>
            <a:r>
              <a:rPr lang="en-IN" sz="1400" dirty="0" smtClean="0">
                <a:latin typeface="Courier New" charset="0"/>
              </a:rPr>
              <a:t>}</a:t>
            </a:r>
            <a:endParaRPr lang="en-IN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9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Instead of writing event handling code for button clicks, we bind the buttons (or MenuItems) in </a:t>
            </a:r>
            <a:r>
              <a:rPr lang="en-US" sz="2400" dirty="0" smtClean="0"/>
              <a:t>the View to </a:t>
            </a:r>
            <a:r>
              <a:rPr lang="en-US" sz="2400" i="1" dirty="0"/>
              <a:t>Commands</a:t>
            </a:r>
            <a:r>
              <a:rPr lang="en-US" sz="2400" dirty="0"/>
              <a:t> in </a:t>
            </a:r>
            <a:r>
              <a:rPr lang="en-US" sz="2400" dirty="0" smtClean="0"/>
              <a:t>the ViewModel.</a:t>
            </a:r>
          </a:p>
          <a:p>
            <a:r>
              <a:rPr lang="en-US" sz="2400" dirty="0" smtClean="0"/>
              <a:t>We do it by implementing ICommand interface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It has following members</a:t>
            </a:r>
            <a:endParaRPr lang="en-US" sz="2400" dirty="0"/>
          </a:p>
          <a:p>
            <a:pPr marL="82296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-- CanExecute </a:t>
            </a:r>
            <a:r>
              <a:rPr lang="en-US" sz="2000" dirty="0"/>
              <a:t>(</a:t>
            </a:r>
            <a:r>
              <a:rPr lang="en-US" sz="2000" dirty="0" smtClean="0"/>
              <a:t>property)</a:t>
            </a:r>
          </a:p>
          <a:p>
            <a:pPr marL="82296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CanExecuteChanged </a:t>
            </a:r>
            <a:r>
              <a:rPr lang="en-US" sz="2000" dirty="0"/>
              <a:t>(event)</a:t>
            </a:r>
          </a:p>
          <a:p>
            <a:pPr marL="82296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000" dirty="0" smtClean="0"/>
              <a:t>    -- Execute()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Supported on ButtonBase class (and therefore all controls that derive from it) and </a:t>
            </a:r>
            <a:r>
              <a:rPr lang="en-US" dirty="0" smtClean="0"/>
              <a:t>HyperlinkButton only.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dirty="0" smtClean="0"/>
              <a:t>Rest of the control needs </a:t>
            </a:r>
            <a:r>
              <a:rPr lang="en-GB" dirty="0"/>
              <a:t>to use behaviors</a:t>
            </a:r>
            <a:endParaRPr lang="nl-BE" dirty="0"/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92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public interface ICommand</a:t>
            </a:r>
          </a:p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{</a:t>
            </a:r>
          </a:p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  bool CanExecute(object param);</a:t>
            </a:r>
          </a:p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  void Execute(object param);</a:t>
            </a:r>
          </a:p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  event EventHandler CanExecuteChanged;</a:t>
            </a:r>
          </a:p>
          <a:p>
            <a:pPr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public class DelegateCommand : ICommand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  public DelegateCommand(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    Action&lt;object&gt; command,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    Predicate&lt;object&gt; canExecute);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SzPct val="90000"/>
              <a:buNone/>
              <a:defRPr/>
            </a:pPr>
            <a:r>
              <a:rPr lang="en-US" sz="2000" dirty="0">
                <a:latin typeface="Courier New" charset="0"/>
              </a:rPr>
              <a:t>}</a:t>
            </a:r>
          </a:p>
          <a:p>
            <a:pPr marL="82296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903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 Pattern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9414"/>
              </p:ext>
            </p:extLst>
          </p:nvPr>
        </p:nvGraphicFramePr>
        <p:xfrm>
          <a:off x="1403648" y="1412776"/>
          <a:ext cx="7416824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11809524" imgH="4761905" progId="Photoshop.Image.12">
                  <p:embed/>
                </p:oleObj>
              </mc:Choice>
              <mc:Fallback>
                <p:oleObj name="Image" r:id="rId3" imgW="11809524" imgH="4761905" progId="Photoshop.Image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12776"/>
                        <a:ext cx="7416824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259632" y="5805264"/>
            <a:ext cx="75608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/>
              <a:t>&lt;Button Name="btnExit" Command="{Binding ExitCommand}"</a:t>
            </a:r>
          </a:p>
        </p:txBody>
      </p:sp>
    </p:spTree>
    <p:extLst>
      <p:ext uri="{BB962C8B-B14F-4D97-AF65-F5344CB8AC3E}">
        <p14:creationId xmlns:p14="http://schemas.microsoft.com/office/powerpoint/2010/main" val="1181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Misconception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MVVM pattern is often misunderstood.  Sometimes people </a:t>
            </a:r>
            <a:r>
              <a:rPr lang="en-IN" sz="2400" dirty="0" smtClean="0"/>
              <a:t>talk about commanding</a:t>
            </a:r>
            <a:r>
              <a:rPr lang="en-IN" sz="2400" dirty="0"/>
              <a:t>, behaviors, messaging, service locators and other technology features into MVVM. While these are powerful and great features, they're not MVVM; they're helpers you can choose to </a:t>
            </a:r>
            <a:r>
              <a:rPr lang="en-IN" sz="2400" dirty="0" smtClean="0"/>
              <a:t>use </a:t>
            </a:r>
            <a:r>
              <a:rPr lang="en-IN" sz="2400" dirty="0"/>
              <a:t>with MVVM.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So,</a:t>
            </a:r>
            <a:r>
              <a:rPr lang="en-IN" sz="2400" dirty="0"/>
              <a:t> </a:t>
            </a:r>
            <a:r>
              <a:rPr lang="en-IN" sz="2400" dirty="0" smtClean="0"/>
              <a:t>can </a:t>
            </a:r>
            <a:r>
              <a:rPr lang="en-IN" sz="2400" dirty="0"/>
              <a:t>you use MVVM without these features? Absolutely.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243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Block of code that we can attach to XAML element</a:t>
            </a:r>
          </a:p>
          <a:p>
            <a:r>
              <a:rPr lang="en-GB" sz="2400" dirty="0" smtClean="0"/>
              <a:t>Useful </a:t>
            </a:r>
            <a:r>
              <a:rPr lang="en-GB" sz="2400" dirty="0"/>
              <a:t>in MVVM scenarios on controls that don’t support commanding</a:t>
            </a:r>
          </a:p>
          <a:p>
            <a:pPr lvl="1"/>
            <a:r>
              <a:rPr lang="en-GB" sz="2000" dirty="0"/>
              <a:t>Avoids having code in code-behind</a:t>
            </a:r>
          </a:p>
          <a:p>
            <a:r>
              <a:rPr lang="en-GB" sz="2400" dirty="0"/>
              <a:t>Supported by Blend</a:t>
            </a:r>
          </a:p>
          <a:p>
            <a:r>
              <a:rPr lang="en-GB" sz="2400" dirty="0"/>
              <a:t>Not supported by Windows 8 </a:t>
            </a:r>
            <a:r>
              <a:rPr lang="en-GB" sz="2400" dirty="0">
                <a:sym typeface="Wingdings" panose="05000000000000000000" pitchFamily="2" charset="2"/>
              </a:rPr>
              <a:t>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4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Party </a:t>
            </a:r>
            <a:r>
              <a:rPr lang="en-US" dirty="0" smtClean="0"/>
              <a:t>Support(MVVM Framework)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"/>
              <a:defRPr/>
            </a:pPr>
            <a:endParaRPr lang="en-US" dirty="0" smtClean="0"/>
          </a:p>
          <a:p>
            <a:pPr>
              <a:buFont typeface="Wingdings" charset="2"/>
              <a:buChar char=""/>
              <a:defRPr/>
            </a:pPr>
            <a:r>
              <a:rPr lang="en-US" dirty="0" smtClean="0"/>
              <a:t>Prism</a:t>
            </a:r>
            <a:endParaRPr lang="en-US" dirty="0"/>
          </a:p>
          <a:p>
            <a:pPr>
              <a:buFont typeface="Wingdings" charset="2"/>
              <a:buChar char=""/>
              <a:defRPr/>
            </a:pPr>
            <a:r>
              <a:rPr lang="en-US" dirty="0"/>
              <a:t>MVVM Light</a:t>
            </a:r>
          </a:p>
          <a:p>
            <a:pPr>
              <a:buFont typeface="Wingdings" charset="2"/>
              <a:buChar char=""/>
              <a:defRPr/>
            </a:pPr>
            <a:r>
              <a:rPr lang="en-US" dirty="0"/>
              <a:t>Caliburn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01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links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7624" y="1700808"/>
            <a:ext cx="78488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hlinkClick r:id="rId2"/>
              </a:rPr>
              <a:t>http://msdn.microsoft.com/en-us/library/windowsphone/develop/gg521153(v=vs.105).</a:t>
            </a:r>
            <a:r>
              <a:rPr lang="en-IN" sz="1400" b="1" dirty="0" smtClean="0">
                <a:hlinkClick r:id="rId2"/>
              </a:rPr>
              <a:t>aspx</a:t>
            </a:r>
            <a:endParaRPr lang="en-IN" sz="1400" b="1" dirty="0" smtClean="0"/>
          </a:p>
          <a:p>
            <a:endParaRPr lang="en-IN" sz="1400" dirty="0" smtClean="0"/>
          </a:p>
          <a:p>
            <a:r>
              <a:rPr lang="en-IN" sz="1400" b="1" dirty="0">
                <a:hlinkClick r:id="rId3"/>
              </a:rPr>
              <a:t>http://</a:t>
            </a:r>
            <a:r>
              <a:rPr lang="en-IN" sz="1400" b="1" dirty="0" smtClean="0">
                <a:hlinkClick r:id="rId3"/>
              </a:rPr>
              <a:t>msdn.microsoft.com/en-us/magazine/dd419663.aspx</a:t>
            </a:r>
            <a:endParaRPr lang="en-IN" sz="1400" b="1" dirty="0" smtClean="0"/>
          </a:p>
          <a:p>
            <a:endParaRPr lang="en-IN" sz="1400" b="1" dirty="0"/>
          </a:p>
          <a:p>
            <a:r>
              <a:rPr lang="en-IN" sz="1400" b="1" dirty="0">
                <a:hlinkClick r:id="rId4" action="ppaction://hlinksldjump"/>
              </a:rPr>
              <a:t>http://aka.ms/WinPhoneMVVM1</a:t>
            </a:r>
          </a:p>
          <a:p>
            <a:endParaRPr lang="en-IN" sz="1400" b="1" dirty="0">
              <a:hlinkClick r:id="rId4" action="ppaction://hlinksldjump"/>
            </a:endParaRPr>
          </a:p>
          <a:p>
            <a:r>
              <a:rPr lang="en-IN" sz="1400" b="1" dirty="0">
                <a:hlinkClick r:id="rId4" action="ppaction://hlinksldjump"/>
              </a:rPr>
              <a:t>http://aka.ms/WinPhoneMVVM2</a:t>
            </a:r>
            <a:endParaRPr lang="en-IN" sz="1400" b="1" dirty="0"/>
          </a:p>
          <a:p>
            <a:endParaRPr lang="en-IN" sz="1400" dirty="0"/>
          </a:p>
          <a:p>
            <a:r>
              <a:rPr lang="en-IN" sz="1400" b="1" dirty="0">
                <a:hlinkClick r:id="rId5"/>
              </a:rPr>
              <a:t>http://aka.ms/WinPhoneMVVM3</a:t>
            </a:r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99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MVVM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400" dirty="0" smtClean="0"/>
              <a:t>MVVM </a:t>
            </a:r>
            <a:r>
              <a:rPr lang="en-GB" sz="2400" dirty="0"/>
              <a:t>is an architectural </a:t>
            </a:r>
            <a:r>
              <a:rPr lang="en-GB" sz="2400" dirty="0" smtClean="0"/>
              <a:t>pattern</a:t>
            </a:r>
          </a:p>
          <a:p>
            <a:r>
              <a:rPr lang="en-GB" sz="2400" dirty="0" smtClean="0"/>
              <a:t>Solution to a general problem</a:t>
            </a:r>
          </a:p>
          <a:p>
            <a:r>
              <a:rPr lang="en-GB" sz="2400" dirty="0" smtClean="0"/>
              <a:t>Adapted from the “Presentation Model” pattern</a:t>
            </a:r>
            <a:endParaRPr lang="en-GB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3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MVVM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Separate UI/Business/Data logic</a:t>
            </a:r>
          </a:p>
          <a:p>
            <a:r>
              <a:rPr lang="en-IN" sz="2400" dirty="0" smtClean="0"/>
              <a:t>Able to swap out UI</a:t>
            </a:r>
          </a:p>
          <a:p>
            <a:r>
              <a:rPr lang="en-IN" sz="2400" dirty="0" smtClean="0"/>
              <a:t>Unit Testing</a:t>
            </a:r>
          </a:p>
          <a:p>
            <a:r>
              <a:rPr lang="en-IN" sz="2400" dirty="0" smtClean="0"/>
              <a:t>Write less UI code</a:t>
            </a:r>
          </a:p>
          <a:p>
            <a:r>
              <a:rPr lang="en-IN" sz="2400" dirty="0" smtClean="0"/>
              <a:t>Developer &amp; Designer can work parallel</a:t>
            </a:r>
          </a:p>
          <a:p>
            <a:r>
              <a:rPr lang="en-IN" sz="2400" dirty="0" smtClean="0"/>
              <a:t>Make it easier to maintain and reuse code</a:t>
            </a:r>
          </a:p>
          <a:p>
            <a:pPr marL="82296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1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7406640" cy="936104"/>
          </a:xfrm>
        </p:spPr>
        <p:txBody>
          <a:bodyPr/>
          <a:lstStyle/>
          <a:p>
            <a:r>
              <a:rPr lang="en-GB" dirty="0" smtClean="0"/>
              <a:t>Building </a:t>
            </a:r>
            <a:r>
              <a:rPr lang="en-GB" dirty="0"/>
              <a:t>blocks of MVVM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Contains </a:t>
            </a:r>
            <a:r>
              <a:rPr lang="en-IN" sz="2400" dirty="0"/>
              <a:t>the data points that the application </a:t>
            </a:r>
            <a:r>
              <a:rPr lang="en-IN" sz="2400" dirty="0" smtClean="0"/>
              <a:t>requires</a:t>
            </a:r>
          </a:p>
          <a:p>
            <a:r>
              <a:rPr lang="en-US" sz="2400" dirty="0"/>
              <a:t>It is your data or classes that represent entities in your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reference to ViewModel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29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Represents the user interface that the user will see</a:t>
            </a:r>
          </a:p>
          <a:p>
            <a:r>
              <a:rPr lang="en-US" sz="2400" dirty="0"/>
              <a:t>Can be a page, user control or Data </a:t>
            </a:r>
            <a:r>
              <a:rPr lang="en-US" sz="2400" dirty="0" smtClean="0"/>
              <a:t>Template</a:t>
            </a:r>
          </a:p>
          <a:p>
            <a:pPr>
              <a:defRPr/>
            </a:pPr>
            <a:r>
              <a:rPr lang="en-US" sz="2400" dirty="0"/>
              <a:t>Keep it simple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200" dirty="0"/>
              <a:t> </a:t>
            </a:r>
            <a:r>
              <a:rPr lang="en-US" sz="2200" dirty="0" smtClean="0"/>
              <a:t>     -- Clean code-behind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200" dirty="0"/>
              <a:t> </a:t>
            </a:r>
            <a:r>
              <a:rPr lang="en-US" sz="2200" dirty="0" smtClean="0"/>
              <a:t>     -- Only </a:t>
            </a:r>
            <a:r>
              <a:rPr lang="en-US" sz="2200" dirty="0"/>
              <a:t>visual logic (all the rest should go in the </a:t>
            </a:r>
            <a:r>
              <a:rPr lang="en-US" sz="2200" dirty="0" smtClean="0"/>
              <a:t>  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200" dirty="0"/>
              <a:t> </a:t>
            </a:r>
            <a:r>
              <a:rPr lang="en-US" sz="2200" dirty="0" smtClean="0"/>
              <a:t>         ViewModel)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GB" sz="2400" dirty="0"/>
              <a:t>Should never contain anything that is to be tested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400" dirty="0" smtClean="0"/>
              <a:t>    --- Model Related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400" dirty="0"/>
              <a:t>In MVVM, views should be expressed primarily in </a:t>
            </a:r>
            <a:r>
              <a:rPr lang="en-US" sz="2400" dirty="0" smtClean="0"/>
              <a:t>XAML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400" dirty="0" smtClean="0"/>
              <a:t>    </a:t>
            </a:r>
            <a:r>
              <a:rPr lang="en-US" sz="2200" dirty="0"/>
              <a:t>-- Code-behind </a:t>
            </a:r>
            <a:r>
              <a:rPr lang="en-US" sz="2200" dirty="0"/>
              <a:t>contains only InitializeComponent() plus </a:t>
            </a:r>
            <a:r>
              <a:rPr lang="en-US" sz="2200" dirty="0"/>
              <a:t> 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200" dirty="0"/>
              <a:t> </a:t>
            </a:r>
            <a:r>
              <a:rPr lang="en-US" sz="2200" dirty="0"/>
              <a:t>       UI </a:t>
            </a:r>
            <a:r>
              <a:rPr lang="en-US" sz="2200" dirty="0"/>
              <a:t>code that’s impractical to represent in XAML or </a:t>
            </a:r>
            <a:r>
              <a:rPr lang="en-US" sz="2200" dirty="0"/>
              <a:t>  </a:t>
            </a:r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r>
              <a:rPr lang="en-US" sz="2200" dirty="0"/>
              <a:t> </a:t>
            </a:r>
            <a:r>
              <a:rPr lang="en-US" sz="2200" dirty="0"/>
              <a:t>        requires </a:t>
            </a:r>
            <a:r>
              <a:rPr lang="en-US" sz="2200" dirty="0"/>
              <a:t>direct references to UI controls</a:t>
            </a:r>
            <a:endParaRPr lang="en-IN" sz="2200" dirty="0"/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IN" sz="2400" dirty="0"/>
          </a:p>
          <a:p>
            <a:pPr marL="82296" lvl="1" indent="0">
              <a:spcBef>
                <a:spcPts val="600"/>
              </a:spcBef>
              <a:buSzPct val="80000"/>
              <a:buNone/>
              <a:defRPr/>
            </a:pPr>
            <a:endParaRPr lang="en-US" sz="2400" dirty="0" smtClean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4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ViewModel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5221560"/>
          </a:xfrm>
        </p:spPr>
        <p:txBody>
          <a:bodyPr>
            <a:noAutofit/>
          </a:bodyPr>
          <a:lstStyle/>
          <a:p>
            <a:r>
              <a:rPr lang="en-IN" sz="2400" dirty="0" smtClean="0"/>
              <a:t>It </a:t>
            </a:r>
            <a:r>
              <a:rPr lang="en-IN" sz="2400" dirty="0"/>
              <a:t>is the glue between the View and the Model(s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it exposes public properties intended for the </a:t>
            </a:r>
            <a:r>
              <a:rPr lang="en-IN" sz="2400" dirty="0" smtClean="0"/>
              <a:t>View</a:t>
            </a:r>
          </a:p>
          <a:p>
            <a:r>
              <a:rPr lang="en-US" sz="2400" dirty="0"/>
              <a:t>Interacts with the </a:t>
            </a:r>
            <a:r>
              <a:rPr lang="en-US" sz="2400" dirty="0" smtClean="0"/>
              <a:t>model(s)</a:t>
            </a:r>
          </a:p>
          <a:p>
            <a:r>
              <a:rPr lang="en-US" sz="2400" dirty="0"/>
              <a:t>Manages the flow of the application</a:t>
            </a:r>
          </a:p>
          <a:p>
            <a:r>
              <a:rPr lang="en-US" sz="2400" dirty="0"/>
              <a:t>No control references!</a:t>
            </a:r>
          </a:p>
          <a:p>
            <a:pPr>
              <a:defRPr/>
            </a:pPr>
            <a:r>
              <a:rPr lang="en-US" sz="2400" dirty="0"/>
              <a:t>Should not contain “view properties” such as Color</a:t>
            </a:r>
          </a:p>
          <a:p>
            <a:pPr marL="402336" lvl="1" indent="0">
              <a:buNone/>
              <a:defRPr/>
            </a:pPr>
            <a:r>
              <a:rPr lang="en-US" sz="2000" dirty="0" smtClean="0"/>
              <a:t>-- Use </a:t>
            </a:r>
            <a:r>
              <a:rPr lang="en-US" sz="2000" dirty="0"/>
              <a:t>converters for </a:t>
            </a:r>
            <a:r>
              <a:rPr lang="en-US" sz="2000" dirty="0" smtClean="0"/>
              <a:t>this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2400" dirty="0"/>
              <a:t>Must be </a:t>
            </a:r>
            <a:r>
              <a:rPr lang="en-US" sz="2400" dirty="0" smtClean="0"/>
              <a:t>testable</a:t>
            </a:r>
          </a:p>
          <a:p>
            <a:r>
              <a:rPr lang="en-US" sz="2400" dirty="0"/>
              <a:t>Notifies view of property/state changes</a:t>
            </a:r>
          </a:p>
          <a:p>
            <a:r>
              <a:rPr lang="en-US" sz="2400" dirty="0"/>
              <a:t>Essentially consists of code that would typically be found in code-behind + logic involving loading, saving, and preparing model data for display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4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569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doubt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 I need a ViewModel for every View that I made or is there any one to one relationship between View and ViewModel?</a:t>
            </a:r>
          </a:p>
          <a:p>
            <a:pPr marL="82296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82296" indent="0">
              <a:buNone/>
            </a:pPr>
            <a:r>
              <a:rPr lang="en-IN" dirty="0" smtClean="0"/>
              <a:t>The answer is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36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</TotalTime>
  <Words>690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Image</vt:lpstr>
      <vt:lpstr>MVVM Pattern</vt:lpstr>
      <vt:lpstr>Misconception</vt:lpstr>
      <vt:lpstr>Hello MVVM</vt:lpstr>
      <vt:lpstr>Why Use MVVM</vt:lpstr>
      <vt:lpstr>Building blocks of MVVM</vt:lpstr>
      <vt:lpstr>The Model</vt:lpstr>
      <vt:lpstr>The View</vt:lpstr>
      <vt:lpstr>The ViewModel</vt:lpstr>
      <vt:lpstr>One doubt</vt:lpstr>
      <vt:lpstr>MVVM Diagram</vt:lpstr>
      <vt:lpstr>MVC Diagram</vt:lpstr>
      <vt:lpstr>What we get out of this</vt:lpstr>
      <vt:lpstr>Linking the View and ViewModel</vt:lpstr>
      <vt:lpstr>Linking the View and ViewModel</vt:lpstr>
      <vt:lpstr>DataBinding</vt:lpstr>
      <vt:lpstr>NotifyPropertyChanged</vt:lpstr>
      <vt:lpstr>Commands</vt:lpstr>
      <vt:lpstr>Command Pattern</vt:lpstr>
      <vt:lpstr>Command Pattern</vt:lpstr>
      <vt:lpstr>Behaviors</vt:lpstr>
      <vt:lpstr>Third Party Support(MVVM Framework)</vt:lpstr>
      <vt:lpstr>Useful links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Pattern</dc:title>
  <dc:creator>BikashPC</dc:creator>
  <cp:lastModifiedBy>BikashPC</cp:lastModifiedBy>
  <cp:revision>24</cp:revision>
  <dcterms:created xsi:type="dcterms:W3CDTF">2014-04-06T16:13:18Z</dcterms:created>
  <dcterms:modified xsi:type="dcterms:W3CDTF">2014-04-06T21:19:29Z</dcterms:modified>
</cp:coreProperties>
</file>