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B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b39b118d3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b39b118d3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SLIDES_API202402065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SLIDES_API202402065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SLIDES_API59912955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SLIDES_API59912955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SLIDES_API45274598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SLIDES_API45274598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The primary goal of data cleaning is to guarantee data accuracy, completeness, and consistency, rendering it fit for subsequent analysis and modeling. Thorough data cleaning augments the quality of insights and conclusions drawn from the data, thereby facilitating more reliable and well-informed decision-making.</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Step 4: Statistical Analysis or Exploratory Analysis</a:t>
            </a:r>
            <a:endParaRPr sz="1200"/>
          </a:p>
          <a:p>
            <a:pPr marL="0" lvl="0" indent="0" algn="l" rtl="0">
              <a:spcBef>
                <a:spcPts val="0"/>
              </a:spcBef>
              <a:spcAft>
                <a:spcPts val="0"/>
              </a:spcAft>
              <a:buNone/>
            </a:pPr>
            <a:r>
              <a:rPr lang="en-GB" sz="1200"/>
              <a:t>The primary objective of exploratory data analysis is to thoroughly examine the data before making any assumptions. This aids in detecting apparent errors, comprehending data patterns, identifying outliers or unexpected occurrences, and uncovering noteworthy associations between variables. The following visualizations were generated as part of the exploratory data analysis: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OBSERVATIONS FROM GENERAL EXPLORATORY DATA ANALYSIS ABOVE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The majority of customers prefer the Standard Class Shipment mode.</a:t>
            </a:r>
            <a:endParaRPr sz="1200"/>
          </a:p>
          <a:p>
            <a:pPr marL="0" lvl="0" indent="0" algn="l" rtl="0">
              <a:spcBef>
                <a:spcPts val="0"/>
              </a:spcBef>
              <a:spcAft>
                <a:spcPts val="0"/>
              </a:spcAft>
              <a:buNone/>
            </a:pPr>
            <a:r>
              <a:rPr lang="en-GB" sz="1200"/>
              <a:t>The Consumer segment constitutes the largest customer base.</a:t>
            </a:r>
            <a:endParaRPr sz="1200"/>
          </a:p>
          <a:p>
            <a:pPr marL="0" lvl="0" indent="0" algn="l" rtl="0">
              <a:spcBef>
                <a:spcPts val="0"/>
              </a:spcBef>
              <a:spcAft>
                <a:spcPts val="0"/>
              </a:spcAft>
              <a:buNone/>
            </a:pPr>
            <a:r>
              <a:rPr lang="en-GB" sz="1200"/>
              <a:t>New York City records the highest number of purchases, followed by Los Angeles.</a:t>
            </a:r>
            <a:endParaRPr sz="1200"/>
          </a:p>
          <a:p>
            <a:pPr marL="0" lvl="0" indent="0" algn="l" rtl="0">
              <a:spcBef>
                <a:spcPts val="0"/>
              </a:spcBef>
              <a:spcAft>
                <a:spcPts val="0"/>
              </a:spcAft>
              <a:buNone/>
            </a:pPr>
            <a:r>
              <a:rPr lang="en-GB" sz="1200"/>
              <a:t>New California accounts for the maximum purchases, followed by New York.</a:t>
            </a:r>
            <a:endParaRPr sz="1200"/>
          </a:p>
          <a:p>
            <a:pPr marL="0" lvl="0" indent="0" algn="l" rtl="0">
              <a:spcBef>
                <a:spcPts val="0"/>
              </a:spcBef>
              <a:spcAft>
                <a:spcPts val="0"/>
              </a:spcAft>
              <a:buNone/>
            </a:pPr>
            <a:r>
              <a:rPr lang="en-GB" sz="1200"/>
              <a:t>Purchases are predominantly made in the East and West regions compared to the South &amp; Central regions.</a:t>
            </a:r>
            <a:endParaRPr sz="1200"/>
          </a:p>
          <a:p>
            <a:pPr marL="0" lvl="0" indent="0" algn="l" rtl="0">
              <a:spcBef>
                <a:spcPts val="0"/>
              </a:spcBef>
              <a:spcAft>
                <a:spcPts val="0"/>
              </a:spcAft>
              <a:buNone/>
            </a:pPr>
            <a:r>
              <a:rPr lang="en-GB" sz="1200"/>
              <a:t>Office Supplies lead in the purchases made Category.</a:t>
            </a:r>
            <a:endParaRPr sz="1200"/>
          </a:p>
          <a:p>
            <a:pPr marL="0" lvl="0" indent="0" algn="l" rtl="0">
              <a:spcBef>
                <a:spcPts val="0"/>
              </a:spcBef>
              <a:spcAft>
                <a:spcPts val="0"/>
              </a:spcAft>
              <a:buNone/>
            </a:pPr>
            <a:r>
              <a:rPr lang="en-GB" sz="1200"/>
              <a:t>Binders and Paper emerge as the top Product Sub-Category.</a:t>
            </a:r>
            <a:endParaRPr sz="1200"/>
          </a:p>
          <a:p>
            <a:pPr marL="0" lvl="0" indent="0" algn="l" rtl="0">
              <a:spcBef>
                <a:spcPts val="0"/>
              </a:spcBef>
              <a:spcAft>
                <a:spcPts val="0"/>
              </a:spcAft>
              <a:buNone/>
            </a:pPr>
            <a:r>
              <a:rPr lang="en-GB" sz="1200"/>
              <a:t>Sales and Profit Analysis:</a:t>
            </a:r>
            <a:endParaRPr sz="1200"/>
          </a:p>
          <a:p>
            <a:pPr marL="0" lvl="0" indent="0" algn="l" rtl="0">
              <a:spcBef>
                <a:spcPts val="0"/>
              </a:spcBef>
              <a:spcAft>
                <a:spcPts val="0"/>
              </a:spcAft>
              <a:buNone/>
            </a:pPr>
            <a:r>
              <a:rPr lang="en-GB" sz="1200"/>
              <a:t>Based on the analysis, I present the following recommendations to bolster sales and profit: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Focus on the Technology sub-category and capitalize on high-selling products like Phones and Chairs. Explore bundling these products with less profitable items such as Bookcases and Tables to offset losses and drive increased sales.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Products like Bookcases and Tables result in substantial losses. Consider bundling them with high-profit sub-categories like Chairs, Copiers, Phones, and Office Supplies to enhance overall profitability.</a:t>
            </a:r>
            <a:endParaRPr sz="1800" b="1"/>
          </a:p>
          <a:p>
            <a:pPr marL="0" lvl="0" indent="0" algn="l" rtl="0">
              <a:spcBef>
                <a:spcPts val="0"/>
              </a:spcBef>
              <a:spcAft>
                <a:spcPts val="0"/>
              </a:spcAft>
              <a:buNone/>
            </a:pPr>
            <a:endParaRPr sz="1800" b="1"/>
          </a:p>
          <a:p>
            <a:pPr marL="0" lvl="0" indent="0" algn="l" rtl="0">
              <a:spcBef>
                <a:spcPts val="0"/>
              </a:spcBef>
              <a:spcAft>
                <a:spcPts val="0"/>
              </a:spcAft>
              <a:buNone/>
            </a:pPr>
            <a:r>
              <a:rPr lang="en-GB"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Result</a:t>
            </a:r>
            <a:endParaRPr sz="1200"/>
          </a:p>
          <a:p>
            <a:pPr marL="0" lvl="0" indent="0" algn="l" rtl="0">
              <a:spcBef>
                <a:spcPts val="0"/>
              </a:spcBef>
              <a:spcAft>
                <a:spcPts val="0"/>
              </a:spcAft>
              <a:buNone/>
            </a:pPr>
            <a:r>
              <a:rPr lang="en-GB" sz="1200"/>
              <a:t>The ultimate result of this analysis is an informed and data-driven decision-making process for the management team. Armed with insights and recommendations, the company can make informed choices on how to proceed with the "Operation Increase Sales and Profit" campaign. The analysis guides the company towards implementing specific actions that aim to boost sales, enhance profitability, and achieve the campaign's objectives.</a:t>
            </a:r>
            <a:endParaRPr sz="1800" b="1"/>
          </a:p>
          <a:p>
            <a:pPr marL="0" lvl="0" indent="0" algn="l" rtl="0">
              <a:spcBef>
                <a:spcPts val="0"/>
              </a:spcBef>
              <a:spcAft>
                <a:spcPts val="0"/>
              </a:spcAft>
              <a:buNone/>
            </a:pPr>
            <a:endParaRPr sz="1800" b="1"/>
          </a:p>
          <a:p>
            <a:pPr marL="0" lvl="0" indent="0" algn="l" rtl="0">
              <a:spcBef>
                <a:spcPts val="0"/>
              </a:spcBef>
              <a:spcAft>
                <a:spcPts val="0"/>
              </a:spcAft>
              <a:buNone/>
            </a:pPr>
            <a:r>
              <a:rPr lang="en-GB"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RESULT:</a:t>
            </a:r>
            <a:endParaRPr sz="1200"/>
          </a:p>
          <a:p>
            <a:pPr marL="0" lvl="0" indent="0" algn="l" rtl="0">
              <a:spcBef>
                <a:spcPts val="0"/>
              </a:spcBef>
              <a:spcAft>
                <a:spcPts val="0"/>
              </a:spcAft>
              <a:buNone/>
            </a:pPr>
            <a:r>
              <a:rPr lang="en-GB" sz="1200"/>
              <a:t>The ultimate result of this analysis is an informed and data-driven decision-making process for the management team. Armed with insights and recommendations, the company can make informed choices on how to proceed with the "Operation Increase Sales and Profit" campaign. The analysis guides the company towards implementing specific actions that aim to boost sales, enhance profitability, and achieve the campaign's objectives.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SLIDES_API45274598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SLIDES_API45274598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SLIDES_API45274598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SLIDES_API45274598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SLIDES_API452745986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SLIDES_API45274598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SLIDES_API452745986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SLIDES_API45274598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SLIDES_API202402065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SLIDES_API202402065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SLIDES_API202402065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SLIDES_API202402065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SLIDES_API202402065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SLIDES_API202402065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7228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480800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736585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6674372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61793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6025948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79717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5273890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261453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95897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1_no_image">
  <p:cSld name="SA_Title_Body_1_no_image">
    <p:spTree>
      <p:nvGrpSpPr>
        <p:cNvPr id="1" name="Shape 130"/>
        <p:cNvGrpSpPr/>
        <p:nvPr/>
      </p:nvGrpSpPr>
      <p:grpSpPr>
        <a:xfrm>
          <a:off x="0" y="0"/>
          <a:ext cx="0" cy="0"/>
          <a:chOff x="0" y="0"/>
          <a:chExt cx="0" cy="0"/>
        </a:xfrm>
      </p:grpSpPr>
      <p:sp>
        <p:nvSpPr>
          <p:cNvPr id="131" name="Google Shape;13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33" name="Google Shape;133;p13"/>
          <p:cNvSpPr txBox="1">
            <a:spLocks noGrp="1"/>
          </p:cNvSpPr>
          <p:nvPr>
            <p:ph type="title"/>
          </p:nvPr>
        </p:nvSpPr>
        <p:spPr>
          <a:xfrm>
            <a:off x="632175" y="920625"/>
            <a:ext cx="6485100" cy="726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35" name="Google Shape;135;p13"/>
          <p:cNvSpPr txBox="1">
            <a:spLocks noGrp="1"/>
          </p:cNvSpPr>
          <p:nvPr>
            <p:ph type="subTitle" idx="1"/>
          </p:nvPr>
        </p:nvSpPr>
        <p:spPr>
          <a:xfrm>
            <a:off x="642700" y="1589400"/>
            <a:ext cx="6474600" cy="30309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extLst>
      <p:ext uri="{BB962C8B-B14F-4D97-AF65-F5344CB8AC3E}">
        <p14:creationId xmlns:p14="http://schemas.microsoft.com/office/powerpoint/2010/main" val="16902046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684173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46941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003030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23352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19748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0842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26100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09952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dirty="0"/>
              <a:pPr/>
              <a:t>7/23/2023</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638488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39"/>
        <p:cNvGrpSpPr/>
        <p:nvPr/>
      </p:nvGrpSpPr>
      <p:grpSpPr>
        <a:xfrm>
          <a:off x="0" y="0"/>
          <a:ext cx="0" cy="0"/>
          <a:chOff x="0" y="0"/>
          <a:chExt cx="0" cy="0"/>
        </a:xfrm>
      </p:grpSpPr>
      <p:cxnSp>
        <p:nvCxnSpPr>
          <p:cNvPr id="146" name="Straight Connector 145">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68658"/>
            <a:ext cx="4560491" cy="456049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24208"/>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457200"/>
            <a:ext cx="3257549" cy="325755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56" name="Rectangle 155">
            <a:extLst>
              <a:ext uri="{FF2B5EF4-FFF2-40B4-BE49-F238E27FC236}">
                <a16:creationId xmlns:a16="http://schemas.microsoft.com/office/drawing/2014/main" id="{E72AA1E7-7434-43A0-9D05-3C7D3ACC0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4"/>
          <p:cNvSpPr txBox="1">
            <a:spLocks noGrp="1"/>
          </p:cNvSpPr>
          <p:nvPr>
            <p:ph type="title"/>
          </p:nvPr>
        </p:nvSpPr>
        <p:spPr>
          <a:xfrm>
            <a:off x="513159" y="514349"/>
            <a:ext cx="4845383" cy="2228851"/>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4800"/>
              <a:t>SUPERSTORE SALES ANALYSIS</a:t>
            </a:r>
          </a:p>
        </p:txBody>
      </p:sp>
      <p:grpSp>
        <p:nvGrpSpPr>
          <p:cNvPr id="158" name="Group 157">
            <a:extLst>
              <a:ext uri="{FF2B5EF4-FFF2-40B4-BE49-F238E27FC236}">
                <a16:creationId xmlns:a16="http://schemas.microsoft.com/office/drawing/2014/main" id="{466FBB0E-B024-4E3B-9BBD-FF15FC76B6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81127" y="6350"/>
            <a:ext cx="4560492" cy="4622800"/>
            <a:chOff x="6108170" y="8467"/>
            <a:chExt cx="6080656" cy="6163733"/>
          </a:xfrm>
        </p:grpSpPr>
        <p:cxnSp>
          <p:nvCxnSpPr>
            <p:cNvPr id="159" name="Straight Connector 158">
              <a:extLst>
                <a:ext uri="{FF2B5EF4-FFF2-40B4-BE49-F238E27FC236}">
                  <a16:creationId xmlns:a16="http://schemas.microsoft.com/office/drawing/2014/main" id="{55FA0039-AB97-4DC9-AF4A-AB64CB39F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1E5249B-CC4D-4AE0-A6CD-03FE6A9E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7CD40048-2612-4C61-8A89-7A71FE462B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8BD33E3D-C961-4FE1-8880-F55180E2A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D2266163-3A62-4B10-A0CF-FA0701FC8A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Sales and Profit Analysis</a:t>
            </a:r>
            <a:endParaRPr/>
          </a:p>
        </p:txBody>
      </p:sp>
      <p:sp>
        <p:nvSpPr>
          <p:cNvPr id="194" name="Google Shape;194;p23"/>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dirty="0">
                <a:solidFill>
                  <a:schemeClr val="bg2">
                    <a:lumMod val="50000"/>
                  </a:schemeClr>
                </a:solidFill>
              </a:rPr>
              <a:t>Focus on the Technology subcategory and capitalize on high-selling products like Phones and Chairs</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Explore bundling these products with less profitable items such as Bookcases and Tables</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Consider bundling products like Bookcases and Tables with high profit sub-categories to enhance overall profitability</a:t>
            </a:r>
            <a:endParaRPr dirty="0">
              <a:solidFill>
                <a:schemeClr val="bg2">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Result:</a:t>
            </a:r>
            <a:endParaRPr/>
          </a:p>
        </p:txBody>
      </p:sp>
      <p:sp>
        <p:nvSpPr>
          <p:cNvPr id="200" name="Google Shape;200;p24"/>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US" sz="1600" b="0" i="0" dirty="0">
                <a:solidFill>
                  <a:schemeClr val="bg2">
                    <a:lumMod val="50000"/>
                  </a:schemeClr>
                </a:solidFill>
                <a:effectLst/>
              </a:rPr>
              <a:t>The result of this analysis is a comprehensive and actionable report that provides valuable insights to the management team of the multinational retail company. The analysis follows the CRISP-DM (Cross Industry Standard Process for Data Mining) steps, ensuring a structured approach to draw meaningful conclusions from the sales data.</a:t>
            </a:r>
          </a:p>
          <a:p>
            <a:pPr marL="457200" lvl="0" indent="-311150" algn="l" rtl="0">
              <a:lnSpc>
                <a:spcPct val="110000"/>
              </a:lnSpc>
              <a:spcBef>
                <a:spcPts val="0"/>
              </a:spcBef>
              <a:spcAft>
                <a:spcPts val="0"/>
              </a:spcAft>
              <a:buSzPts val="1300"/>
              <a:buChar char="●"/>
            </a:pPr>
            <a:r>
              <a:rPr lang="en-US" sz="1600" b="1" u="sng" dirty="0">
                <a:solidFill>
                  <a:schemeClr val="bg2">
                    <a:lumMod val="50000"/>
                  </a:schemeClr>
                </a:solidFill>
              </a:rPr>
              <a:t>PROJECT LINK:</a:t>
            </a:r>
          </a:p>
          <a:p>
            <a:pPr marL="146050" lvl="0" indent="0" algn="l" rtl="0">
              <a:lnSpc>
                <a:spcPct val="110000"/>
              </a:lnSpc>
              <a:spcBef>
                <a:spcPts val="0"/>
              </a:spcBef>
              <a:spcAft>
                <a:spcPts val="0"/>
              </a:spcAft>
              <a:buSzPts val="1300"/>
            </a:pPr>
            <a:r>
              <a:rPr lang="en-GB" sz="1300" b="1" u="sng" dirty="0">
                <a:solidFill>
                  <a:schemeClr val="bg2">
                    <a:lumMod val="50000"/>
                  </a:schemeClr>
                </a:solidFill>
              </a:rPr>
              <a:t>https://github.com/Indhra96/Superstore_Analysis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a:t>
            </a:r>
            <a:endParaRPr/>
          </a:p>
        </p:txBody>
      </p:sp>
      <p:sp>
        <p:nvSpPr>
          <p:cNvPr id="146" name="Google Shape;146;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US" b="0" i="0" dirty="0">
                <a:solidFill>
                  <a:srgbClr val="ECECF1"/>
                </a:solidFill>
                <a:effectLst/>
              </a:rPr>
              <a:t>A multinational retail company has been making good sales from 2014 to 2017, but their recorded profits do not tally with the increasing sales they have made. </a:t>
            </a:r>
          </a:p>
          <a:p>
            <a:pPr marL="457200" lvl="0" indent="-311150" algn="l" rtl="0">
              <a:lnSpc>
                <a:spcPct val="110000"/>
              </a:lnSpc>
              <a:spcBef>
                <a:spcPts val="0"/>
              </a:spcBef>
              <a:spcAft>
                <a:spcPts val="0"/>
              </a:spcAft>
              <a:buSzPts val="1300"/>
              <a:buChar char="●"/>
            </a:pPr>
            <a:r>
              <a:rPr lang="en-US" b="0" i="0" dirty="0">
                <a:solidFill>
                  <a:srgbClr val="ECECF1"/>
                </a:solidFill>
                <a:effectLst/>
              </a:rPr>
              <a:t>As an initiative of the company to keep increasing their sales, whilst maximizing their sales as best as possible, the campaign titled *'Operation Increase Sales and Profit'(OISP)* was launched.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1: Importing Essential Modules</a:t>
            </a:r>
            <a:endParaRPr/>
          </a:p>
        </p:txBody>
      </p:sp>
      <p:sp>
        <p:nvSpPr>
          <p:cNvPr id="152" name="Google Shape;152;p16"/>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US" b="0" i="0" dirty="0">
                <a:solidFill>
                  <a:schemeClr val="bg2">
                    <a:lumMod val="50000"/>
                  </a:schemeClr>
                </a:solidFill>
                <a:effectLst/>
              </a:rPr>
              <a:t>To begin the analysis, I will import the necessary Python modules for data manipulation and visualization, such as pandas, </a:t>
            </a:r>
            <a:r>
              <a:rPr lang="en-US" b="0" i="0" dirty="0" err="1">
                <a:solidFill>
                  <a:schemeClr val="bg2">
                    <a:lumMod val="50000"/>
                  </a:schemeClr>
                </a:solidFill>
                <a:effectLst/>
              </a:rPr>
              <a:t>numpy</a:t>
            </a:r>
            <a:r>
              <a:rPr lang="en-US" b="0" i="0" dirty="0">
                <a:solidFill>
                  <a:schemeClr val="bg2">
                    <a:lumMod val="50000"/>
                  </a:schemeClr>
                </a:solidFill>
                <a:effectLst/>
              </a:rPr>
              <a:t>, and matplotlib.</a:t>
            </a:r>
          </a:p>
          <a:p>
            <a:pPr marL="457200" lvl="0" indent="-311150" algn="l" rtl="0">
              <a:lnSpc>
                <a:spcPct val="110000"/>
              </a:lnSpc>
              <a:spcBef>
                <a:spcPts val="0"/>
              </a:spcBef>
              <a:spcAft>
                <a:spcPts val="0"/>
              </a:spcAft>
              <a:buSzPts val="1300"/>
              <a:buChar char="●"/>
            </a:pPr>
            <a:r>
              <a:rPr lang="en-US" sz="1600" b="0" i="0" u="none" strike="noStrike" dirty="0">
                <a:solidFill>
                  <a:schemeClr val="bg2">
                    <a:lumMod val="50000"/>
                  </a:schemeClr>
                </a:solidFill>
                <a:effectLst/>
              </a:rPr>
              <a:t>Facilitating data manipulation</a:t>
            </a:r>
            <a:r>
              <a:rPr lang="en-US" sz="1800" b="0" i="0" u="none" strike="noStrike" dirty="0">
                <a:solidFill>
                  <a:schemeClr val="bg2">
                    <a:lumMod val="50000"/>
                  </a:schemeClr>
                </a:solidFill>
                <a:effectLst/>
              </a:rPr>
              <a:t> and visualization</a:t>
            </a:r>
            <a:r>
              <a:rPr lang="en-US" sz="1800" u="none" strike="noStrike" dirty="0">
                <a:solidFill>
                  <a:schemeClr val="bg2">
                    <a:lumMod val="50000"/>
                  </a:schemeClr>
                </a:solidFill>
              </a:rPr>
              <a:t>.</a:t>
            </a:r>
            <a:endParaRPr dirty="0">
              <a:solidFill>
                <a:schemeClr val="bg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2: Loading the Dataset</a:t>
            </a:r>
            <a:endParaRPr/>
          </a:p>
        </p:txBody>
      </p:sp>
      <p:sp>
        <p:nvSpPr>
          <p:cNvPr id="158" name="Google Shape;158;p17"/>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US" b="0" i="0" dirty="0">
                <a:solidFill>
                  <a:schemeClr val="bg2">
                    <a:lumMod val="50000"/>
                  </a:schemeClr>
                </a:solidFill>
                <a:effectLst/>
              </a:rPr>
              <a:t>I will load the dataset containing four years of daily sales records for the company. </a:t>
            </a:r>
            <a:endParaRPr lang="en-US" dirty="0">
              <a:solidFill>
                <a:schemeClr val="bg2">
                  <a:lumMod val="50000"/>
                </a:schemeClr>
              </a:solidFill>
            </a:endParaRPr>
          </a:p>
          <a:p>
            <a:pPr marL="457200" lvl="0" indent="-311150" algn="l" rtl="0">
              <a:lnSpc>
                <a:spcPct val="110000"/>
              </a:lnSpc>
              <a:spcBef>
                <a:spcPts val="0"/>
              </a:spcBef>
              <a:spcAft>
                <a:spcPts val="0"/>
              </a:spcAft>
              <a:buSzPts val="1300"/>
              <a:buChar char="●"/>
            </a:pPr>
            <a:r>
              <a:rPr lang="en-US" b="0" i="0" dirty="0">
                <a:solidFill>
                  <a:schemeClr val="bg2">
                    <a:lumMod val="50000"/>
                  </a:schemeClr>
                </a:solidFill>
                <a:effectLst/>
              </a:rPr>
              <a:t>Ensuring the data is in the current working directory will facilitate easy access.</a:t>
            </a:r>
            <a:endParaRPr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3: Data Cleansing</a:t>
            </a:r>
            <a:endParaRPr/>
          </a:p>
        </p:txBody>
      </p:sp>
      <p:sp>
        <p:nvSpPr>
          <p:cNvPr id="164" name="Google Shape;164;p18"/>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US" b="0" i="0" dirty="0">
                <a:solidFill>
                  <a:schemeClr val="bg2">
                    <a:lumMod val="50000"/>
                  </a:schemeClr>
                </a:solidFill>
                <a:effectLst/>
                <a:latin typeface="+mj-lt"/>
              </a:rPr>
              <a:t>Data cleaning is a crucial step to ensure data accuracy and reliability. It involves various tasks. </a:t>
            </a:r>
          </a:p>
          <a:p>
            <a:pPr marL="457200" lvl="0" indent="-311150" algn="l" rtl="0">
              <a:lnSpc>
                <a:spcPct val="110000"/>
              </a:lnSpc>
              <a:spcBef>
                <a:spcPts val="0"/>
              </a:spcBef>
              <a:spcAft>
                <a:spcPts val="0"/>
              </a:spcAft>
              <a:buSzPts val="1300"/>
              <a:buChar char="●"/>
            </a:pPr>
            <a:r>
              <a:rPr lang="en-US" dirty="0">
                <a:solidFill>
                  <a:schemeClr val="bg2">
                    <a:lumMod val="50000"/>
                  </a:schemeClr>
                </a:solidFill>
                <a:latin typeface="+mj-lt"/>
              </a:rPr>
              <a:t>That is</a:t>
            </a:r>
            <a:r>
              <a:rPr lang="en-US" b="0" i="0" dirty="0">
                <a:solidFill>
                  <a:schemeClr val="bg2">
                    <a:lumMod val="50000"/>
                  </a:schemeClr>
                </a:solidFill>
                <a:effectLst/>
                <a:latin typeface="+mj-lt"/>
              </a:rPr>
              <a:t> handling missing data, removing duplicates, detecting and treating outliers, standardization, resolving inconsistencies, data validation, and handling noisy data.</a:t>
            </a:r>
            <a:endParaRPr dirty="0">
              <a:solidFill>
                <a:schemeClr val="bg2">
                  <a:lumMod val="50000"/>
                </a:schemeClr>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Data Cleansing Tasks</a:t>
            </a:r>
            <a:endParaRPr dirty="0"/>
          </a:p>
        </p:txBody>
      </p:sp>
      <p:sp>
        <p:nvSpPr>
          <p:cNvPr id="170" name="Google Shape;170;p19"/>
          <p:cNvSpPr txBox="1">
            <a:spLocks noGrp="1"/>
          </p:cNvSpPr>
          <p:nvPr>
            <p:ph type="subTitle" idx="1"/>
          </p:nvPr>
        </p:nvSpPr>
        <p:spPr>
          <a:xfrm>
            <a:off x="642700" y="1589400"/>
            <a:ext cx="6352832" cy="3302268"/>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sz="1400" dirty="0">
                <a:solidFill>
                  <a:schemeClr val="bg2">
                    <a:lumMod val="50000"/>
                  </a:schemeClr>
                </a:solidFill>
              </a:rPr>
              <a:t>Handling missing data: Identification and resolution of missing values</a:t>
            </a:r>
            <a:endParaRPr sz="1400"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sz="1400" dirty="0">
                <a:solidFill>
                  <a:schemeClr val="bg2">
                    <a:lumMod val="50000"/>
                  </a:schemeClr>
                </a:solidFill>
              </a:rPr>
              <a:t>Eliminating duplicates: Detection and elimination of redundant observations</a:t>
            </a:r>
            <a:endParaRPr sz="1400"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sz="1400" dirty="0">
                <a:solidFill>
                  <a:schemeClr val="bg2">
                    <a:lumMod val="50000"/>
                  </a:schemeClr>
                </a:solidFill>
              </a:rPr>
              <a:t>Outlier detection and treatment: Identification of outliers and deciding how to handle them</a:t>
            </a:r>
            <a:endParaRPr sz="1400"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sz="1400" dirty="0">
                <a:solidFill>
                  <a:schemeClr val="bg2">
                    <a:lumMod val="50000"/>
                  </a:schemeClr>
                </a:solidFill>
              </a:rPr>
              <a:t>Standardization: Ensuring data consistency in format, units, or scales</a:t>
            </a:r>
            <a:endParaRPr sz="1400"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sz="1400" dirty="0">
                <a:solidFill>
                  <a:schemeClr val="bg2">
                    <a:lumMod val="50000"/>
                  </a:schemeClr>
                </a:solidFill>
              </a:rPr>
              <a:t>Resolving inconsistencies: Addressing conflicting data entries and discrepancies</a:t>
            </a:r>
            <a:endParaRPr sz="1400"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sz="1400" dirty="0">
                <a:solidFill>
                  <a:schemeClr val="bg2">
                    <a:lumMod val="50000"/>
                  </a:schemeClr>
                </a:solidFill>
              </a:rPr>
              <a:t>Data validation: Verifying data adherence to predefined rules and constraints</a:t>
            </a:r>
            <a:endParaRPr sz="1400"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sz="1400" dirty="0">
                <a:solidFill>
                  <a:schemeClr val="bg2">
                    <a:lumMod val="50000"/>
                  </a:schemeClr>
                </a:solidFill>
              </a:rPr>
              <a:t>Handling noisy data: Identifying and rectifying errors from data entry mistakes or inaccuracies</a:t>
            </a:r>
            <a:endParaRPr sz="1400" dirty="0">
              <a:solidFill>
                <a:schemeClr val="bg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36370">
              <a:srgbClr val="48B0D3"/>
            </a:gs>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Cleaning</a:t>
            </a:r>
            <a:endParaRPr/>
          </a:p>
        </p:txBody>
      </p:sp>
      <p:sp>
        <p:nvSpPr>
          <p:cNvPr id="176" name="Google Shape;176;p20"/>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dirty="0">
                <a:solidFill>
                  <a:schemeClr val="bg2">
                    <a:lumMod val="50000"/>
                  </a:schemeClr>
                </a:solidFill>
              </a:rPr>
              <a:t>The primary goal of data cleaning is to guarantee data accuracy, completeness, and consistency</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Thorough data cleaning augments the quality of insights and conclusions</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Data cleaning facilitates more reliable and well-informed decision-making</a:t>
            </a:r>
            <a:endParaRPr dirty="0">
              <a:solidFill>
                <a:schemeClr val="bg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6370">
              <a:srgbClr val="48B0D3"/>
            </a:gs>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Exploratory Analysis</a:t>
            </a:r>
            <a:endParaRPr/>
          </a:p>
        </p:txBody>
      </p:sp>
      <p:sp>
        <p:nvSpPr>
          <p:cNvPr id="182" name="Google Shape;182;p21"/>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dirty="0">
                <a:solidFill>
                  <a:schemeClr val="bg2">
                    <a:lumMod val="50000"/>
                  </a:schemeClr>
                </a:solidFill>
              </a:rPr>
              <a:t>The primary objective of exploratory data analysis is to thoroughly examine the data before making any assumptions</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Exploratory analysis aids in detecting errors, understanding data patterns, and identifying outliers</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Noteworthy associations between variables can be uncovered through exploratory analysis</a:t>
            </a:r>
            <a:endParaRPr dirty="0">
              <a:solidFill>
                <a:schemeClr val="bg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Observations from Exploratory Analysis</a:t>
            </a:r>
            <a:endParaRPr/>
          </a:p>
        </p:txBody>
      </p:sp>
      <p:sp>
        <p:nvSpPr>
          <p:cNvPr id="188" name="Google Shape;188;p22"/>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dirty="0">
                <a:solidFill>
                  <a:schemeClr val="bg2">
                    <a:lumMod val="50000"/>
                  </a:schemeClr>
                </a:solidFill>
              </a:rPr>
              <a:t>The majority of customers prefer the Standard Class Shipment mode</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The Consumer segment constitutes the largest customer base</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New York City records the highest number of purchases, followed by Los Angeles</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New California accounts for the maximum purchases, followed by New York</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Purchases are predominantly made in the East and West regions compared to the South &amp; Central regions</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Office Supplies lead in the purchases made Category</a:t>
            </a:r>
            <a:endParaRPr dirty="0">
              <a:solidFill>
                <a:schemeClr val="bg2">
                  <a:lumMod val="50000"/>
                </a:schemeClr>
              </a:solidFill>
            </a:endParaRPr>
          </a:p>
          <a:p>
            <a:pPr marL="457200" lvl="0" indent="-311150" algn="l" rtl="0">
              <a:lnSpc>
                <a:spcPct val="110000"/>
              </a:lnSpc>
              <a:spcBef>
                <a:spcPts val="0"/>
              </a:spcBef>
              <a:spcAft>
                <a:spcPts val="0"/>
              </a:spcAft>
              <a:buSzPts val="1300"/>
              <a:buChar char="●"/>
            </a:pPr>
            <a:r>
              <a:rPr lang="en-GB" dirty="0">
                <a:solidFill>
                  <a:schemeClr val="bg2">
                    <a:lumMod val="50000"/>
                  </a:schemeClr>
                </a:solidFill>
              </a:rPr>
              <a:t>Binders and Paper emerge as the top Product </a:t>
            </a:r>
            <a:r>
              <a:rPr lang="en-GB" dirty="0" err="1">
                <a:solidFill>
                  <a:schemeClr val="bg2">
                    <a:lumMod val="50000"/>
                  </a:schemeClr>
                </a:solidFill>
              </a:rPr>
              <a:t>SubCategory</a:t>
            </a:r>
            <a:endParaRPr dirty="0">
              <a:solidFill>
                <a:schemeClr val="bg2">
                  <a:lumMod val="50000"/>
                </a:schemeClr>
              </a:solidFil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0</TotalTime>
  <Words>992</Words>
  <Application>Microsoft Office PowerPoint</Application>
  <PresentationFormat>On-screen Show (16:9)</PresentationFormat>
  <Paragraphs>77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Wingdings 3</vt:lpstr>
      <vt:lpstr>Arial</vt:lpstr>
      <vt:lpstr>Century Gothic</vt:lpstr>
      <vt:lpstr>Poppins</vt:lpstr>
      <vt:lpstr>Slice</vt:lpstr>
      <vt:lpstr>SUPERSTORE SALES ANALYSIS</vt:lpstr>
      <vt:lpstr>Introduction</vt:lpstr>
      <vt:lpstr>Step 1: Importing Essential Modules</vt:lpstr>
      <vt:lpstr>Step 2: Loading the Dataset</vt:lpstr>
      <vt:lpstr>Step 3: Data Cleansing</vt:lpstr>
      <vt:lpstr>Data Cleansing Tasks</vt:lpstr>
      <vt:lpstr>Data Cleaning</vt:lpstr>
      <vt:lpstr>Exploratory Analysis</vt:lpstr>
      <vt:lpstr>Observations from Exploratory Analysis</vt:lpstr>
      <vt:lpstr>Sales and Profit Analysis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cp:lastModifiedBy>INDHRA V</cp:lastModifiedBy>
  <cp:revision>2</cp:revision>
  <dcterms:modified xsi:type="dcterms:W3CDTF">2023-07-23T17:43:41Z</dcterms:modified>
</cp:coreProperties>
</file>