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7/14/2024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923745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74579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99304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749640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322211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153386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48570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39539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87700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66399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06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2"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1"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15"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6"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7"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7/14/2024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5353789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34810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792914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31" name="文本框"/>
          <p:cNvSpPr>
            <a:spLocks xmlns:a="http://schemas.openxmlformats.org/drawingml/2006/main" noGrp="1"/>
          </p:cNvSpPr>
          <p:nvPr>
            <p:ph type="title"/>
          </p:nvPr>
        </p:nvSpPr>
        <p:spPr>
          <a:xfrm xmlns:a="http://schemas.openxmlformats.org/drawingml/2006/main" rot="0">
            <a:off x="581192" y="702155"/>
            <a:ext cx="11029616" cy="11887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581192" y="2340864"/>
            <a:ext cx="11029615" cy="363448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131485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66057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14625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72183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0858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224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81760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59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38385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1189553"/>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2336002"/>
            <a:ext cx="11029616" cy="3652046"/>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spTree>
    <p:extLst>
      <p:ext uri="{BB962C8B-B14F-4D97-AF65-F5344CB8AC3E}">
        <p14:creationId xmlns:p14="http://schemas.microsoft.com/office/powerpoint/2010/main" val="2538638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github.com/vijaysmart043/cyber-security-project.git" TargetMode="External"/><Relationship Id="rId2" Type="http://schemas.openxmlformats.org/officeDocument/2006/relationships/hyperlink" Target="https://github.com/vijaysmart043/cyber-security-project.git" TargetMode="External"/><Relationship Id="rId3" Type="http://schemas.openxmlformats.org/officeDocument/2006/relationships/hyperlink" Target="https://github.com/vijaysmart043/cyber-security-project.git" TargetMode="External"/><Relationship Id="rId4" Type="http://schemas.openxmlformats.org/officeDocument/2006/relationships/hyperlink" Target="https://github.com/vijaysmart043/cyber-security-project.git" TargetMode="External"/><Relationship Id="rId5" Type="http://schemas.openxmlformats.org/officeDocument/2006/relationships/hyperlink" Target="https://github.com/vijaysmart043/cyber-security-project.git" TargetMode="External"/><Relationship Id="rId6" Type="http://schemas.openxmlformats.org/officeDocument/2006/relationships/hyperlink" Target="https://github.com/vijaysmart043/cyber-security-project.git" TargetMode="External"/><Relationship Id="rId7" Type="http://schemas.openxmlformats.org/officeDocument/2006/relationships/hyperlink" Target="https://github.com/vijaysmart043/cyber-security-project.git" TargetMode="External"/><Relationship Id="rId8" Type="http://schemas.openxmlformats.org/officeDocument/2006/relationships/hyperlink" Target="https://github.com/vijaysmart043/cyber-security-project.git" TargetMode="External"/><Relationship Id="rId9" Type="http://schemas.openxmlformats.org/officeDocument/2006/relationships/hyperlink" Target="https://github.com/vijaysmart043/cyber-security-project.git" TargetMode="External"/><Relationship Id="rId10" Type="http://schemas.openxmlformats.org/officeDocument/2006/relationships/hyperlink" Target="https://github.com/vijaysmart043/cyber-security-project.git" TargetMode="External"/><Relationship Id="rId11" Type="http://schemas.openxmlformats.org/officeDocument/2006/relationships/hyperlink" Target="https://github.com/vijaysmart043/cyber-security-project.git" TargetMode="External"/><Relationship Id="rId12" Type="http://schemas.openxmlformats.org/officeDocument/2006/relationships/image" Target="../media/1.jpeg"/><Relationship Id="rId13" Type="http://schemas.openxmlformats.org/officeDocument/2006/relationships/slideLayout" Target="../slideLayouts/slideLayout1.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24" name="矩形"/>
          <p:cNvSpPr>
            <a:spLocks noChangeAspect="1"/>
          </p:cNvSpPr>
          <p:nvPr/>
        </p:nvSpPr>
        <p:spPr>
          <a:xfrm rot="0">
            <a:off x="0" y="0"/>
            <a:ext cx="12192000" cy="6858000"/>
          </a:xfrm>
          <a:prstGeom prst="rect"/>
          <a:ln w="22225" cmpd="sng" cap="flat">
            <a:noFill/>
            <a:prstDash val="solid"/>
            <a:round/>
          </a:ln>
        </p:spPr>
      </p:sp>
      <p:sp>
        <p:nvSpPr>
          <p:cNvPr id="25" name="文本框"/>
          <p:cNvSpPr>
            <a:spLocks noGrp="1"/>
          </p:cNvSpPr>
          <p:nvPr>
            <p:ph type="ctrTitle"/>
          </p:nvPr>
        </p:nvSpPr>
        <p:spPr>
          <a:xfrm rot="0">
            <a:off x="581191" y="619432"/>
            <a:ext cx="10993550" cy="64892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Student </a:t>
            </a:r>
            <a:r>
              <a:rPr lang="en-US" altLang="zh-CN" sz="3600" b="0" i="0" u="none" strike="noStrike" kern="1200" cap="all" spc="0" baseline="0">
                <a:solidFill>
                  <a:srgbClr val="404040"/>
                </a:solidFill>
                <a:latin typeface="Franklin Gothic Demi" pitchFamily="0" charset="0"/>
                <a:ea typeface="华文中宋" pitchFamily="0" charset="0"/>
                <a:cs typeface="Lucida Sans"/>
              </a:rPr>
              <a:t>Details</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26" name="文本框"/>
          <p:cNvSpPr>
            <a:spLocks noGrp="1"/>
          </p:cNvSpPr>
          <p:nvPr>
            <p:ph type="subTitle" idx="1"/>
          </p:nvPr>
        </p:nvSpPr>
        <p:spPr>
          <a:xfrm rot="0">
            <a:off x="581191" y="1268361"/>
            <a:ext cx="10993546" cy="233024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a:hlinkClick r:id="rId1"/>
              </a:rPr>
              <a:t>Name        : Beesetty indumathi</a:t>
            </a:r>
            <a:endParaRPr lang="en-US" altLang="zh-CN" sz="2200" b="1" i="0" u="none" strike="noStrike" kern="1200" cap="all" spc="0" baseline="0">
              <a:solidFill>
                <a:srgbClr val="002060"/>
              </a:solidFill>
              <a:latin typeface="Franklin Gothic Book" pitchFamily="0" charset="0"/>
              <a:ea typeface="华文中宋" pitchFamily="0" charset="0"/>
              <a:cs typeface="Lucida Sans"/>
              <a:hlinkClick r:id="rId2"/>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a:hlinkClick r:id="rId3"/>
              </a:rPr>
              <a:t>Roll no    : 23l65a0205</a:t>
            </a:r>
            <a:endParaRPr lang="en-US" altLang="zh-CN" sz="2200" b="1" i="0" u="none" strike="noStrike" kern="1200" cap="all" spc="0" baseline="0">
              <a:solidFill>
                <a:srgbClr val="002060"/>
              </a:solidFill>
              <a:latin typeface="Franklin Gothic Book" pitchFamily="0" charset="0"/>
              <a:ea typeface="华文中宋" pitchFamily="0" charset="0"/>
              <a:cs typeface="Lucida Sans"/>
              <a:hlinkClick r:id="rId4"/>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a:hlinkClick r:id="rId5"/>
              </a:rPr>
              <a:t>EMAIL         </a:t>
            </a:r>
            <a:r>
              <a:rPr lang="en-US" altLang="zh-CN" sz="2200" b="0" i="0" u="none" strike="noStrike" kern="1200" cap="all" spc="0" baseline="0">
                <a:solidFill>
                  <a:srgbClr val="002060"/>
                </a:solidFill>
                <a:latin typeface="Franklin Gothic Book" pitchFamily="0" charset="0"/>
                <a:ea typeface="华文中宋" pitchFamily="0" charset="0"/>
                <a:cs typeface="Lucida Sans"/>
                <a:hlinkClick r:id="rId6"/>
              </a:rPr>
              <a:t>: </a:t>
            </a:r>
            <a:r>
              <a:rPr lang="en-US" altLang="zh-CN" sz="2200" b="0" i="0" u="none" strike="noStrike" kern="1200" cap="all" spc="0" baseline="0">
                <a:solidFill>
                  <a:srgbClr val="002060"/>
                </a:solidFill>
                <a:latin typeface="Franklin Gothic Book" pitchFamily="0" charset="0"/>
                <a:ea typeface="华文中宋" pitchFamily="0" charset="0"/>
                <a:cs typeface="Lucida Sans"/>
              </a:rPr>
              <a:t>indhumathibeesetty@gmail.com</a:t>
            </a:r>
            <a:endParaRPr lang="en-US" altLang="zh-CN" sz="2200" b="0" i="0" u="none" strike="noStrike" kern="1200" cap="all" spc="0" baseline="0">
              <a:solidFill>
                <a:srgbClr val="002060"/>
              </a:solidFill>
              <a:latin typeface="Franklin Gothic Book" pitchFamily="0" charset="0"/>
              <a:ea typeface="华文中宋" pitchFamily="0" charset="0"/>
              <a:cs typeface="Lucida Sans"/>
              <a:hlinkClick r:id="rId7"/>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a:hlinkClick r:id="rId8"/>
              </a:rPr>
              <a:t>BRANCH     </a:t>
            </a:r>
            <a:r>
              <a:rPr lang="en-US" altLang="zh-CN" sz="2200" b="0" i="0" u="none" strike="noStrike" kern="1200" cap="all" spc="0" baseline="0">
                <a:solidFill>
                  <a:srgbClr val="002060"/>
                </a:solidFill>
                <a:latin typeface="Franklin Gothic Book" pitchFamily="0" charset="0"/>
                <a:ea typeface="华文中宋" pitchFamily="0" charset="0"/>
                <a:cs typeface="Lucida Sans"/>
                <a:hlinkClick r:id="rId9"/>
              </a:rPr>
              <a:t>: eee</a:t>
            </a:r>
            <a:endParaRPr lang="en-US" altLang="zh-CN" sz="2200" b="0" i="0" u="none" strike="noStrike" kern="1200" cap="all" spc="0" baseline="0">
              <a:solidFill>
                <a:srgbClr val="002060"/>
              </a:solidFill>
              <a:latin typeface="Franklin Gothic Book" pitchFamily="0" charset="0"/>
              <a:ea typeface="华文中宋" pitchFamily="0" charset="0"/>
              <a:cs typeface="Lucida Sans"/>
              <a:hlinkClick r:id="rId10"/>
            </a:endParaRPr>
          </a:p>
          <a:p>
            <a:pPr marL="0" indent="0" algn="l">
              <a:lnSpc>
                <a:spcPct val="90000"/>
              </a:lnSpc>
              <a:spcBef>
                <a:spcPct val="20000"/>
              </a:spcBef>
              <a:spcAft>
                <a:spcPts val="600"/>
              </a:spcAft>
              <a:buNone/>
            </a:pPr>
            <a:r>
              <a:rPr lang="en-US" altLang="zh-CN" sz="2200" b="0" i="0" u="none" strike="noStrike" kern="1200" cap="all" spc="0" baseline="0">
                <a:solidFill>
                  <a:srgbClr val="002060"/>
                </a:solidFill>
                <a:latin typeface="Franklin Gothic Book" pitchFamily="0" charset="0"/>
                <a:ea typeface="华文中宋" pitchFamily="0" charset="0"/>
                <a:cs typeface="Lucida Sans"/>
                <a:hlinkClick r:id="rId11"/>
              </a:rPr>
              <a:t>COLLEGE     :</a:t>
            </a:r>
            <a:r>
              <a:rPr lang="en-US" altLang="zh-CN" sz="2200" b="0" i="0" u="none" strike="noStrike" kern="1200" cap="all" spc="0" baseline="0">
                <a:solidFill>
                  <a:srgbClr val="002060"/>
                </a:solidFill>
                <a:latin typeface="Franklin Gothic Book" pitchFamily="0" charset="0"/>
                <a:ea typeface="华文中宋" pitchFamily="0" charset="0"/>
                <a:cs typeface="Lucida Sans"/>
              </a:rPr>
              <a:t>Chaitanya engineering college</a:t>
            </a:r>
            <a:endParaRPr lang="zh-CN" altLang="en-US" sz="2200" b="0" i="0" u="none" strike="noStrike" kern="1200" cap="all" spc="0" baseline="0">
              <a:solidFill>
                <a:srgbClr val="002060"/>
              </a:solidFill>
              <a:latin typeface="Franklin Gothic Book" pitchFamily="0" charset="0"/>
              <a:ea typeface="华文中宋" pitchFamily="0" charset="0"/>
              <a:cs typeface="Lucida Sans"/>
            </a:endParaRPr>
          </a:p>
        </p:txBody>
      </p:sp>
      <p:sp>
        <p:nvSpPr>
          <p:cNvPr id="27" name="矩形"/>
          <p:cNvSpPr>
            <a:spLocks noChangeAspect="1"/>
          </p:cNvSpPr>
          <p:nvPr/>
        </p:nvSpPr>
        <p:spPr>
          <a:xfrm rot="0">
            <a:off x="446534" y="457200"/>
            <a:ext cx="3703319" cy="94997"/>
          </a:xfrm>
          <a:prstGeom prst="rect"/>
          <a:solidFill>
            <a:srgbClr val="465359"/>
          </a:solidFill>
          <a:ln w="12700" cmpd="sng" cap="flat">
            <a:noFill/>
            <a:prstDash val="solid"/>
            <a:round/>
          </a:ln>
        </p:spPr>
      </p:sp>
      <p:sp>
        <p:nvSpPr>
          <p:cNvPr id="28" name="矩形"/>
          <p:cNvSpPr>
            <a:spLocks noChangeAspect="1"/>
          </p:cNvSpPr>
          <p:nvPr/>
        </p:nvSpPr>
        <p:spPr>
          <a:xfrm rot="0">
            <a:off x="4241830" y="457200"/>
            <a:ext cx="3703319" cy="91440"/>
          </a:xfrm>
          <a:prstGeom prst="rect"/>
          <a:solidFill>
            <a:schemeClr val="accent1"/>
          </a:solidFill>
          <a:ln w="12700" cmpd="sng" cap="flat">
            <a:noFill/>
            <a:prstDash val="solid"/>
            <a:round/>
          </a:ln>
        </p:spPr>
      </p:sp>
      <p:sp>
        <p:nvSpPr>
          <p:cNvPr id="29" name="矩形"/>
          <p:cNvSpPr>
            <a:spLocks noChangeAspect="1"/>
          </p:cNvSpPr>
          <p:nvPr/>
        </p:nvSpPr>
        <p:spPr>
          <a:xfrm rot="0">
            <a:off x="8042147" y="453643"/>
            <a:ext cx="3703319" cy="98554"/>
          </a:xfrm>
          <a:prstGeom prst="rect"/>
          <a:solidFill>
            <a:srgbClr val="969FA7"/>
          </a:solidFill>
          <a:ln w="12700" cmpd="sng" cap="flat">
            <a:noFill/>
            <a:prstDash val="solid"/>
            <a:round/>
          </a:ln>
        </p:spPr>
      </p:sp>
      <p:pic>
        <p:nvPicPr>
          <p:cNvPr id="30" name="图片" descr="abstract image"/>
          <p:cNvPicPr>
            <a:picLocks noChangeAspect="1"/>
          </p:cNvPicPr>
          <p:nvPr/>
        </p:nvPicPr>
        <p:blipFill>
          <a:blip r:embed="rId12" cstate="print"/>
          <a:stretch>
            <a:fillRect/>
          </a:stretch>
        </p:blipFill>
        <p:spPr>
          <a:xfrm rot="0">
            <a:off x="448732" y="3428999"/>
            <a:ext cx="11260667" cy="2963333"/>
          </a:xfrm>
          <a:prstGeom prst="rect"/>
          <a:noFill/>
          <a:ln w="12700" cmpd="sng" cap="flat">
            <a:noFill/>
            <a:prstDash val="solid"/>
            <a:miter/>
          </a:ln>
        </p:spPr>
      </p:pic>
    </p:spTree>
    <p:extLst>
      <p:ext uri="{BB962C8B-B14F-4D97-AF65-F5344CB8AC3E}">
        <p14:creationId xmlns:p14="http://schemas.microsoft.com/office/powerpoint/2010/main" val="18158003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links</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4" name="文本框"/>
          <p:cNvSpPr>
            <a:spLocks noGrp="1"/>
          </p:cNvSpPr>
          <p:nvPr>
            <p:ph type="body" idx="1"/>
          </p:nvPr>
        </p:nvSpPr>
        <p:spPr>
          <a:xfrm rot="0">
            <a:off x="581191" y="2186940"/>
            <a:ext cx="11029615" cy="3634485"/>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ctr">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002060"/>
                </a:solidFill>
                <a:latin typeface="Franklin Gothic Book" pitchFamily="0" charset="0"/>
                <a:ea typeface="华文中宋" pitchFamily="0" charset="0"/>
                <a:cs typeface="Lucida Sans"/>
              </a:rPr>
              <a:t>https://github.com/Srinu659/Srinu.git</a:t>
            </a:r>
            <a:endParaRPr lang="zh-CN" altLang="en-US" sz="1700" b="0" i="0" u="none" strike="noStrike" kern="1200" cap="none" spc="0" baseline="0">
              <a:solidFill>
                <a:srgbClr val="00206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568037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STEGANOGRAPHY</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8"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Text steganography involves hiding information inside text files. This includes changing the format of existing text, changing words within a text, using context-free grammars to generate readable texts, or generating random character sequences.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413393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STEGANOGRAPHY AGENDA	</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0"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Steganography includes the concealment of information within computer files. In digital steganography, electronic communications may include steganographic coding inside of a transport layer, such as a document file, image file, program, or protocol. </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altLang="zh-CN" sz="1700" b="0" i="0" u="none" strike="noStrike" kern="1200" cap="none" spc="0" baseline="0">
                <a:solidFill>
                  <a:srgbClr val="404040"/>
                </a:solidFill>
                <a:latin typeface="Franklin Gothic Book" pitchFamily="0" charset="0"/>
                <a:ea typeface="华文中宋" pitchFamily="0" charset="0"/>
                <a:cs typeface="Lucida Sans"/>
              </a:rPr>
              <a:t>chang</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186918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PROJECT  OVERVIEW</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2"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Steganography is a means of concealing secret information within (or even on top of) an otherwise mundane, non-secret document or other media to avoid detection. It comes from the Greek words </a:t>
            </a:r>
            <a:r>
              <a:rPr lang="en-US" altLang="zh-CN" sz="1700" b="0" i="0" u="none" strike="noStrike" kern="1200" cap="none" spc="0" baseline="0">
                <a:solidFill>
                  <a:srgbClr val="404040"/>
                </a:solidFill>
                <a:latin typeface="Franklin Gothic Book" pitchFamily="0" charset="0"/>
                <a:ea typeface="华文中宋" pitchFamily="0" charset="0"/>
                <a:cs typeface="Lucida Sans"/>
              </a:rPr>
              <a:t>steganos</a:t>
            </a:r>
            <a:r>
              <a:rPr lang="en-US" altLang="zh-CN" sz="1700" b="0" i="0" u="none" strike="noStrike" kern="1200" cap="none" spc="0" baseline="0">
                <a:solidFill>
                  <a:srgbClr val="404040"/>
                </a:solidFill>
                <a:latin typeface="Franklin Gothic Book" pitchFamily="0" charset="0"/>
                <a:ea typeface="华文中宋" pitchFamily="0" charset="0"/>
                <a:cs typeface="Lucida Sans"/>
              </a:rPr>
              <a:t>, which means “covered” or “hidden,” and graph, which means “to write.” Hence, “hidden writing".</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614543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WHO ARE THE END USERS of this project?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4"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Military Organizations: Military units and defense contractors use steganography for secure communication in tactical operations, ensuring operational security and confidentiality of mission-critical information.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21119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br>
              <a:rPr lang="zh-CN" altLang="en-US" sz="2800" b="0" i="0" u="none" strike="noStrike" kern="1200" cap="all" spc="0" baseline="0">
                <a:solidFill>
                  <a:srgbClr val="404040"/>
                </a:solidFill>
                <a:latin typeface="Franklin Gothic Demi" pitchFamily="0" charset="0"/>
                <a:ea typeface="华文中宋" pitchFamily="0" charset="0"/>
                <a:cs typeface="Lucida Sans"/>
              </a:rPr>
            </a:br>
            <a:r>
              <a:rPr lang="en-US" altLang="zh-CN" sz="2800" b="0" i="0" u="none" strike="noStrike" kern="1200" cap="all" spc="0" baseline="0">
                <a:solidFill>
                  <a:srgbClr val="404040"/>
                </a:solidFill>
                <a:latin typeface="Franklin Gothic Demi" pitchFamily="0" charset="0"/>
                <a:ea typeface="华文中宋" pitchFamily="0" charset="0"/>
                <a:cs typeface="Lucida Sans"/>
              </a:rPr>
              <a:t>YOUR SOLUTION AND ITS VALUE PROPOSITION</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Versatility: It supports embedding various types of data formats (text, binary files, etc.) into different types of media files, ensuring flexibility and applicability across different use cases.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Efficiency: The embedding process is efficient and does not significantly alter the original media file's quality or characteristics, preserving its integrity and minimizing the chances of detection.</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4923718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How did you customize the project and make it your own</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8"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User Interface and Experience: Designing an intuitive and user-friendly interface is crucial. I would customize the user interface to make the embedding and extraction processes straightforward, possibly integrating drag-</a:t>
            </a:r>
            <a:r>
              <a:rPr lang="en-US" altLang="zh-CN" sz="1200" b="0" i="0" u="none" strike="noStrike" kern="1200" cap="none" spc="0" baseline="0">
                <a:solidFill>
                  <a:srgbClr val="404040"/>
                </a:solidFill>
                <a:latin typeface="Franklin Gothic Book" pitchFamily="0" charset="0"/>
                <a:ea typeface="华文中宋" pitchFamily="0" charset="0"/>
                <a:cs typeface="Lucida Sans"/>
              </a:rPr>
              <a:t>anddrop</a:t>
            </a:r>
            <a:r>
              <a:rPr lang="en-US" altLang="zh-CN" sz="1200" b="0" i="0" u="none" strike="noStrike" kern="1200" cap="none" spc="0" baseline="0">
                <a:solidFill>
                  <a:srgbClr val="404040"/>
                </a:solidFill>
                <a:latin typeface="Franklin Gothic Book" pitchFamily="0" charset="0"/>
                <a:ea typeface="华文中宋" pitchFamily="0" charset="0"/>
                <a:cs typeface="Lucida Sans"/>
              </a:rPr>
              <a:t> functionality, progress indicators, and clear instructions to enhance usability.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7319923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MODELLING</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0"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Data Model: This involves defining how data will be represented and manipulated within the steganography system. It includes decisions on data formats (text, binary, etc.), encoding schemes, and how data will be structured for embedding and extraction.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Extraction Model: This defines the method for extracting hidden data from the carrier media. Modeling the extraction process ensures that the embedded information can be accurately retrieved, even after potential alterations to the carrier file.</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460473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Results</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a:rPr>
              <a:t>Optimized Performance: The performance model focuses on optimizing computational resources and operational efficiency. This optimization minimizes processing.</a:t>
            </a: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7019972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9</cp:revision>
  <dcterms:created xsi:type="dcterms:W3CDTF">2021-05-26T16:50:10Z</dcterms:created>
  <dcterms:modified xsi:type="dcterms:W3CDTF">2024-07-14T05:53:06Z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