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5" r:id="rId4"/>
    <p:sldId id="284" r:id="rId5"/>
    <p:sldId id="278" r:id="rId6"/>
    <p:sldId id="279" r:id="rId7"/>
    <p:sldId id="281" r:id="rId8"/>
    <p:sldId id="282" r:id="rId9"/>
    <p:sldId id="283"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86359" autoAdjust="0"/>
  </p:normalViewPr>
  <p:slideViewPr>
    <p:cSldViewPr snapToGrid="0">
      <p:cViewPr varScale="1">
        <p:scale>
          <a:sx n="70" d="100"/>
          <a:sy n="70" d="100"/>
        </p:scale>
        <p:origin x="-696" y="-52"/>
      </p:cViewPr>
      <p:guideLst>
        <p:guide orient="horz" pos="2160"/>
        <p:guide pos="3840"/>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11C0A-4D1D-422A-A480-E86C5344F952}" type="datetimeFigureOut">
              <a:rPr lang="en-IN" smtClean="0"/>
              <a:pPr/>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F89D9-7D96-4AE3-9117-2B176649F3C6}" type="slidenum">
              <a:rPr lang="en-IN" smtClean="0"/>
              <a:pPr/>
              <a:t>‹#›</a:t>
            </a:fld>
            <a:endParaRPr lang="en-IN"/>
          </a:p>
        </p:txBody>
      </p:sp>
    </p:spTree>
    <p:extLst>
      <p:ext uri="{BB962C8B-B14F-4D97-AF65-F5344CB8AC3E}">
        <p14:creationId xmlns:p14="http://schemas.microsoft.com/office/powerpoint/2010/main" xmlns="" val="3858783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AF89D9-7D96-4AE3-9117-2B176649F3C6}" type="slidenum">
              <a:rPr lang="en-IN" smtClean="0"/>
              <a:pPr/>
              <a:t>1</a:t>
            </a:fld>
            <a:endParaRPr lang="en-IN"/>
          </a:p>
        </p:txBody>
      </p:sp>
    </p:spTree>
    <p:extLst>
      <p:ext uri="{BB962C8B-B14F-4D97-AF65-F5344CB8AC3E}">
        <p14:creationId xmlns:p14="http://schemas.microsoft.com/office/powerpoint/2010/main" xmlns="" val="66221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1248AC-1C28-40B0-BE4C-EC0444F1FAAB}"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105547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1248AC-1C28-40B0-BE4C-EC0444F1FAAB}"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94664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1248AC-1C28-40B0-BE4C-EC0444F1FAAB}"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35598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1248AC-1C28-40B0-BE4C-EC0444F1FAAB}"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260242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1248AC-1C28-40B0-BE4C-EC0444F1FAAB}" type="datetimeFigureOut">
              <a:rPr lang="en-IN" smtClean="0"/>
              <a:pPr/>
              <a:t>19-03-2024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201081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1248AC-1C28-40B0-BE4C-EC0444F1FAAB}" type="datetimeFigureOut">
              <a:rPr lang="en-IN" smtClean="0"/>
              <a:pPr/>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161140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1248AC-1C28-40B0-BE4C-EC0444F1FAAB}" type="datetimeFigureOut">
              <a:rPr lang="en-IN" smtClean="0"/>
              <a:pPr/>
              <a:t>19-03-2024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352852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1248AC-1C28-40B0-BE4C-EC0444F1FAAB}" type="datetimeFigureOut">
              <a:rPr lang="en-IN" smtClean="0"/>
              <a:pPr/>
              <a:t>19-03-2024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271238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248AC-1C28-40B0-BE4C-EC0444F1FAAB}" type="datetimeFigureOut">
              <a:rPr lang="en-IN" smtClean="0"/>
              <a:pPr/>
              <a:t>19-03-2024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4088785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1248AC-1C28-40B0-BE4C-EC0444F1FAAB}" type="datetimeFigureOut">
              <a:rPr lang="en-IN" smtClean="0"/>
              <a:pPr/>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668254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1248AC-1C28-40B0-BE4C-EC0444F1FAAB}" type="datetimeFigureOut">
              <a:rPr lang="en-IN" smtClean="0"/>
              <a:pPr/>
              <a:t>19-03-2024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253262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248AC-1C28-40B0-BE4C-EC0444F1FAAB}" type="datetimeFigureOut">
              <a:rPr lang="en-IN" smtClean="0"/>
              <a:pPr/>
              <a:t>19-03-2024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1C7F1-C196-4623-B982-41C8D5BC3943}" type="slidenum">
              <a:rPr lang="en-IN" smtClean="0"/>
              <a:pPr/>
              <a:t>‹#›</a:t>
            </a:fld>
            <a:endParaRPr lang="en-IN"/>
          </a:p>
        </p:txBody>
      </p:sp>
    </p:spTree>
    <p:extLst>
      <p:ext uri="{BB962C8B-B14F-4D97-AF65-F5344CB8AC3E}">
        <p14:creationId xmlns:p14="http://schemas.microsoft.com/office/powerpoint/2010/main" xmlns="" val="3679541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7281" y="4254922"/>
            <a:ext cx="4109967" cy="1303232"/>
          </a:xfrm>
        </p:spPr>
        <p:txBody>
          <a:bodyPr/>
          <a:lstStyle/>
          <a:p>
            <a:endParaRPr lang="en-IN" dirty="0"/>
          </a:p>
        </p:txBody>
      </p:sp>
      <p:sp>
        <p:nvSpPr>
          <p:cNvPr id="3" name="Subtitle 2"/>
          <p:cNvSpPr>
            <a:spLocks noGrp="1"/>
          </p:cNvSpPr>
          <p:nvPr>
            <p:ph type="subTitle" idx="1"/>
          </p:nvPr>
        </p:nvSpPr>
        <p:spPr/>
        <p:txBody>
          <a:bodyPr/>
          <a:lstStyle/>
          <a:p>
            <a:r>
              <a:rPr lang="en-IN" b="1" dirty="0" smtClean="0">
                <a:solidFill>
                  <a:srgbClr val="002060"/>
                </a:solidFill>
              </a:rPr>
              <a:t>Analysis on prices of cars</a:t>
            </a:r>
            <a:endParaRPr lang="en-IN" b="1" dirty="0">
              <a:solidFill>
                <a:srgbClr val="002060"/>
              </a:solidFill>
            </a:endParaRPr>
          </a:p>
        </p:txBody>
      </p:sp>
      <p:pic>
        <p:nvPicPr>
          <p:cNvPr id="1026" name="Picture 2" descr="https://lh7-us.googleusercontent.com/-eUiU4uC4tM-rYkgW-SybTUcE8Rk9Ypx3v6CeBeXGq3d8RljU3Bs5B7kBXjwxhw2Z4nhEslVevs1EL5U3aFZanZiV65cL29zwlBNiKZwscxUG5D7BGr0icyrNe4RGJToSgaOLDjtweP0uEI=s2048"/>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9586" y="489313"/>
            <a:ext cx="10837439" cy="5701553"/>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2706986" y="3929202"/>
            <a:ext cx="6726725" cy="707886"/>
          </a:xfrm>
          <a:prstGeom prst="rect">
            <a:avLst/>
          </a:prstGeom>
        </p:spPr>
        <p:txBody>
          <a:bodyPr wrap="square">
            <a:spAutoFit/>
          </a:bodyPr>
          <a:lstStyle/>
          <a:p>
            <a:pPr algn="ctr"/>
            <a:r>
              <a:rPr lang="en-IN" sz="2000" b="1" dirty="0" smtClean="0">
                <a:solidFill>
                  <a:schemeClr val="tx1">
                    <a:lumMod val="95000"/>
                    <a:lumOff val="5000"/>
                  </a:schemeClr>
                </a:solidFill>
                <a:latin typeface="Arial Rounded MT Bold" pitchFamily="34" charset="0"/>
                <a:ea typeface="Segoe UI Emoji" pitchFamily="34" charset="0"/>
              </a:rPr>
              <a:t>Exploratory  Data  Analysis  - </a:t>
            </a:r>
          </a:p>
          <a:p>
            <a:pPr algn="ctr"/>
            <a:r>
              <a:rPr lang="en-IN" sz="2000" b="1" dirty="0" smtClean="0">
                <a:solidFill>
                  <a:schemeClr val="tx1">
                    <a:lumMod val="95000"/>
                    <a:lumOff val="5000"/>
                  </a:schemeClr>
                </a:solidFill>
                <a:latin typeface="Arial Rounded MT Bold" pitchFamily="34" charset="0"/>
                <a:ea typeface="Segoe UI Emoji" pitchFamily="34" charset="0"/>
              </a:rPr>
              <a:t>(</a:t>
            </a:r>
            <a:r>
              <a:rPr lang="en-US" sz="2000" dirty="0" smtClean="0"/>
              <a:t>Aspiring Mind Employment Outcome (AMEO) Dataset </a:t>
            </a:r>
            <a:r>
              <a:rPr lang="en-IN" sz="2000" b="1" dirty="0" smtClean="0">
                <a:solidFill>
                  <a:schemeClr val="tx1">
                    <a:lumMod val="95000"/>
                    <a:lumOff val="5000"/>
                  </a:schemeClr>
                </a:solidFill>
                <a:latin typeface="Arial Rounded MT Bold" pitchFamily="34" charset="0"/>
                <a:ea typeface="Segoe UI Emoji" pitchFamily="34" charset="0"/>
              </a:rPr>
              <a:t>) </a:t>
            </a:r>
            <a:endParaRPr lang="en-IN" sz="2000" b="1" dirty="0">
              <a:solidFill>
                <a:schemeClr val="tx1">
                  <a:lumMod val="95000"/>
                  <a:lumOff val="5000"/>
                </a:schemeClr>
              </a:solidFill>
              <a:latin typeface="Arial Rounded MT Bold" pitchFamily="34" charset="0"/>
              <a:ea typeface="Segoe UI Emoji" pitchFamily="34" charset="0"/>
            </a:endParaRPr>
          </a:p>
        </p:txBody>
      </p:sp>
      <p:sp>
        <p:nvSpPr>
          <p:cNvPr id="6" name="TextBox 5"/>
          <p:cNvSpPr txBox="1"/>
          <p:nvPr/>
        </p:nvSpPr>
        <p:spPr>
          <a:xfrm>
            <a:off x="8039477" y="5160475"/>
            <a:ext cx="2566023" cy="338554"/>
          </a:xfrm>
          <a:prstGeom prst="rect">
            <a:avLst/>
          </a:prstGeom>
          <a:noFill/>
        </p:spPr>
        <p:txBody>
          <a:bodyPr wrap="square" rtlCol="0">
            <a:spAutoFit/>
          </a:bodyPr>
          <a:lstStyle/>
          <a:p>
            <a:r>
              <a:rPr lang="en-US" sz="1400" b="1" dirty="0" smtClean="0">
                <a:solidFill>
                  <a:schemeClr val="tx1">
                    <a:lumMod val="95000"/>
                    <a:lumOff val="5000"/>
                  </a:schemeClr>
                </a:solidFill>
                <a:latin typeface="+mj-lt"/>
              </a:rPr>
              <a:t> </a:t>
            </a:r>
            <a:r>
              <a:rPr lang="en-US" sz="1600" b="1" dirty="0" smtClean="0">
                <a:solidFill>
                  <a:srgbClr val="002060"/>
                </a:solidFill>
              </a:rPr>
              <a:t>by </a:t>
            </a:r>
            <a:r>
              <a:rPr lang="en-US" sz="1600" b="1" dirty="0" err="1" smtClean="0">
                <a:solidFill>
                  <a:srgbClr val="002060"/>
                </a:solidFill>
              </a:rPr>
              <a:t>Cherukupalli.Indhu</a:t>
            </a:r>
            <a:r>
              <a:rPr lang="en-US" sz="1600" b="1" dirty="0" smtClean="0">
                <a:solidFill>
                  <a:srgbClr val="002060"/>
                </a:solidFill>
              </a:rPr>
              <a:t> </a:t>
            </a:r>
            <a:endParaRPr lang="en-US" sz="1600" b="1" dirty="0">
              <a:solidFill>
                <a:srgbClr val="002060"/>
              </a:solidFill>
            </a:endParaRPr>
          </a:p>
        </p:txBody>
      </p:sp>
      <p:sp>
        <p:nvSpPr>
          <p:cNvPr id="7" name="Rectangle 6"/>
          <p:cNvSpPr/>
          <p:nvPr/>
        </p:nvSpPr>
        <p:spPr>
          <a:xfrm>
            <a:off x="534155" y="452674"/>
            <a:ext cx="10909425" cy="5767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endParaRPr>
          </a:p>
        </p:txBody>
      </p:sp>
    </p:spTree>
    <p:extLst>
      <p:ext uri="{BB962C8B-B14F-4D97-AF65-F5344CB8AC3E}">
        <p14:creationId xmlns:p14="http://schemas.microsoft.com/office/powerpoint/2010/main" xmlns="" val="4020929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868910" y="0"/>
            <a:ext cx="10797990" cy="6572816"/>
          </a:xfrm>
          <a:prstGeom prst="rect">
            <a:avLst/>
          </a:prstGeom>
        </p:spPr>
      </p:pic>
      <p:sp>
        <p:nvSpPr>
          <p:cNvPr id="3" name="Rectangle 2"/>
          <p:cNvSpPr/>
          <p:nvPr/>
        </p:nvSpPr>
        <p:spPr>
          <a:xfrm flipH="1">
            <a:off x="353083" y="407406"/>
            <a:ext cx="11434525" cy="6165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499277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621" y="479834"/>
            <a:ext cx="2136618" cy="334978"/>
          </a:xfrm>
        </p:spPr>
        <p:txBody>
          <a:bodyPr>
            <a:normAutofit fontScale="90000"/>
          </a:bodyPr>
          <a:lstStyle/>
          <a:p>
            <a:r>
              <a:rPr lang="en-IN" sz="2400" dirty="0" smtClean="0">
                <a:solidFill>
                  <a:srgbClr val="C00000"/>
                </a:solidFill>
                <a:latin typeface="Arial Rounded MT Bold" pitchFamily="34" charset="0"/>
              </a:rPr>
              <a:t>About me:</a:t>
            </a:r>
            <a:endParaRPr lang="en-IN" sz="2400" dirty="0">
              <a:solidFill>
                <a:srgbClr val="C00000"/>
              </a:solidFill>
              <a:latin typeface="Arial Rounded MT Bold" pitchFamily="34" charset="0"/>
            </a:endParaRPr>
          </a:p>
        </p:txBody>
      </p:sp>
      <p:sp>
        <p:nvSpPr>
          <p:cNvPr id="3" name="Content Placeholder 2"/>
          <p:cNvSpPr>
            <a:spLocks noGrp="1"/>
          </p:cNvSpPr>
          <p:nvPr>
            <p:ph idx="1"/>
          </p:nvPr>
        </p:nvSpPr>
        <p:spPr>
          <a:xfrm>
            <a:off x="706169" y="1086416"/>
            <a:ext cx="9696259" cy="5060887"/>
          </a:xfrm>
        </p:spPr>
        <p:txBody>
          <a:bodyPr>
            <a:normAutofit/>
          </a:bodyPr>
          <a:lstStyle/>
          <a:p>
            <a:pPr>
              <a:buFont typeface="Wingdings" pitchFamily="2" charset="2"/>
              <a:buChar char="Ø"/>
            </a:pPr>
            <a:r>
              <a:rPr lang="en-IN" sz="2000" dirty="0" smtClean="0">
                <a:solidFill>
                  <a:schemeClr val="accent3">
                    <a:lumMod val="50000"/>
                  </a:schemeClr>
                </a:solidFill>
              </a:rPr>
              <a:t> </a:t>
            </a:r>
            <a:r>
              <a:rPr lang="en-US" sz="1800" dirty="0" smtClean="0">
                <a:solidFill>
                  <a:schemeClr val="tx1">
                    <a:lumMod val="95000"/>
                    <a:lumOff val="5000"/>
                  </a:schemeClr>
                </a:solidFill>
              </a:rPr>
              <a:t>I hold both a Bachelor of Science  and a Master of Science degree.</a:t>
            </a:r>
          </a:p>
          <a:p>
            <a:pPr>
              <a:buFont typeface="Wingdings" pitchFamily="2" charset="2"/>
              <a:buChar char="Ø"/>
            </a:pPr>
            <a:r>
              <a:rPr lang="en-IN" sz="1800" dirty="0" smtClean="0">
                <a:solidFill>
                  <a:schemeClr val="tx1">
                    <a:lumMod val="95000"/>
                    <a:lumOff val="5000"/>
                  </a:schemeClr>
                </a:solidFill>
              </a:rPr>
              <a:t> To improve further  in Statistics and to apply the methods of </a:t>
            </a:r>
            <a:r>
              <a:rPr lang="en-IN" sz="1800" dirty="0" err="1" smtClean="0">
                <a:solidFill>
                  <a:schemeClr val="tx1">
                    <a:lumMod val="95000"/>
                    <a:lumOff val="5000"/>
                  </a:schemeClr>
                </a:solidFill>
              </a:rPr>
              <a:t>Statisti</a:t>
            </a:r>
            <a:r>
              <a:rPr lang="en-US" sz="1800" dirty="0" smtClean="0">
                <a:solidFill>
                  <a:schemeClr val="tx1">
                    <a:lumMod val="95000"/>
                    <a:lumOff val="5000"/>
                  </a:schemeClr>
                </a:solidFill>
              </a:rPr>
              <a:t>cs.</a:t>
            </a:r>
          </a:p>
          <a:p>
            <a:pPr>
              <a:buFont typeface="Wingdings" pitchFamily="2" charset="2"/>
              <a:buChar char="Ø"/>
            </a:pPr>
            <a:r>
              <a:rPr lang="en-US" sz="1800" dirty="0" smtClean="0">
                <a:solidFill>
                  <a:schemeClr val="tx1">
                    <a:lumMod val="95000"/>
                    <a:lumOff val="5000"/>
                  </a:schemeClr>
                </a:solidFill>
              </a:rPr>
              <a:t> My academic journey has equipped me with a robust foundation in quantitative analysis, problem-solving, and critical thinking skills.</a:t>
            </a:r>
          </a:p>
          <a:p>
            <a:pPr>
              <a:buFont typeface="Wingdings" pitchFamily="2" charset="2"/>
              <a:buChar char="Ø"/>
            </a:pPr>
            <a:r>
              <a:rPr lang="en-US" sz="1800" dirty="0" smtClean="0">
                <a:solidFill>
                  <a:schemeClr val="tx1">
                    <a:lumMod val="95000"/>
                    <a:lumOff val="5000"/>
                  </a:schemeClr>
                </a:solidFill>
              </a:rPr>
              <a:t> Throughout my studies, I specialized in Statistics , gaining expertise in Decision - Making.</a:t>
            </a:r>
            <a:endParaRPr lang="en-IN" sz="1800" dirty="0" smtClean="0">
              <a:solidFill>
                <a:schemeClr val="tx1">
                  <a:lumMod val="95000"/>
                  <a:lumOff val="5000"/>
                </a:schemeClr>
              </a:solidFill>
            </a:endParaRPr>
          </a:p>
          <a:p>
            <a:pPr>
              <a:buFont typeface="Wingdings" pitchFamily="2" charset="2"/>
              <a:buChar char="Ø"/>
            </a:pPr>
            <a:r>
              <a:rPr lang="en-IN" sz="1800" dirty="0" smtClean="0">
                <a:solidFill>
                  <a:schemeClr val="tx1">
                    <a:lumMod val="95000"/>
                    <a:lumOff val="5000"/>
                  </a:schemeClr>
                </a:solidFill>
              </a:rPr>
              <a:t> I Interested in Analysis field.</a:t>
            </a:r>
          </a:p>
          <a:p>
            <a:pPr>
              <a:buFont typeface="Wingdings" pitchFamily="2" charset="2"/>
              <a:buChar char="Ø"/>
            </a:pPr>
            <a:r>
              <a:rPr lang="en-IN" sz="1800" dirty="0" smtClean="0">
                <a:solidFill>
                  <a:schemeClr val="tx1">
                    <a:lumMod val="95000"/>
                    <a:lumOff val="5000"/>
                  </a:schemeClr>
                </a:solidFill>
              </a:rPr>
              <a:t> Has of know I did not have any experience.</a:t>
            </a:r>
          </a:p>
          <a:p>
            <a:pPr>
              <a:buFont typeface="Wingdings" pitchFamily="2" charset="2"/>
              <a:buChar char="Ø"/>
            </a:pPr>
            <a:r>
              <a:rPr lang="en-IN" sz="1800" dirty="0" smtClean="0">
                <a:solidFill>
                  <a:schemeClr val="tx1">
                    <a:lumMod val="95000"/>
                    <a:lumOff val="5000"/>
                  </a:schemeClr>
                </a:solidFill>
              </a:rPr>
              <a:t> </a:t>
            </a:r>
            <a:r>
              <a:rPr lang="en-US" sz="1800" dirty="0" smtClean="0">
                <a:solidFill>
                  <a:schemeClr val="tx1">
                    <a:lumMod val="95000"/>
                    <a:lumOff val="5000"/>
                  </a:schemeClr>
                </a:solidFill>
              </a:rPr>
              <a:t>My career aspiration is to become a Data Scientist.</a:t>
            </a:r>
          </a:p>
          <a:p>
            <a:pPr>
              <a:buFont typeface="Wingdings" pitchFamily="2" charset="2"/>
              <a:buChar char="Ø"/>
            </a:pPr>
            <a:r>
              <a:rPr lang="en-US" sz="1800" dirty="0" smtClean="0">
                <a:solidFill>
                  <a:schemeClr val="tx1">
                    <a:lumMod val="95000"/>
                    <a:lumOff val="5000"/>
                  </a:schemeClr>
                </a:solidFill>
              </a:rPr>
              <a:t> I aim to leverage my academic background and technical skills to extract actionable insights from complex datasets. </a:t>
            </a:r>
          </a:p>
          <a:p>
            <a:pPr>
              <a:buFont typeface="Wingdings" pitchFamily="2" charset="2"/>
              <a:buChar char="Ø"/>
            </a:pPr>
            <a:r>
              <a:rPr lang="en-US" sz="1800" dirty="0" smtClean="0">
                <a:solidFill>
                  <a:schemeClr val="tx1">
                    <a:lumMod val="95000"/>
                    <a:lumOff val="5000"/>
                  </a:schemeClr>
                </a:solidFill>
              </a:rPr>
              <a:t> As a data scientist, I am eager to tackle real-world challenges, develop innovative solutions, and contribute to data-driven decision-making processes. </a:t>
            </a:r>
          </a:p>
          <a:p>
            <a:pPr>
              <a:buFont typeface="Wingdings" pitchFamily="2" charset="2"/>
              <a:buChar char="Ø"/>
            </a:pPr>
            <a:r>
              <a:rPr lang="en-US" sz="1800" dirty="0" smtClean="0">
                <a:solidFill>
                  <a:schemeClr val="tx1">
                    <a:lumMod val="95000"/>
                    <a:lumOff val="5000"/>
                  </a:schemeClr>
                </a:solidFill>
              </a:rPr>
              <a:t>I am excited about the opportunity to apply advanced analytical techniques and machine learning algorithms to solve diverse problems and drive business value.</a:t>
            </a:r>
            <a:br>
              <a:rPr lang="en-US" sz="1800" dirty="0" smtClean="0">
                <a:solidFill>
                  <a:schemeClr val="tx1">
                    <a:lumMod val="95000"/>
                    <a:lumOff val="5000"/>
                  </a:schemeClr>
                </a:solidFill>
              </a:rPr>
            </a:br>
            <a:endParaRPr lang="en-IN" sz="1800" dirty="0">
              <a:solidFill>
                <a:schemeClr val="tx1">
                  <a:lumMod val="95000"/>
                  <a:lumOff val="5000"/>
                </a:schemeClr>
              </a:solidFill>
            </a:endParaRPr>
          </a:p>
        </p:txBody>
      </p:sp>
      <p:pic>
        <p:nvPicPr>
          <p:cNvPr id="6" name="Picture 5" descr="download.png"/>
          <p:cNvPicPr>
            <a:picLocks noChangeAspect="1"/>
          </p:cNvPicPr>
          <p:nvPr/>
        </p:nvPicPr>
        <p:blipFill>
          <a:blip r:embed="rId2" cstate="print"/>
          <a:stretch>
            <a:fillRect/>
          </a:stretch>
        </p:blipFill>
        <p:spPr>
          <a:xfrm>
            <a:off x="9098732" y="5957181"/>
            <a:ext cx="2777591" cy="501712"/>
          </a:xfrm>
          <a:prstGeom prst="rect">
            <a:avLst/>
          </a:prstGeom>
        </p:spPr>
      </p:pic>
      <p:sp>
        <p:nvSpPr>
          <p:cNvPr id="5" name="Rectangle 4"/>
          <p:cNvSpPr/>
          <p:nvPr/>
        </p:nvSpPr>
        <p:spPr>
          <a:xfrm>
            <a:off x="162962" y="1222218"/>
            <a:ext cx="3938258" cy="5042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7819" y="289711"/>
            <a:ext cx="11570328" cy="6328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52530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209" y="561315"/>
            <a:ext cx="3186820" cy="597529"/>
          </a:xfrm>
        </p:spPr>
        <p:txBody>
          <a:bodyPr>
            <a:normAutofit/>
          </a:bodyPr>
          <a:lstStyle/>
          <a:p>
            <a:r>
              <a:rPr lang="en-US" sz="2400" dirty="0" smtClean="0">
                <a:solidFill>
                  <a:srgbClr val="C00000"/>
                </a:solidFill>
                <a:latin typeface="Arial Rounded MT Bold" pitchFamily="34" charset="0"/>
              </a:rPr>
              <a:t>Agenda :</a:t>
            </a:r>
            <a:endParaRPr lang="en-US" sz="2400" dirty="0">
              <a:solidFill>
                <a:srgbClr val="C00000"/>
              </a:solidFill>
              <a:latin typeface="Arial Rounded MT Bold" pitchFamily="34" charset="0"/>
            </a:endParaRPr>
          </a:p>
        </p:txBody>
      </p:sp>
      <p:sp>
        <p:nvSpPr>
          <p:cNvPr id="3" name="Content Placeholder 2"/>
          <p:cNvSpPr>
            <a:spLocks noGrp="1"/>
          </p:cNvSpPr>
          <p:nvPr>
            <p:ph idx="1"/>
          </p:nvPr>
        </p:nvSpPr>
        <p:spPr>
          <a:xfrm>
            <a:off x="796705" y="1131683"/>
            <a:ext cx="10420539" cy="4798337"/>
          </a:xfrm>
        </p:spPr>
        <p:txBody>
          <a:bodyPr>
            <a:normAutofit/>
          </a:bodyPr>
          <a:lstStyle/>
          <a:p>
            <a:pPr marL="0" indent="0">
              <a:buFont typeface="Wingdings" pitchFamily="2" charset="2"/>
              <a:buChar char="Ø"/>
            </a:pPr>
            <a:r>
              <a:rPr lang="en-US" dirty="0" smtClean="0"/>
              <a:t> </a:t>
            </a:r>
            <a:r>
              <a:rPr lang="en-US" sz="2000" dirty="0">
                <a:solidFill>
                  <a:srgbClr val="CC00CC"/>
                </a:solidFill>
                <a:latin typeface="Arial Rounded MT Bold" pitchFamily="34" charset="0"/>
              </a:rPr>
              <a:t>Objective </a:t>
            </a:r>
            <a:r>
              <a:rPr lang="en-US" sz="2000" dirty="0" smtClean="0">
                <a:solidFill>
                  <a:srgbClr val="CC00CC"/>
                </a:solidFill>
                <a:latin typeface="Arial Rounded MT Bold" pitchFamily="34" charset="0"/>
              </a:rPr>
              <a:t>:</a:t>
            </a:r>
            <a:r>
              <a:rPr lang="en-US" sz="1800" dirty="0" smtClean="0">
                <a:solidFill>
                  <a:srgbClr val="CC00CC"/>
                </a:solidFill>
              </a:rPr>
              <a:t> </a:t>
            </a:r>
            <a:r>
              <a:rPr lang="en-US" sz="2000" dirty="0" smtClean="0"/>
              <a:t>To explore the AMEO dataset to understand how different factors affect people's careers, helping organizations make better decisions.</a:t>
            </a:r>
          </a:p>
          <a:p>
            <a:pPr marL="0" indent="0">
              <a:buNone/>
            </a:pPr>
            <a:endParaRPr lang="en-US" sz="2000" dirty="0" smtClean="0"/>
          </a:p>
          <a:p>
            <a:pPr marL="0" indent="0">
              <a:buFont typeface="Wingdings" pitchFamily="2" charset="2"/>
              <a:buChar char="Ø"/>
            </a:pPr>
            <a:r>
              <a:rPr lang="en-US" sz="1800" dirty="0" smtClean="0">
                <a:latin typeface="Arial Rounded MT Bold" pitchFamily="34" charset="0"/>
              </a:rPr>
              <a:t> </a:t>
            </a:r>
            <a:r>
              <a:rPr lang="en-US" sz="1800" dirty="0" smtClean="0">
                <a:solidFill>
                  <a:srgbClr val="7030A0"/>
                </a:solidFill>
                <a:latin typeface="Arial Rounded MT Bold" pitchFamily="34" charset="0"/>
              </a:rPr>
              <a:t>Raw Data : </a:t>
            </a:r>
            <a:r>
              <a:rPr lang="en-US" sz="2000" dirty="0" smtClean="0"/>
              <a:t>Checking whether the data is cleaned or Not.</a:t>
            </a:r>
          </a:p>
          <a:p>
            <a:pPr marL="0" indent="0">
              <a:buFont typeface="Wingdings" pitchFamily="2" charset="2"/>
              <a:buChar char="Ø"/>
            </a:pPr>
            <a:r>
              <a:rPr lang="en-US" sz="2000" dirty="0" smtClean="0">
                <a:solidFill>
                  <a:srgbClr val="7030A0"/>
                </a:solidFill>
              </a:rPr>
              <a:t> </a:t>
            </a:r>
            <a:r>
              <a:rPr lang="en-US" sz="1700" dirty="0" smtClean="0">
                <a:solidFill>
                  <a:srgbClr val="7030A0"/>
                </a:solidFill>
                <a:latin typeface="Arial Rounded MT Bold" pitchFamily="34" charset="0"/>
              </a:rPr>
              <a:t>Data Cleaning : </a:t>
            </a:r>
            <a:r>
              <a:rPr lang="en-US" sz="2000" dirty="0" smtClean="0"/>
              <a:t>I Perform  </a:t>
            </a:r>
            <a:r>
              <a:rPr lang="en-US" sz="2000" dirty="0" err="1" smtClean="0"/>
              <a:t>Numpy</a:t>
            </a:r>
            <a:r>
              <a:rPr lang="en-US" sz="2000" dirty="0" smtClean="0"/>
              <a:t> and Pandas Operations for ( Data Preprocessing ) converting           Raw Data to Cleaned Data.</a:t>
            </a:r>
          </a:p>
          <a:p>
            <a:pPr marL="0" indent="0">
              <a:buFont typeface="Wingdings" pitchFamily="2" charset="2"/>
              <a:buChar char="Ø"/>
            </a:pPr>
            <a:r>
              <a:rPr lang="en-US" sz="2000" dirty="0" smtClean="0">
                <a:solidFill>
                  <a:srgbClr val="7030A0"/>
                </a:solidFill>
              </a:rPr>
              <a:t> </a:t>
            </a:r>
            <a:r>
              <a:rPr lang="en-US" sz="1700" dirty="0" smtClean="0">
                <a:solidFill>
                  <a:srgbClr val="7030A0"/>
                </a:solidFill>
                <a:latin typeface="Arial Rounded MT Bold" pitchFamily="34" charset="0"/>
              </a:rPr>
              <a:t>Data Manipulation : </a:t>
            </a:r>
            <a:r>
              <a:rPr lang="en-US" sz="2000" dirty="0" smtClean="0"/>
              <a:t>It Involves the process of transforming and modifying raw data to make it suitable for analysis.</a:t>
            </a:r>
          </a:p>
          <a:p>
            <a:pPr marL="0" indent="0">
              <a:buFont typeface="Wingdings" pitchFamily="2" charset="2"/>
              <a:buChar char="Ø"/>
            </a:pPr>
            <a:r>
              <a:rPr lang="en-US" sz="2000" dirty="0" smtClean="0">
                <a:solidFill>
                  <a:srgbClr val="7030A0"/>
                </a:solidFill>
              </a:rPr>
              <a:t> </a:t>
            </a:r>
            <a:r>
              <a:rPr lang="en-US" sz="1700" dirty="0" smtClean="0">
                <a:solidFill>
                  <a:srgbClr val="7030A0"/>
                </a:solidFill>
                <a:latin typeface="Arial Rounded MT Bold" pitchFamily="34" charset="0"/>
              </a:rPr>
              <a:t>Data Analysis : </a:t>
            </a:r>
            <a:r>
              <a:rPr lang="en-US" sz="2000" dirty="0" smtClean="0"/>
              <a:t>I used </a:t>
            </a:r>
            <a:r>
              <a:rPr lang="en-US" sz="2000" dirty="0" err="1" smtClean="0"/>
              <a:t>Groupby</a:t>
            </a:r>
            <a:r>
              <a:rPr lang="en-US" sz="2000" dirty="0" smtClean="0"/>
              <a:t> , Crosstab for Data Analysis to draw more insights from Data. </a:t>
            </a:r>
          </a:p>
          <a:p>
            <a:pPr marL="0" indent="0">
              <a:buFont typeface="Wingdings" pitchFamily="2" charset="2"/>
              <a:buChar char="Ø"/>
            </a:pPr>
            <a:r>
              <a:rPr lang="en-US" sz="2000" dirty="0" smtClean="0"/>
              <a:t> In Data Analysis , I perform </a:t>
            </a:r>
            <a:r>
              <a:rPr lang="en-US" sz="2000" dirty="0" err="1" smtClean="0"/>
              <a:t>Univariate</a:t>
            </a:r>
            <a:r>
              <a:rPr lang="en-US" sz="2000" dirty="0" smtClean="0"/>
              <a:t> , </a:t>
            </a:r>
            <a:r>
              <a:rPr lang="en-US" sz="2000" dirty="0" err="1" smtClean="0"/>
              <a:t>Bivariate</a:t>
            </a:r>
            <a:r>
              <a:rPr lang="en-US" sz="2000" dirty="0" smtClean="0"/>
              <a:t> and Multivariate analysis on Cleaned Data Set.</a:t>
            </a:r>
          </a:p>
          <a:p>
            <a:pPr marL="0" indent="0">
              <a:buFont typeface="Wingdings" pitchFamily="2" charset="2"/>
              <a:buChar char="Ø"/>
            </a:pPr>
            <a:r>
              <a:rPr lang="en-US" sz="1700" dirty="0" smtClean="0">
                <a:solidFill>
                  <a:srgbClr val="7030A0"/>
                </a:solidFill>
                <a:latin typeface="Arial Rounded MT Bold" pitchFamily="34" charset="0"/>
              </a:rPr>
              <a:t> Data Visualization :  </a:t>
            </a:r>
            <a:r>
              <a:rPr lang="en-US" sz="2000" dirty="0" smtClean="0"/>
              <a:t>For Visualizing data , I used </a:t>
            </a:r>
            <a:r>
              <a:rPr lang="en-US" sz="2000" dirty="0" err="1" smtClean="0"/>
              <a:t>Matplotlib</a:t>
            </a:r>
            <a:r>
              <a:rPr lang="en-US" sz="2000" dirty="0" smtClean="0"/>
              <a:t> and </a:t>
            </a:r>
            <a:r>
              <a:rPr lang="en-US" sz="2000" dirty="0" err="1" smtClean="0"/>
              <a:t>Seaborn</a:t>
            </a:r>
            <a:r>
              <a:rPr lang="en-US" sz="2000" dirty="0" smtClean="0"/>
              <a:t> Libraries.</a:t>
            </a:r>
          </a:p>
          <a:p>
            <a:pPr marL="0" indent="0">
              <a:buFont typeface="Wingdings" pitchFamily="2" charset="2"/>
              <a:buChar char="Ø"/>
            </a:pPr>
            <a:r>
              <a:rPr lang="en-US" sz="2000" dirty="0" smtClean="0"/>
              <a:t> Based Upon above Steps , I conclude the Given AMEO </a:t>
            </a:r>
            <a:r>
              <a:rPr lang="en-US" sz="2000" dirty="0" err="1" smtClean="0"/>
              <a:t>DataSet</a:t>
            </a:r>
            <a:r>
              <a:rPr lang="en-US" sz="2000" dirty="0" smtClean="0"/>
              <a:t>.</a:t>
            </a:r>
          </a:p>
          <a:p>
            <a:pPr marL="0" indent="0">
              <a:buNone/>
            </a:pPr>
            <a:endParaRPr lang="en-US" dirty="0" smtClean="0"/>
          </a:p>
          <a:p>
            <a:pPr marL="0" indent="0">
              <a:buNone/>
            </a:pPr>
            <a:endParaRPr lang="en-US" dirty="0"/>
          </a:p>
        </p:txBody>
      </p:sp>
      <p:pic>
        <p:nvPicPr>
          <p:cNvPr id="5" name="Picture 4" descr="download.png"/>
          <p:cNvPicPr>
            <a:picLocks noChangeAspect="1"/>
          </p:cNvPicPr>
          <p:nvPr/>
        </p:nvPicPr>
        <p:blipFill>
          <a:blip r:embed="rId2" cstate="print"/>
          <a:stretch>
            <a:fillRect/>
          </a:stretch>
        </p:blipFill>
        <p:spPr>
          <a:xfrm>
            <a:off x="9216428" y="6020554"/>
            <a:ext cx="2569360" cy="465500"/>
          </a:xfrm>
          <a:prstGeom prst="rect">
            <a:avLst/>
          </a:prstGeom>
        </p:spPr>
      </p:pic>
      <p:sp>
        <p:nvSpPr>
          <p:cNvPr id="6" name="Rectangle 5"/>
          <p:cNvSpPr/>
          <p:nvPr/>
        </p:nvSpPr>
        <p:spPr>
          <a:xfrm>
            <a:off x="271604" y="334978"/>
            <a:ext cx="11615595" cy="63374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541564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247" y="334978"/>
            <a:ext cx="11525060" cy="6264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ownload.png"/>
          <p:cNvPicPr>
            <a:picLocks noChangeAspect="1"/>
          </p:cNvPicPr>
          <p:nvPr/>
        </p:nvPicPr>
        <p:blipFill>
          <a:blip r:embed="rId2" cstate="print"/>
          <a:stretch>
            <a:fillRect/>
          </a:stretch>
        </p:blipFill>
        <p:spPr>
          <a:xfrm>
            <a:off x="9234535" y="6065822"/>
            <a:ext cx="2542200" cy="452673"/>
          </a:xfrm>
          <a:prstGeom prst="rect">
            <a:avLst/>
          </a:prstGeom>
        </p:spPr>
      </p:pic>
      <p:sp>
        <p:nvSpPr>
          <p:cNvPr id="7" name="TextBox 6"/>
          <p:cNvSpPr txBox="1"/>
          <p:nvPr/>
        </p:nvSpPr>
        <p:spPr>
          <a:xfrm>
            <a:off x="588475" y="597528"/>
            <a:ext cx="1959832" cy="369332"/>
          </a:xfrm>
          <a:prstGeom prst="rect">
            <a:avLst/>
          </a:prstGeom>
          <a:noFill/>
        </p:spPr>
        <p:txBody>
          <a:bodyPr wrap="none" rtlCol="0">
            <a:spAutoFit/>
          </a:bodyPr>
          <a:lstStyle/>
          <a:p>
            <a:r>
              <a:rPr lang="en-US" dirty="0" smtClean="0">
                <a:solidFill>
                  <a:srgbClr val="C00000"/>
                </a:solidFill>
                <a:latin typeface="Arial Rounded MT Bold" pitchFamily="34" charset="0"/>
              </a:rPr>
              <a:t>Data Summary :</a:t>
            </a:r>
            <a:endParaRPr lang="en-US" dirty="0">
              <a:solidFill>
                <a:srgbClr val="C00000"/>
              </a:solidFill>
              <a:latin typeface="Arial Rounded MT Bold" pitchFamily="34" charset="0"/>
            </a:endParaRPr>
          </a:p>
        </p:txBody>
      </p:sp>
      <p:sp>
        <p:nvSpPr>
          <p:cNvPr id="1026" name="Rectangle 2"/>
          <p:cNvSpPr>
            <a:spLocks noChangeArrowheads="1"/>
          </p:cNvSpPr>
          <p:nvPr/>
        </p:nvSpPr>
        <p:spPr bwMode="auto">
          <a:xfrm>
            <a:off x="0" y="0"/>
            <a:ext cx="3994150" cy="0"/>
          </a:xfrm>
          <a:prstGeom prst="rect">
            <a:avLst/>
          </a:prstGeom>
          <a:solidFill>
            <a:srgbClr val="212121"/>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cs typeface="Arial" pitchFamily="34" charset="0"/>
              </a:rPr>
              <a:t/>
            </a:r>
            <a:br>
              <a:rPr kumimoji="0" lang="en-US" sz="1800" b="0" i="0" u="none" strike="noStrike" cap="none" normalizeH="0" baseline="0" smtClean="0">
                <a:ln>
                  <a:noFill/>
                </a:ln>
                <a:solidFill>
                  <a:srgbClr val="FFFFFF"/>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TextBox 12"/>
          <p:cNvSpPr txBox="1"/>
          <p:nvPr/>
        </p:nvSpPr>
        <p:spPr>
          <a:xfrm>
            <a:off x="769545" y="814816"/>
            <a:ext cx="10502020" cy="5293757"/>
          </a:xfrm>
          <a:prstGeom prst="rect">
            <a:avLst/>
          </a:prstGeom>
          <a:noFill/>
        </p:spPr>
        <p:txBody>
          <a:bodyPr wrap="square" rtlCol="0">
            <a:spAutoFit/>
          </a:bodyPr>
          <a:lstStyle/>
          <a:p>
            <a:r>
              <a:rPr lang="en-US" dirty="0" smtClean="0"/>
              <a:t> </a:t>
            </a:r>
          </a:p>
          <a:p>
            <a:pPr>
              <a:buFont typeface="Wingdings" pitchFamily="2" charset="2"/>
              <a:buChar char="Ø"/>
            </a:pPr>
            <a:r>
              <a:rPr lang="en-US" sz="2000" dirty="0" smtClean="0"/>
              <a:t>The above The dataset contains information about individuals, focusing on attributes related to their education, skills, and career outcomes.</a:t>
            </a:r>
          </a:p>
          <a:p>
            <a:endParaRPr lang="en-US" sz="2000" dirty="0" smtClean="0"/>
          </a:p>
          <a:p>
            <a:pPr>
              <a:buFont typeface="Wingdings" pitchFamily="2" charset="2"/>
              <a:buChar char="Ø"/>
            </a:pPr>
            <a:r>
              <a:rPr lang="en-US" sz="2000" dirty="0" smtClean="0"/>
              <a:t> Key attributes include unique identifiers for individuals and colleges, salary, dates of joining and leaving organizations, job designation, city of employment, gender, date of birth, education details such as grades and board, college GPA, specialization, graduation year, test scores in English, Logical, and Quantitative sections, domain knowledge score, scores in various engineering subjects, and personality traits.</a:t>
            </a:r>
          </a:p>
          <a:p>
            <a:pPr>
              <a:buFont typeface="Wingdings" pitchFamily="2" charset="2"/>
              <a:buChar char="Ø"/>
            </a:pPr>
            <a:endParaRPr lang="en-US" sz="2000" dirty="0" smtClean="0"/>
          </a:p>
          <a:p>
            <a:pPr>
              <a:buFont typeface="Wingdings" pitchFamily="2" charset="2"/>
              <a:buChar char="Ø"/>
            </a:pPr>
            <a:r>
              <a:rPr lang="en-US" sz="2000" dirty="0" smtClean="0"/>
              <a:t> Overall, the dataset provides a comprehensive view of individuals' educational backgrounds, skill sets, and career trajectories, making it suitable for exploratory analysis and modeling tasks related to talent acquisition, workforce planning, and career development.</a:t>
            </a:r>
          </a:p>
          <a:p>
            <a:pPr>
              <a:buFont typeface="Wingdings" pitchFamily="2" charset="2"/>
              <a:buChar char="Ø"/>
            </a:pPr>
            <a:endParaRPr lang="en-US" sz="2000" dirty="0" smtClean="0"/>
          </a:p>
          <a:p>
            <a:pPr>
              <a:buFont typeface="Wingdings" pitchFamily="2" charset="2"/>
              <a:buChar char="Ø"/>
            </a:pPr>
            <a:r>
              <a:rPr lang="en-US" sz="2000" dirty="0" smtClean="0"/>
              <a:t> The dataset focuses on capturing information about individuals' educational backgrounds, skills, and career trajectories. It provides insights into factors influencing career outcomes, talent acquisition, and workforce planning. </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27" y="389299"/>
            <a:ext cx="3290180" cy="633744"/>
          </a:xfrm>
        </p:spPr>
        <p:txBody>
          <a:bodyPr>
            <a:normAutofit/>
          </a:bodyPr>
          <a:lstStyle/>
          <a:p>
            <a:r>
              <a:rPr lang="en-US" sz="2000" dirty="0" smtClean="0">
                <a:solidFill>
                  <a:srgbClr val="C00000"/>
                </a:solidFill>
                <a:latin typeface="Arial Rounded MT Bold" pitchFamily="34" charset="0"/>
              </a:rPr>
              <a:t>Raw Data Set:</a:t>
            </a:r>
            <a:endParaRPr lang="en-US" sz="2000" dirty="0">
              <a:solidFill>
                <a:srgbClr val="C00000"/>
              </a:solidFill>
              <a:latin typeface="Arial Rounded MT Bold" pitchFamily="34" charset="0"/>
            </a:endParaRPr>
          </a:p>
        </p:txBody>
      </p:sp>
      <p:pic>
        <p:nvPicPr>
          <p:cNvPr id="4" name="Picture 3" descr="Screenshot (14).png"/>
          <p:cNvPicPr>
            <a:picLocks noChangeAspect="1"/>
          </p:cNvPicPr>
          <p:nvPr/>
        </p:nvPicPr>
        <p:blipFill>
          <a:blip r:embed="rId2" cstate="print"/>
          <a:stretch>
            <a:fillRect/>
          </a:stretch>
        </p:blipFill>
        <p:spPr>
          <a:xfrm>
            <a:off x="3268302" y="1004935"/>
            <a:ext cx="8564579" cy="4227967"/>
          </a:xfrm>
          <a:prstGeom prst="rect">
            <a:avLst/>
          </a:prstGeom>
        </p:spPr>
      </p:pic>
      <p:sp>
        <p:nvSpPr>
          <p:cNvPr id="7" name="TextBox 6"/>
          <p:cNvSpPr txBox="1"/>
          <p:nvPr/>
        </p:nvSpPr>
        <p:spPr>
          <a:xfrm>
            <a:off x="407407" y="1013988"/>
            <a:ext cx="2670771" cy="5632311"/>
          </a:xfrm>
          <a:prstGeom prst="rect">
            <a:avLst/>
          </a:prstGeom>
          <a:noFill/>
        </p:spPr>
        <p:txBody>
          <a:bodyPr wrap="square" rtlCol="0">
            <a:spAutoFit/>
          </a:bodyPr>
          <a:lstStyle/>
          <a:p>
            <a:pPr>
              <a:buFont typeface="Wingdings" pitchFamily="2" charset="2"/>
              <a:buChar char="Ø"/>
            </a:pPr>
            <a:r>
              <a:rPr lang="en-US" dirty="0" smtClean="0"/>
              <a:t> Using </a:t>
            </a:r>
            <a:r>
              <a:rPr lang="en-US" dirty="0" err="1" smtClean="0"/>
              <a:t>NumPy</a:t>
            </a:r>
            <a:r>
              <a:rPr lang="en-US" dirty="0" smtClean="0"/>
              <a:t> and Pandas, such as handling missing values, duplicates, outliers, converting data types, standardizing data, dropping unnecessary columns, renaming columns, and saving the cleaned dataset.</a:t>
            </a:r>
          </a:p>
          <a:p>
            <a:pPr>
              <a:buFont typeface="Wingdings" pitchFamily="2" charset="2"/>
              <a:buChar char="Ø"/>
            </a:pPr>
            <a:endParaRPr lang="en-US" dirty="0" smtClean="0"/>
          </a:p>
          <a:p>
            <a:pPr>
              <a:buFont typeface="Wingdings" pitchFamily="2" charset="2"/>
              <a:buChar char="Ø"/>
            </a:pPr>
            <a:r>
              <a:rPr lang="en-US" dirty="0" smtClean="0"/>
              <a:t> Explore the dataset to understand its structure, distributions, and relationships between variables. This may involve visualizations such as histograms, scatter plots, and correlation matrices.</a:t>
            </a:r>
          </a:p>
          <a:p>
            <a:endParaRPr lang="en-US" dirty="0" smtClean="0"/>
          </a:p>
          <a:p>
            <a:endParaRPr lang="en-US" dirty="0"/>
          </a:p>
        </p:txBody>
      </p:sp>
      <p:pic>
        <p:nvPicPr>
          <p:cNvPr id="8" name="Picture 7" descr="download.png"/>
          <p:cNvPicPr>
            <a:picLocks noChangeAspect="1"/>
          </p:cNvPicPr>
          <p:nvPr/>
        </p:nvPicPr>
        <p:blipFill>
          <a:blip r:embed="rId3" cstate="print"/>
          <a:stretch>
            <a:fillRect/>
          </a:stretch>
        </p:blipFill>
        <p:spPr>
          <a:xfrm>
            <a:off x="8863343" y="5948127"/>
            <a:ext cx="2966518" cy="493414"/>
          </a:xfrm>
          <a:prstGeom prst="rect">
            <a:avLst/>
          </a:prstGeom>
        </p:spPr>
      </p:pic>
      <p:sp>
        <p:nvSpPr>
          <p:cNvPr id="6" name="Rectangle 5"/>
          <p:cNvSpPr/>
          <p:nvPr/>
        </p:nvSpPr>
        <p:spPr>
          <a:xfrm>
            <a:off x="298764" y="325925"/>
            <a:ext cx="11561276" cy="6264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98354" y="497941"/>
            <a:ext cx="2697932" cy="1477328"/>
          </a:xfrm>
          <a:prstGeom prst="rect">
            <a:avLst/>
          </a:prstGeom>
          <a:noFill/>
        </p:spPr>
        <p:txBody>
          <a:bodyPr wrap="square" rtlCol="0">
            <a:spAutoFit/>
          </a:bodyPr>
          <a:lstStyle/>
          <a:p>
            <a:r>
              <a:rPr lang="en-US" dirty="0" smtClean="0">
                <a:solidFill>
                  <a:srgbClr val="7030A0"/>
                </a:solidFill>
                <a:latin typeface="Arial Rounded MT Bold" pitchFamily="34" charset="0"/>
              </a:rPr>
              <a:t>Data Visualization :</a:t>
            </a:r>
          </a:p>
          <a:p>
            <a:pPr>
              <a:buFont typeface="Wingdings" pitchFamily="2" charset="2"/>
              <a:buChar char="Ø"/>
            </a:pPr>
            <a:r>
              <a:rPr lang="en-US" dirty="0" smtClean="0">
                <a:solidFill>
                  <a:schemeClr val="tx1">
                    <a:lumMod val="95000"/>
                    <a:lumOff val="5000"/>
                  </a:schemeClr>
                </a:solidFill>
                <a:latin typeface="Arial Rounded MT Bold" pitchFamily="34" charset="0"/>
              </a:rPr>
              <a:t> </a:t>
            </a:r>
            <a:r>
              <a:rPr lang="en-US" sz="1600" dirty="0" err="1" smtClean="0">
                <a:solidFill>
                  <a:srgbClr val="C00000"/>
                </a:solidFill>
                <a:latin typeface="Arial Rounded MT Bold" pitchFamily="34" charset="0"/>
              </a:rPr>
              <a:t>Univariate</a:t>
            </a:r>
            <a:r>
              <a:rPr lang="en-US" sz="1600" dirty="0" smtClean="0">
                <a:solidFill>
                  <a:srgbClr val="C00000"/>
                </a:solidFill>
                <a:latin typeface="Arial Rounded MT Bold" pitchFamily="34" charset="0"/>
              </a:rPr>
              <a:t> Analysis : </a:t>
            </a:r>
          </a:p>
          <a:p>
            <a:endParaRPr lang="en-US" dirty="0" smtClean="0">
              <a:solidFill>
                <a:srgbClr val="7030A0"/>
              </a:solidFill>
              <a:latin typeface="Arial Rounded MT Bold" pitchFamily="34" charset="0"/>
            </a:endParaRPr>
          </a:p>
          <a:p>
            <a:endParaRPr lang="en-US" dirty="0" smtClean="0">
              <a:solidFill>
                <a:srgbClr val="7030A0"/>
              </a:solidFill>
              <a:latin typeface="Arial Rounded MT Bold" pitchFamily="34" charset="0"/>
            </a:endParaRPr>
          </a:p>
          <a:p>
            <a:endParaRPr lang="en-US" dirty="0">
              <a:solidFill>
                <a:srgbClr val="7030A0"/>
              </a:solidFill>
              <a:latin typeface="Arial Rounded MT Bold" pitchFamily="34" charset="0"/>
            </a:endParaRPr>
          </a:p>
        </p:txBody>
      </p:sp>
      <p:pic>
        <p:nvPicPr>
          <p:cNvPr id="9" name="Picture 8" descr="Screenshot (16).png"/>
          <p:cNvPicPr>
            <a:picLocks noChangeAspect="1"/>
          </p:cNvPicPr>
          <p:nvPr/>
        </p:nvPicPr>
        <p:blipFill>
          <a:blip r:embed="rId2" cstate="print"/>
          <a:stretch>
            <a:fillRect/>
          </a:stretch>
        </p:blipFill>
        <p:spPr>
          <a:xfrm>
            <a:off x="425448" y="3956364"/>
            <a:ext cx="4218979" cy="2580238"/>
          </a:xfrm>
          <a:prstGeom prst="rect">
            <a:avLst/>
          </a:prstGeom>
        </p:spPr>
      </p:pic>
      <p:pic>
        <p:nvPicPr>
          <p:cNvPr id="10" name="Picture 9" descr="Screenshot (15).png"/>
          <p:cNvPicPr>
            <a:picLocks noChangeAspect="1"/>
          </p:cNvPicPr>
          <p:nvPr/>
        </p:nvPicPr>
        <p:blipFill>
          <a:blip r:embed="rId3" cstate="print"/>
          <a:stretch>
            <a:fillRect/>
          </a:stretch>
        </p:blipFill>
        <p:spPr>
          <a:xfrm>
            <a:off x="4635374" y="3911097"/>
            <a:ext cx="4218914" cy="2607398"/>
          </a:xfrm>
          <a:prstGeom prst="rect">
            <a:avLst/>
          </a:prstGeom>
        </p:spPr>
      </p:pic>
      <p:pic>
        <p:nvPicPr>
          <p:cNvPr id="11" name="Picture 10" descr="Screenshot (18).png"/>
          <p:cNvPicPr>
            <a:picLocks noChangeAspect="1"/>
          </p:cNvPicPr>
          <p:nvPr/>
        </p:nvPicPr>
        <p:blipFill>
          <a:blip r:embed="rId4" cstate="print"/>
          <a:stretch>
            <a:fillRect/>
          </a:stretch>
        </p:blipFill>
        <p:spPr>
          <a:xfrm>
            <a:off x="307819" y="1276539"/>
            <a:ext cx="3720974" cy="2743200"/>
          </a:xfrm>
          <a:prstGeom prst="rect">
            <a:avLst/>
          </a:prstGeom>
        </p:spPr>
      </p:pic>
      <p:pic>
        <p:nvPicPr>
          <p:cNvPr id="12" name="Picture 11" descr="Screenshot (19).png"/>
          <p:cNvPicPr>
            <a:picLocks noChangeAspect="1"/>
          </p:cNvPicPr>
          <p:nvPr/>
        </p:nvPicPr>
        <p:blipFill>
          <a:blip r:embed="rId5" cstate="print"/>
          <a:stretch>
            <a:fillRect/>
          </a:stretch>
        </p:blipFill>
        <p:spPr>
          <a:xfrm>
            <a:off x="4001633" y="1249379"/>
            <a:ext cx="3820561" cy="2670772"/>
          </a:xfrm>
          <a:prstGeom prst="rect">
            <a:avLst/>
          </a:prstGeom>
        </p:spPr>
      </p:pic>
      <p:pic>
        <p:nvPicPr>
          <p:cNvPr id="13" name="Picture 12" descr="Screenshot (20).png"/>
          <p:cNvPicPr>
            <a:picLocks noChangeAspect="1"/>
          </p:cNvPicPr>
          <p:nvPr/>
        </p:nvPicPr>
        <p:blipFill>
          <a:blip r:embed="rId6" cstate="print"/>
          <a:stretch>
            <a:fillRect/>
          </a:stretch>
        </p:blipFill>
        <p:spPr>
          <a:xfrm>
            <a:off x="7813140" y="1213164"/>
            <a:ext cx="3902043" cy="2797521"/>
          </a:xfrm>
          <a:prstGeom prst="rect">
            <a:avLst/>
          </a:prstGeom>
        </p:spPr>
      </p:pic>
      <p:pic>
        <p:nvPicPr>
          <p:cNvPr id="14" name="Picture 13" descr="download.png"/>
          <p:cNvPicPr>
            <a:picLocks noChangeAspect="1"/>
          </p:cNvPicPr>
          <p:nvPr/>
        </p:nvPicPr>
        <p:blipFill>
          <a:blip r:embed="rId7" cstate="print"/>
          <a:stretch>
            <a:fillRect/>
          </a:stretch>
        </p:blipFill>
        <p:spPr>
          <a:xfrm>
            <a:off x="9044411" y="5957180"/>
            <a:ext cx="2866931" cy="501713"/>
          </a:xfrm>
          <a:prstGeom prst="rect">
            <a:avLst/>
          </a:prstGeom>
        </p:spPr>
      </p:pic>
      <p:sp>
        <p:nvSpPr>
          <p:cNvPr id="15" name="Rectangle 14"/>
          <p:cNvSpPr/>
          <p:nvPr/>
        </p:nvSpPr>
        <p:spPr>
          <a:xfrm>
            <a:off x="334978" y="353085"/>
            <a:ext cx="11624650" cy="62287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246" y="334979"/>
            <a:ext cx="2987643" cy="369332"/>
          </a:xfrm>
          <a:prstGeom prst="rect">
            <a:avLst/>
          </a:prstGeom>
          <a:noFill/>
        </p:spPr>
        <p:txBody>
          <a:bodyPr wrap="square" rtlCol="0">
            <a:spAutoFit/>
          </a:bodyPr>
          <a:lstStyle/>
          <a:p>
            <a:pPr>
              <a:buFont typeface="Wingdings" pitchFamily="2" charset="2"/>
              <a:buChar char="Ø"/>
            </a:pPr>
            <a:r>
              <a:rPr lang="en-US" dirty="0" smtClean="0">
                <a:solidFill>
                  <a:schemeClr val="tx1">
                    <a:lumMod val="95000"/>
                    <a:lumOff val="5000"/>
                  </a:schemeClr>
                </a:solidFill>
                <a:latin typeface="Arial Rounded MT Bold" pitchFamily="34" charset="0"/>
              </a:rPr>
              <a:t> </a:t>
            </a:r>
            <a:r>
              <a:rPr lang="en-US" dirty="0" smtClean="0">
                <a:solidFill>
                  <a:srgbClr val="C00000"/>
                </a:solidFill>
                <a:latin typeface="Arial Rounded MT Bold" pitchFamily="34" charset="0"/>
              </a:rPr>
              <a:t>Bi- </a:t>
            </a:r>
            <a:r>
              <a:rPr lang="en-US" dirty="0" err="1" smtClean="0">
                <a:solidFill>
                  <a:srgbClr val="C00000"/>
                </a:solidFill>
                <a:latin typeface="Arial Rounded MT Bold" pitchFamily="34" charset="0"/>
              </a:rPr>
              <a:t>Variate</a:t>
            </a:r>
            <a:r>
              <a:rPr lang="en-US" dirty="0" smtClean="0">
                <a:solidFill>
                  <a:srgbClr val="C00000"/>
                </a:solidFill>
                <a:latin typeface="Arial Rounded MT Bold" pitchFamily="34" charset="0"/>
              </a:rPr>
              <a:t> Analysis :</a:t>
            </a:r>
            <a:endParaRPr lang="en-US" dirty="0">
              <a:solidFill>
                <a:srgbClr val="C00000"/>
              </a:solidFill>
              <a:latin typeface="Arial Rounded MT Bold" pitchFamily="34" charset="0"/>
            </a:endParaRPr>
          </a:p>
        </p:txBody>
      </p:sp>
      <p:pic>
        <p:nvPicPr>
          <p:cNvPr id="3" name="Picture 2" descr="Screenshot (22).png"/>
          <p:cNvPicPr>
            <a:picLocks noChangeAspect="1"/>
          </p:cNvPicPr>
          <p:nvPr/>
        </p:nvPicPr>
        <p:blipFill>
          <a:blip r:embed="rId2" cstate="print"/>
          <a:stretch>
            <a:fillRect/>
          </a:stretch>
        </p:blipFill>
        <p:spPr>
          <a:xfrm>
            <a:off x="5178583" y="597529"/>
            <a:ext cx="6636190" cy="3594225"/>
          </a:xfrm>
          <a:prstGeom prst="rect">
            <a:avLst/>
          </a:prstGeom>
        </p:spPr>
      </p:pic>
      <p:pic>
        <p:nvPicPr>
          <p:cNvPr id="4" name="Picture 3" descr="Screenshot (23).png"/>
          <p:cNvPicPr>
            <a:picLocks noChangeAspect="1"/>
          </p:cNvPicPr>
          <p:nvPr/>
        </p:nvPicPr>
        <p:blipFill>
          <a:blip r:embed="rId3" cstate="print"/>
          <a:stretch>
            <a:fillRect/>
          </a:stretch>
        </p:blipFill>
        <p:spPr>
          <a:xfrm>
            <a:off x="552261" y="4092166"/>
            <a:ext cx="3621386" cy="2453489"/>
          </a:xfrm>
          <a:prstGeom prst="rect">
            <a:avLst/>
          </a:prstGeom>
        </p:spPr>
      </p:pic>
      <p:pic>
        <p:nvPicPr>
          <p:cNvPr id="5" name="Picture 4" descr="Screenshot (26).png"/>
          <p:cNvPicPr>
            <a:picLocks noChangeAspect="1"/>
          </p:cNvPicPr>
          <p:nvPr/>
        </p:nvPicPr>
        <p:blipFill>
          <a:blip r:embed="rId4" cstate="print"/>
          <a:stretch>
            <a:fillRect/>
          </a:stretch>
        </p:blipFill>
        <p:spPr>
          <a:xfrm>
            <a:off x="307818" y="787651"/>
            <a:ext cx="4771175" cy="3186820"/>
          </a:xfrm>
          <a:prstGeom prst="rect">
            <a:avLst/>
          </a:prstGeom>
        </p:spPr>
      </p:pic>
      <p:pic>
        <p:nvPicPr>
          <p:cNvPr id="6" name="Picture 5" descr="Screenshot (21).png"/>
          <p:cNvPicPr>
            <a:picLocks noChangeAspect="1"/>
          </p:cNvPicPr>
          <p:nvPr/>
        </p:nvPicPr>
        <p:blipFill>
          <a:blip r:embed="rId5" cstate="print"/>
          <a:stretch>
            <a:fillRect/>
          </a:stretch>
        </p:blipFill>
        <p:spPr>
          <a:xfrm>
            <a:off x="4209862" y="4146486"/>
            <a:ext cx="3959017" cy="2390115"/>
          </a:xfrm>
          <a:prstGeom prst="rect">
            <a:avLst/>
          </a:prstGeom>
        </p:spPr>
      </p:pic>
      <p:pic>
        <p:nvPicPr>
          <p:cNvPr id="7" name="Picture 6" descr="download.png"/>
          <p:cNvPicPr>
            <a:picLocks noChangeAspect="1"/>
          </p:cNvPicPr>
          <p:nvPr/>
        </p:nvPicPr>
        <p:blipFill>
          <a:blip r:embed="rId6" cstate="print"/>
          <a:stretch>
            <a:fillRect/>
          </a:stretch>
        </p:blipFill>
        <p:spPr>
          <a:xfrm>
            <a:off x="8981037" y="5984341"/>
            <a:ext cx="2940553" cy="528872"/>
          </a:xfrm>
          <a:prstGeom prst="rect">
            <a:avLst/>
          </a:prstGeom>
        </p:spPr>
      </p:pic>
      <p:sp>
        <p:nvSpPr>
          <p:cNvPr id="8" name="Rectangle 7"/>
          <p:cNvSpPr/>
          <p:nvPr/>
        </p:nvSpPr>
        <p:spPr>
          <a:xfrm>
            <a:off x="307819" y="235390"/>
            <a:ext cx="11633702" cy="63374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cstate="print"/>
          <a:stretch>
            <a:fillRect/>
          </a:stretch>
        </p:blipFill>
        <p:spPr>
          <a:xfrm>
            <a:off x="8673219" y="5920967"/>
            <a:ext cx="3040141" cy="519820"/>
          </a:xfrm>
          <a:prstGeom prst="rect">
            <a:avLst/>
          </a:prstGeom>
        </p:spPr>
      </p:pic>
      <p:sp>
        <p:nvSpPr>
          <p:cNvPr id="3" name="TextBox 2"/>
          <p:cNvSpPr txBox="1"/>
          <p:nvPr/>
        </p:nvSpPr>
        <p:spPr>
          <a:xfrm>
            <a:off x="389300" y="443619"/>
            <a:ext cx="2837059" cy="400110"/>
          </a:xfrm>
          <a:prstGeom prst="rect">
            <a:avLst/>
          </a:prstGeom>
          <a:noFill/>
        </p:spPr>
        <p:txBody>
          <a:bodyPr wrap="none" rtlCol="0">
            <a:spAutoFit/>
          </a:bodyPr>
          <a:lstStyle/>
          <a:p>
            <a:pPr>
              <a:buFont typeface="Wingdings" pitchFamily="2" charset="2"/>
              <a:buChar char="Ø"/>
            </a:pPr>
            <a:r>
              <a:rPr lang="en-US" sz="2000" dirty="0" smtClean="0">
                <a:solidFill>
                  <a:srgbClr val="7030A0"/>
                </a:solidFill>
                <a:latin typeface="Arial Rounded MT Bold" pitchFamily="34" charset="0"/>
              </a:rPr>
              <a:t> </a:t>
            </a:r>
            <a:r>
              <a:rPr lang="en-US" dirty="0" smtClean="0">
                <a:solidFill>
                  <a:srgbClr val="C00000"/>
                </a:solidFill>
                <a:latin typeface="Arial Rounded MT Bold" pitchFamily="34" charset="0"/>
              </a:rPr>
              <a:t>Multivariate Analysis:</a:t>
            </a:r>
            <a:endParaRPr lang="en-US" dirty="0">
              <a:solidFill>
                <a:srgbClr val="C00000"/>
              </a:solidFill>
              <a:latin typeface="Arial Rounded MT Bold" pitchFamily="34" charset="0"/>
            </a:endParaRPr>
          </a:p>
        </p:txBody>
      </p:sp>
      <p:pic>
        <p:nvPicPr>
          <p:cNvPr id="4" name="Picture 3" descr="Screenshot (28).png"/>
          <p:cNvPicPr>
            <a:picLocks noChangeAspect="1"/>
          </p:cNvPicPr>
          <p:nvPr/>
        </p:nvPicPr>
        <p:blipFill>
          <a:blip r:embed="rId3" cstate="print"/>
          <a:stretch>
            <a:fillRect/>
          </a:stretch>
        </p:blipFill>
        <p:spPr>
          <a:xfrm>
            <a:off x="226336" y="823866"/>
            <a:ext cx="6889688" cy="5133314"/>
          </a:xfrm>
          <a:prstGeom prst="rect">
            <a:avLst/>
          </a:prstGeom>
        </p:spPr>
      </p:pic>
      <p:pic>
        <p:nvPicPr>
          <p:cNvPr id="5" name="Picture 4" descr="Screenshot (29).png"/>
          <p:cNvPicPr>
            <a:picLocks noChangeAspect="1"/>
          </p:cNvPicPr>
          <p:nvPr/>
        </p:nvPicPr>
        <p:blipFill>
          <a:blip r:embed="rId4" cstate="print"/>
          <a:stretch>
            <a:fillRect/>
          </a:stretch>
        </p:blipFill>
        <p:spPr>
          <a:xfrm>
            <a:off x="7034542" y="941561"/>
            <a:ext cx="4843603" cy="4101219"/>
          </a:xfrm>
          <a:prstGeom prst="rect">
            <a:avLst/>
          </a:prstGeom>
        </p:spPr>
      </p:pic>
      <p:sp>
        <p:nvSpPr>
          <p:cNvPr id="6" name="Rectangle 5"/>
          <p:cNvSpPr/>
          <p:nvPr/>
        </p:nvSpPr>
        <p:spPr>
          <a:xfrm>
            <a:off x="307818" y="334978"/>
            <a:ext cx="11642756" cy="62197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cstate="print"/>
          <a:stretch>
            <a:fillRect/>
          </a:stretch>
        </p:blipFill>
        <p:spPr>
          <a:xfrm>
            <a:off x="8646058" y="5920966"/>
            <a:ext cx="3003929" cy="574140"/>
          </a:xfrm>
          <a:prstGeom prst="rect">
            <a:avLst/>
          </a:prstGeom>
        </p:spPr>
      </p:pic>
      <p:sp>
        <p:nvSpPr>
          <p:cNvPr id="3" name="TextBox 2"/>
          <p:cNvSpPr txBox="1"/>
          <p:nvPr/>
        </p:nvSpPr>
        <p:spPr>
          <a:xfrm>
            <a:off x="398352" y="434566"/>
            <a:ext cx="1718740" cy="400110"/>
          </a:xfrm>
          <a:prstGeom prst="rect">
            <a:avLst/>
          </a:prstGeom>
          <a:noFill/>
        </p:spPr>
        <p:txBody>
          <a:bodyPr wrap="none" rtlCol="0">
            <a:spAutoFit/>
          </a:bodyPr>
          <a:lstStyle/>
          <a:p>
            <a:r>
              <a:rPr lang="en-US" sz="2000" dirty="0" smtClean="0">
                <a:solidFill>
                  <a:srgbClr val="C00000"/>
                </a:solidFill>
                <a:latin typeface="Arial Rounded MT Bold" pitchFamily="34" charset="0"/>
              </a:rPr>
              <a:t>Conclusion :</a:t>
            </a:r>
            <a:endParaRPr lang="en-US" sz="2000" dirty="0">
              <a:solidFill>
                <a:srgbClr val="C00000"/>
              </a:solidFill>
              <a:latin typeface="Arial Rounded MT Bold" pitchFamily="34" charset="0"/>
            </a:endParaRPr>
          </a:p>
        </p:txBody>
      </p:sp>
      <p:sp>
        <p:nvSpPr>
          <p:cNvPr id="4" name="Rectangle 3"/>
          <p:cNvSpPr/>
          <p:nvPr/>
        </p:nvSpPr>
        <p:spPr>
          <a:xfrm>
            <a:off x="316872" y="262550"/>
            <a:ext cx="11570328" cy="6264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69955" y="923455"/>
            <a:ext cx="10818891" cy="5078313"/>
          </a:xfrm>
          <a:prstGeom prst="rect">
            <a:avLst/>
          </a:prstGeom>
          <a:noFill/>
        </p:spPr>
        <p:txBody>
          <a:bodyPr wrap="square" rtlCol="0">
            <a:spAutoFit/>
          </a:bodyPr>
          <a:lstStyle/>
          <a:p>
            <a:pPr>
              <a:buFont typeface="Wingdings" pitchFamily="2" charset="2"/>
              <a:buChar char="Ø"/>
            </a:pPr>
            <a:r>
              <a:rPr lang="en-US" dirty="0" smtClean="0"/>
              <a:t> The Salary Ranges from  </a:t>
            </a:r>
            <a:r>
              <a:rPr lang="en-US" dirty="0" err="1" smtClean="0"/>
              <a:t>from</a:t>
            </a:r>
            <a:r>
              <a:rPr lang="en-US" dirty="0" smtClean="0"/>
              <a:t> 35,000 to 4,000,000 with average approximately 307,700.</a:t>
            </a:r>
          </a:p>
          <a:p>
            <a:pPr>
              <a:buFont typeface="Wingdings" pitchFamily="2" charset="2"/>
              <a:buChar char="Ø"/>
            </a:pPr>
            <a:endParaRPr lang="en-US" dirty="0" smtClean="0"/>
          </a:p>
          <a:p>
            <a:pPr>
              <a:buFont typeface="Wingdings" pitchFamily="2" charset="2"/>
              <a:buChar char="Ø"/>
            </a:pPr>
            <a:r>
              <a:rPr lang="en-US" dirty="0" smtClean="0"/>
              <a:t> There are two unique Genders Male and Female.</a:t>
            </a:r>
          </a:p>
          <a:p>
            <a:pPr>
              <a:buFont typeface="Wingdings" pitchFamily="2" charset="2"/>
              <a:buChar char="Ø"/>
            </a:pPr>
            <a:endParaRPr lang="en-US" dirty="0" smtClean="0"/>
          </a:p>
          <a:p>
            <a:pPr>
              <a:buFont typeface="Wingdings" pitchFamily="2" charset="2"/>
              <a:buChar char="Ø"/>
            </a:pPr>
            <a:r>
              <a:rPr lang="en-US" dirty="0" smtClean="0"/>
              <a:t> The Majority of Gender is Male with 76% and Female is 24% approximately.</a:t>
            </a:r>
          </a:p>
          <a:p>
            <a:pPr>
              <a:buFont typeface="Wingdings" pitchFamily="2" charset="2"/>
              <a:buChar char="Ø"/>
            </a:pPr>
            <a:endParaRPr lang="en-US" dirty="0" smtClean="0"/>
          </a:p>
          <a:p>
            <a:pPr>
              <a:buFont typeface="Wingdings" pitchFamily="2" charset="2"/>
              <a:buChar char="Ø"/>
            </a:pPr>
            <a:r>
              <a:rPr lang="en-US" dirty="0" smtClean="0"/>
              <a:t> There are 4 Unique Degrees, ‘</a:t>
            </a:r>
            <a:r>
              <a:rPr lang="en-US" dirty="0" err="1" smtClean="0"/>
              <a:t>B.Tech</a:t>
            </a:r>
            <a:r>
              <a:rPr lang="en-US" dirty="0" smtClean="0"/>
              <a:t>./B.E.’, ’MCA’, ’</a:t>
            </a:r>
            <a:r>
              <a:rPr lang="en-US" dirty="0" err="1" smtClean="0"/>
              <a:t>M.Tech</a:t>
            </a:r>
            <a:r>
              <a:rPr lang="en-US" dirty="0" smtClean="0"/>
              <a:t>./M.E.’ and ‘M.Sc.(Tech.)’.</a:t>
            </a:r>
          </a:p>
          <a:p>
            <a:pPr>
              <a:buFont typeface="Wingdings" pitchFamily="2" charset="2"/>
              <a:buChar char="Ø"/>
            </a:pPr>
            <a:endParaRPr lang="en-US" dirty="0" smtClean="0"/>
          </a:p>
          <a:p>
            <a:pPr>
              <a:buFont typeface="Wingdings" pitchFamily="2" charset="2"/>
              <a:buChar char="Ø"/>
            </a:pPr>
            <a:r>
              <a:rPr lang="en-US" dirty="0" smtClean="0"/>
              <a:t> ‘</a:t>
            </a:r>
            <a:r>
              <a:rPr lang="en-US" dirty="0" err="1" smtClean="0"/>
              <a:t>B.Tech</a:t>
            </a:r>
            <a:r>
              <a:rPr lang="en-US" dirty="0" smtClean="0"/>
              <a:t>./B.E.’ is most common Degree of 92.5%.</a:t>
            </a:r>
          </a:p>
          <a:p>
            <a:pPr>
              <a:buFont typeface="Wingdings" pitchFamily="2" charset="2"/>
              <a:buChar char="Ø"/>
            </a:pPr>
            <a:endParaRPr lang="en-US" dirty="0" smtClean="0"/>
          </a:p>
          <a:p>
            <a:pPr>
              <a:buFont typeface="Wingdings" pitchFamily="2" charset="2"/>
              <a:buChar char="Ø"/>
            </a:pPr>
            <a:r>
              <a:rPr lang="en-US" dirty="0" smtClean="0"/>
              <a:t> The Highest Designation is Software Engineer.</a:t>
            </a:r>
          </a:p>
          <a:p>
            <a:pPr>
              <a:buFont typeface="Wingdings" pitchFamily="2" charset="2"/>
              <a:buChar char="Ø"/>
            </a:pPr>
            <a:endParaRPr lang="en-US" dirty="0" smtClean="0"/>
          </a:p>
          <a:p>
            <a:pPr>
              <a:buFont typeface="Wingdings" pitchFamily="2" charset="2"/>
              <a:buChar char="Ø"/>
            </a:pPr>
            <a:r>
              <a:rPr lang="en-US" dirty="0" smtClean="0"/>
              <a:t> In the given dataset there are 46 Specializations and 26 states where Colleges are Located.</a:t>
            </a:r>
          </a:p>
          <a:p>
            <a:pPr>
              <a:buFont typeface="Wingdings" pitchFamily="2" charset="2"/>
              <a:buChar char="Ø"/>
            </a:pPr>
            <a:endParaRPr lang="en-US" dirty="0" smtClean="0"/>
          </a:p>
          <a:p>
            <a:pPr>
              <a:buFont typeface="Wingdings" pitchFamily="2" charset="2"/>
              <a:buChar char="Ø"/>
            </a:pPr>
            <a:r>
              <a:rPr lang="en-US" dirty="0" smtClean="0"/>
              <a:t> The top states represented in the dataset are Uttar Pradesh, Karnataka, Tamil Nadu, </a:t>
            </a:r>
            <a:r>
              <a:rPr lang="en-US" dirty="0" err="1" smtClean="0"/>
              <a:t>Telangana</a:t>
            </a:r>
            <a:r>
              <a:rPr lang="en-US" dirty="0" smtClean="0"/>
              <a:t> and Maharashtra.</a:t>
            </a:r>
          </a:p>
          <a:p>
            <a:pPr>
              <a:buFont typeface="Wingdings" pitchFamily="2" charset="2"/>
              <a:buChar char="Ø"/>
            </a:pPr>
            <a:endParaRPr lang="en-US" dirty="0" smtClean="0"/>
          </a:p>
          <a:p>
            <a:pPr>
              <a:buFont typeface="Wingdings" pitchFamily="2" charset="2"/>
              <a:buChar char="Ø"/>
            </a:pPr>
            <a:r>
              <a:rPr lang="en-US" dirty="0" smtClean="0"/>
              <a:t> Positive Correlation exist between Salary, GPA and Domain of Study.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739</TotalTime>
  <Words>743</Words>
  <Application>Microsoft Office PowerPoint</Application>
  <PresentationFormat>Custom</PresentationFormat>
  <Paragraphs>63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About me:</vt:lpstr>
      <vt:lpstr>Agenda :</vt:lpstr>
      <vt:lpstr>Slide 4</vt:lpstr>
      <vt:lpstr>Raw Data Set:</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Windows User</cp:lastModifiedBy>
  <cp:revision>68</cp:revision>
  <dcterms:created xsi:type="dcterms:W3CDTF">2023-12-03T07:49:39Z</dcterms:created>
  <dcterms:modified xsi:type="dcterms:W3CDTF">2024-03-19T05:12:23Z</dcterms:modified>
</cp:coreProperties>
</file>